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7"/>
  </p:notesMasterIdLst>
  <p:sldIdLst>
    <p:sldId id="419" r:id="rId2"/>
    <p:sldId id="420" r:id="rId3"/>
    <p:sldId id="421" r:id="rId4"/>
    <p:sldId id="422" r:id="rId5"/>
    <p:sldId id="423" r:id="rId6"/>
    <p:sldId id="425" r:id="rId7"/>
    <p:sldId id="424" r:id="rId8"/>
    <p:sldId id="430" r:id="rId9"/>
    <p:sldId id="431" r:id="rId10"/>
    <p:sldId id="432" r:id="rId11"/>
    <p:sldId id="426" r:id="rId12"/>
    <p:sldId id="427" r:id="rId13"/>
    <p:sldId id="428" r:id="rId14"/>
    <p:sldId id="429" r:id="rId15"/>
    <p:sldId id="379" r:id="rId16"/>
  </p:sldIdLst>
  <p:sldSz cx="9144000" cy="6858000" type="screen4x3"/>
  <p:notesSz cx="6858000" cy="9144000"/>
  <p:defaultTextStyle>
    <a:defPPr>
      <a:defRPr lang="vi-V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CC"/>
    <a:srgbClr val="FF9900"/>
    <a:srgbClr val="008080"/>
    <a:srgbClr val="0066CC"/>
    <a:srgbClr val="9900CC"/>
    <a:srgbClr val="336600"/>
    <a:srgbClr val="990033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79" autoAdjust="0"/>
    <p:restoredTop sz="94444" autoAdjust="0"/>
  </p:normalViewPr>
  <p:slideViewPr>
    <p:cSldViewPr>
      <p:cViewPr>
        <p:scale>
          <a:sx n="80" d="100"/>
          <a:sy n="80" d="100"/>
        </p:scale>
        <p:origin x="-870" y="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3B3B638-A6E1-4434-B54F-910D0DDC875A}" type="datetimeFigureOut">
              <a:rPr lang="en-US"/>
              <a:pPr>
                <a:defRPr/>
              </a:pPr>
              <a:t>4/4/2018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A5B2ED2-C4C0-4333-8785-964852319E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5806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F90E940-2828-4B7B-8C45-F80F7F2FCAF9}" type="slidenum">
              <a:rPr lang="en-US" smtClean="0"/>
              <a:pPr eaLnBrk="1" hangingPunct="1"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C332F-5972-46AD-9F89-A4D8951A16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623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63A25-50B0-4A57-A40E-E9C97CA45C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79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278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278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3FC5-D6AE-4399-B370-69A9B85453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8705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4152900"/>
            <a:ext cx="40386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152900"/>
            <a:ext cx="40386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FFF0E-D3F0-4B04-9A5A-C2A662A17A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939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12A82-DEC0-4914-9E9B-4ACC5D4200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186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B1AF7-7D8B-4AC7-9AC9-72A0644850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889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FCC1D-8B53-4827-A200-DC4E2E26E6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863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FA477-2CCE-47E9-AE3B-6CFD6DE0B8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906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D6DD6-6D84-4F0F-87F9-F6D3ED8947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658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7CFFB-A25E-481B-9F48-FECD4FE05D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072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834E4-7AA1-4F01-8486-381AD09140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513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D62F-10DF-4614-98FF-C43DE931A2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173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C5DD2-7CEB-45A8-8600-126C16D79B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237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0198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1BADFBB-9651-4EF2-95F1-D96CC3851E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7" descr="CMC footer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6153150"/>
            <a:ext cx="868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10366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16" r:id="rId1"/>
    <p:sldLayoutId id="2147484317" r:id="rId2"/>
    <p:sldLayoutId id="2147484318" r:id="rId3"/>
    <p:sldLayoutId id="2147484319" r:id="rId4"/>
    <p:sldLayoutId id="2147484320" r:id="rId5"/>
    <p:sldLayoutId id="2147484321" r:id="rId6"/>
    <p:sldLayoutId id="2147484322" r:id="rId7"/>
    <p:sldLayoutId id="2147484323" r:id="rId8"/>
    <p:sldLayoutId id="2147484324" r:id="rId9"/>
    <p:sldLayoutId id="2147484325" r:id="rId10"/>
    <p:sldLayoutId id="2147484326" r:id="rId11"/>
    <p:sldLayoutId id="2147484327" r:id="rId12"/>
    <p:sldLayoutId id="214748432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http://www.tamgroup.com.vn/images/content/139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2667000"/>
            <a:ext cx="5343525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Box 10"/>
          <p:cNvSpPr txBox="1">
            <a:spLocks noChangeArrowheads="1"/>
          </p:cNvSpPr>
          <p:nvPr/>
        </p:nvSpPr>
        <p:spPr bwMode="auto">
          <a:xfrm>
            <a:off x="1828800" y="2057400"/>
            <a:ext cx="6324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BC1. THỐNG NHẤT CƠ CẦU TỔ CHỨC</a:t>
            </a:r>
          </a:p>
        </p:txBody>
      </p:sp>
      <p:sp>
        <p:nvSpPr>
          <p:cNvPr id="16388" name="TextBox 11"/>
          <p:cNvSpPr txBox="1">
            <a:spLocks noChangeArrowheads="1"/>
          </p:cNvSpPr>
          <p:nvPr/>
        </p:nvSpPr>
        <p:spPr bwMode="auto">
          <a:xfrm>
            <a:off x="2971800" y="2743200"/>
            <a:ext cx="4800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BC2. RÀ SOÁT, CHUYỂN FORM JD CŨ</a:t>
            </a:r>
          </a:p>
        </p:txBody>
      </p:sp>
      <p:sp>
        <p:nvSpPr>
          <p:cNvPr id="16389" name="TextBox 12"/>
          <p:cNvSpPr txBox="1">
            <a:spLocks noChangeArrowheads="1"/>
          </p:cNvSpPr>
          <p:nvPr/>
        </p:nvSpPr>
        <p:spPr bwMode="auto">
          <a:xfrm>
            <a:off x="4648200" y="3352800"/>
            <a:ext cx="4191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BC3. REVIEW &amp; RENEW JD CŨ</a:t>
            </a:r>
          </a:p>
        </p:txBody>
      </p:sp>
      <p:sp>
        <p:nvSpPr>
          <p:cNvPr id="16390" name="TextBox 13"/>
          <p:cNvSpPr txBox="1">
            <a:spLocks noChangeArrowheads="1"/>
          </p:cNvSpPr>
          <p:nvPr/>
        </p:nvSpPr>
        <p:spPr bwMode="auto">
          <a:xfrm>
            <a:off x="5791200" y="4114800"/>
            <a:ext cx="3962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BC4. XÂY DỰNG JD MỚI</a:t>
            </a:r>
          </a:p>
        </p:txBody>
      </p:sp>
      <p:pic>
        <p:nvPicPr>
          <p:cNvPr id="16391" name="Picture 2" descr="http://www.msb.com.vn/tuyen-dung/jo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1431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TextBox 15"/>
          <p:cNvSpPr txBox="1">
            <a:spLocks noChangeArrowheads="1"/>
          </p:cNvSpPr>
          <p:nvPr/>
        </p:nvSpPr>
        <p:spPr bwMode="auto">
          <a:xfrm>
            <a:off x="1905000" y="762000"/>
            <a:ext cx="4876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800"/>
              <a:t>XÂY DỰNG</a:t>
            </a:r>
          </a:p>
          <a:p>
            <a:pPr algn="ctr" eaLnBrk="1" hangingPunct="1"/>
            <a:r>
              <a:rPr lang="en-US" sz="2800"/>
              <a:t> JOB DESCRIPTION ( JD )</a:t>
            </a:r>
          </a:p>
        </p:txBody>
      </p:sp>
      <p:sp>
        <p:nvSpPr>
          <p:cNvPr id="16393" name="TextBox 16"/>
          <p:cNvSpPr txBox="1">
            <a:spLocks noChangeArrowheads="1"/>
          </p:cNvSpPr>
          <p:nvPr/>
        </p:nvSpPr>
        <p:spPr bwMode="auto">
          <a:xfrm>
            <a:off x="5638800" y="4953000"/>
            <a:ext cx="3276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/>
              <a:t>BC5. QUYẾT ĐỊNH BAN HÀNH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457325"/>
            <a:ext cx="4067175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228600" y="1524000"/>
            <a:ext cx="38862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vi-VN"/>
              <a:t>Một phòng hoặc trung tâm có nhiều 1 bậc chức danh (nhân viên, trưởng nhóm, phó phòng, trưởng phòng). Mỗi 1 chức danh có nhiều vị trí (đào tạo, tuyển dụng, chính sách). </a:t>
            </a:r>
          </a:p>
          <a:p>
            <a:pPr eaLnBrk="1" hangingPunct="1"/>
            <a:r>
              <a:rPr lang="vi-VN"/>
              <a:t>Mỗi 1 chức danh thuộc một ngạch hoặc nhiều ngạch.</a:t>
            </a:r>
            <a:r>
              <a:rPr lang="en-US"/>
              <a:t> Mỗi 1 vị trí có 5 bậc năng lực – bậc thợ.</a:t>
            </a:r>
            <a:endParaRPr lang="vi-VN"/>
          </a:p>
          <a:p>
            <a:pPr eaLnBrk="1" hangingPunct="1"/>
            <a:endParaRPr lang="en-US"/>
          </a:p>
          <a:p>
            <a:pPr eaLnBrk="1" hangingPunct="1"/>
            <a:r>
              <a:rPr lang="vi-VN"/>
              <a:t>Vị trí A thuộc ngạch Chuyên Gia bao gồm x năng lực. Và vị trí A có 5 bậc năng lực hoặc 5 bậc thợ . </a:t>
            </a:r>
          </a:p>
          <a:p>
            <a:pPr eaLnBrk="1" hangingPunct="1"/>
            <a:endParaRPr lang="en-US"/>
          </a:p>
          <a:p>
            <a:pPr eaLnBrk="1" hangingPunct="1"/>
            <a:r>
              <a:rPr lang="vi-VN"/>
              <a:t>Mỗi 1 năng lực trong x năng lực đó được chia làm 5 cấp. Mỗi 1 cấp được định nghĩa khác nhau. </a:t>
            </a:r>
          </a:p>
          <a:p>
            <a:pPr eaLnBrk="1" hangingPunct="1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981200" y="228600"/>
            <a:ext cx="69342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VÍ DỤ VỀ ĐỊNH NGHĨA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3"/>
          <p:cNvSpPr txBox="1">
            <a:spLocks noChangeArrowheads="1"/>
          </p:cNvSpPr>
          <p:nvPr/>
        </p:nvSpPr>
        <p:spPr bwMode="auto">
          <a:xfrm>
            <a:off x="2057400" y="304800"/>
            <a:ext cx="6858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/>
              <a:t>Bc1: Thống nhất với trưởng bộ phận về Mô tả công việc ( đối với các vị trí chưa thống nhất )</a:t>
            </a:r>
          </a:p>
        </p:txBody>
      </p:sp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762000" y="1676400"/>
            <a:ext cx="6172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- Họp trao đổi thống nhất JD với các trưởng bộ phận</a:t>
            </a:r>
          </a:p>
        </p:txBody>
      </p:sp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762000" y="2209800"/>
            <a:ext cx="8077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- Dựa vào ngạch bậc đã có định nghĩa thêm các năng lực kỹ thuật ( do tập đoàn còn thiếu )</a:t>
            </a:r>
          </a:p>
        </p:txBody>
      </p:sp>
      <p:pic>
        <p:nvPicPr>
          <p:cNvPr id="26629" name="Picture 1" descr="F:\CMCsi\CONG VIEC 2010\NANG LUC\JDs&amp;ConB\Xay moi JD Cmcsi\chuyen nang luc vao li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08313"/>
            <a:ext cx="9144000" cy="392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Right Arrow 10"/>
          <p:cNvSpPr>
            <a:spLocks noChangeArrowheads="1"/>
          </p:cNvSpPr>
          <p:nvPr/>
        </p:nvSpPr>
        <p:spPr bwMode="auto">
          <a:xfrm rot="-7956340">
            <a:off x="5961062" y="5292726"/>
            <a:ext cx="1882775" cy="838200"/>
          </a:xfrm>
          <a:prstGeom prst="rightArrow">
            <a:avLst>
              <a:gd name="adj1" fmla="val 50000"/>
              <a:gd name="adj2" fmla="val 50020"/>
            </a:avLst>
          </a:prstGeom>
          <a:solidFill>
            <a:schemeClr val="accent1">
              <a:alpha val="50195"/>
            </a:schemeClr>
          </a:solidFill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9575" y="1895475"/>
            <a:ext cx="11458575" cy="496252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7651" name="Straight Arrow Connector 13"/>
          <p:cNvCxnSpPr>
            <a:cxnSpLocks noChangeShapeType="1"/>
          </p:cNvCxnSpPr>
          <p:nvPr/>
        </p:nvCxnSpPr>
        <p:spPr bwMode="auto">
          <a:xfrm rot="10800000">
            <a:off x="304800" y="3429000"/>
            <a:ext cx="4800600" cy="609600"/>
          </a:xfrm>
          <a:prstGeom prst="straightConnector1">
            <a:avLst/>
          </a:prstGeom>
          <a:noFill/>
          <a:ln w="28575" algn="ctr">
            <a:solidFill>
              <a:srgbClr val="0070C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2" name="Straight Arrow Connector 15"/>
          <p:cNvCxnSpPr>
            <a:cxnSpLocks noChangeShapeType="1"/>
          </p:cNvCxnSpPr>
          <p:nvPr/>
        </p:nvCxnSpPr>
        <p:spPr bwMode="auto">
          <a:xfrm>
            <a:off x="457200" y="3505200"/>
            <a:ext cx="6934200" cy="1066800"/>
          </a:xfrm>
          <a:prstGeom prst="straightConnector1">
            <a:avLst/>
          </a:prstGeom>
          <a:noFill/>
          <a:ln w="28575" algn="ctr">
            <a:solidFill>
              <a:srgbClr val="C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3" name="Straight Arrow Connector 17"/>
          <p:cNvCxnSpPr>
            <a:cxnSpLocks noChangeShapeType="1"/>
          </p:cNvCxnSpPr>
          <p:nvPr/>
        </p:nvCxnSpPr>
        <p:spPr bwMode="auto">
          <a:xfrm rot="10800000" flipV="1">
            <a:off x="6019800" y="4648200"/>
            <a:ext cx="1371600" cy="1295400"/>
          </a:xfrm>
          <a:prstGeom prst="straightConnector1">
            <a:avLst/>
          </a:prstGeom>
          <a:noFill/>
          <a:ln w="28575" algn="ctr">
            <a:solidFill>
              <a:srgbClr val="7030A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54" name="Right Arrow 18"/>
          <p:cNvSpPr>
            <a:spLocks noChangeArrowheads="1"/>
          </p:cNvSpPr>
          <p:nvPr/>
        </p:nvSpPr>
        <p:spPr bwMode="auto">
          <a:xfrm rot="-8569402">
            <a:off x="2032000" y="4640263"/>
            <a:ext cx="4110038" cy="292100"/>
          </a:xfrm>
          <a:prstGeom prst="rightArrow">
            <a:avLst>
              <a:gd name="adj1" fmla="val 50000"/>
              <a:gd name="adj2" fmla="val 49899"/>
            </a:avLst>
          </a:prstGeom>
          <a:solidFill>
            <a:srgbClr val="FF0000">
              <a:alpha val="50195"/>
            </a:srgbClr>
          </a:solidFill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27655" name="TextBox 19"/>
          <p:cNvSpPr txBox="1">
            <a:spLocks noChangeArrowheads="1"/>
          </p:cNvSpPr>
          <p:nvPr/>
        </p:nvSpPr>
        <p:spPr bwMode="auto">
          <a:xfrm>
            <a:off x="2133600" y="381000"/>
            <a:ext cx="480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Bc2: Từ MTCV, các trưởng bộ phận sẽ chuyển yêu cầu thành tên năng lực.</a:t>
            </a:r>
          </a:p>
        </p:txBody>
      </p:sp>
      <p:sp>
        <p:nvSpPr>
          <p:cNvPr id="27656" name="TextBox 20"/>
          <p:cNvSpPr txBox="1">
            <a:spLocks noChangeArrowheads="1"/>
          </p:cNvSpPr>
          <p:nvPr/>
        </p:nvSpPr>
        <p:spPr bwMode="auto">
          <a:xfrm>
            <a:off x="4648200" y="1219200"/>
            <a:ext cx="4191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Bc3: Từ tên năng lực thống nhất cấp độ dựa vào bảng từ điển đã có của tập đoàn.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3"/>
          <p:cNvSpPr txBox="1">
            <a:spLocks noChangeArrowheads="1"/>
          </p:cNvSpPr>
          <p:nvPr/>
        </p:nvSpPr>
        <p:spPr bwMode="auto">
          <a:xfrm>
            <a:off x="5791200" y="1447800"/>
            <a:ext cx="31242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Bc4: Map ( liên kết ) với dự án thang ngạch bậc của CMC SI trước đó. Câu hỏi đặt ra là năng lực của vị trí này là level mấy trong 5 level.</a:t>
            </a:r>
          </a:p>
        </p:txBody>
      </p:sp>
      <p:sp>
        <p:nvSpPr>
          <p:cNvPr id="28675" name="TextBox 4"/>
          <p:cNvSpPr txBox="1">
            <a:spLocks noChangeArrowheads="1"/>
          </p:cNvSpPr>
          <p:nvPr/>
        </p:nvSpPr>
        <p:spPr bwMode="auto">
          <a:xfrm>
            <a:off x="2057400" y="381000"/>
            <a:ext cx="6553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/>
              <a:t>ĐỊNH DANH LEVEL CHO KHUNG NĂNG LỰC VỪA XÁC ĐỊNH </a:t>
            </a:r>
          </a:p>
        </p:txBody>
      </p:sp>
      <p:pic>
        <p:nvPicPr>
          <p:cNvPr id="28676" name="Picture 2" descr="http://www.l2gracia.ge/forum/LevelU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1200"/>
            <a:ext cx="4762500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4" descr="http://oldblog.1choice4yourstore.com/uploaded_images/question2-7246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505200"/>
            <a:ext cx="194310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4"/>
          <p:cNvSpPr txBox="1">
            <a:spLocks noChangeArrowheads="1"/>
          </p:cNvSpPr>
          <p:nvPr/>
        </p:nvSpPr>
        <p:spPr bwMode="auto">
          <a:xfrm>
            <a:off x="1981200" y="381000"/>
            <a:ext cx="7010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Khung năng lực vừa mới xây xong là level mấy ?</a:t>
            </a:r>
          </a:p>
        </p:txBody>
      </p:sp>
      <p:sp>
        <p:nvSpPr>
          <p:cNvPr id="29699" name="TextBox 16"/>
          <p:cNvSpPr txBox="1">
            <a:spLocks noChangeArrowheads="1"/>
          </p:cNvSpPr>
          <p:nvPr/>
        </p:nvSpPr>
        <p:spPr bwMode="auto">
          <a:xfrm>
            <a:off x="2971800" y="762000"/>
            <a:ext cx="5791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Level cao hơn hoặc thấp hơn là như thế nào ?</a:t>
            </a:r>
          </a:p>
        </p:txBody>
      </p:sp>
      <p:pic>
        <p:nvPicPr>
          <p:cNvPr id="2970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1371600"/>
            <a:ext cx="9182100" cy="612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701" name="Straight Arrow Connector 18"/>
          <p:cNvCxnSpPr>
            <a:cxnSpLocks noChangeShapeType="1"/>
          </p:cNvCxnSpPr>
          <p:nvPr/>
        </p:nvCxnSpPr>
        <p:spPr bwMode="auto">
          <a:xfrm flipV="1">
            <a:off x="2590800" y="2209800"/>
            <a:ext cx="1905000" cy="1371600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2" name="Straight Arrow Connector 19"/>
          <p:cNvCxnSpPr>
            <a:cxnSpLocks noChangeShapeType="1"/>
          </p:cNvCxnSpPr>
          <p:nvPr/>
        </p:nvCxnSpPr>
        <p:spPr bwMode="auto">
          <a:xfrm rot="5400000">
            <a:off x="3390900" y="2552700"/>
            <a:ext cx="1143000" cy="762000"/>
          </a:xfrm>
          <a:prstGeom prst="straightConnector1">
            <a:avLst/>
          </a:prstGeom>
          <a:noFill/>
          <a:ln w="28575" algn="ctr">
            <a:solidFill>
              <a:srgbClr val="6600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3" name="Straight Arrow Connector 20"/>
          <p:cNvCxnSpPr>
            <a:cxnSpLocks noChangeShapeType="1"/>
          </p:cNvCxnSpPr>
          <p:nvPr/>
        </p:nvCxnSpPr>
        <p:spPr bwMode="auto">
          <a:xfrm rot="10800000" flipV="1">
            <a:off x="1219200" y="2286000"/>
            <a:ext cx="3124200" cy="1981200"/>
          </a:xfrm>
          <a:prstGeom prst="straightConnector1">
            <a:avLst/>
          </a:prstGeom>
          <a:noFill/>
          <a:ln w="28575" algn="ctr">
            <a:solidFill>
              <a:srgbClr val="00808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4" name="Straight Arrow Connector 21"/>
          <p:cNvCxnSpPr>
            <a:cxnSpLocks noChangeShapeType="1"/>
          </p:cNvCxnSpPr>
          <p:nvPr/>
        </p:nvCxnSpPr>
        <p:spPr bwMode="auto">
          <a:xfrm flipV="1">
            <a:off x="3962400" y="2819400"/>
            <a:ext cx="838200" cy="609600"/>
          </a:xfrm>
          <a:prstGeom prst="straightConnector1">
            <a:avLst/>
          </a:prstGeom>
          <a:noFill/>
          <a:ln w="28575" algn="ctr">
            <a:solidFill>
              <a:srgbClr val="FF99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5" name="Straight Arrow Connector 22"/>
          <p:cNvCxnSpPr>
            <a:cxnSpLocks noChangeShapeType="1"/>
          </p:cNvCxnSpPr>
          <p:nvPr/>
        </p:nvCxnSpPr>
        <p:spPr bwMode="auto">
          <a:xfrm flipV="1">
            <a:off x="5029200" y="2590800"/>
            <a:ext cx="990600" cy="228600"/>
          </a:xfrm>
          <a:prstGeom prst="straightConnector1">
            <a:avLst/>
          </a:prstGeom>
          <a:noFill/>
          <a:ln w="28575" algn="ctr">
            <a:solidFill>
              <a:srgbClr val="6600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6" descr="M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3200" b="1" smtClean="0">
                <a:solidFill>
                  <a:srgbClr val="0066CC"/>
                </a:solidFill>
                <a:latin typeface="Tahoma" pitchFamily="34" charset="0"/>
                <a:cs typeface="Tahoma" pitchFamily="34" charset="0"/>
              </a:rPr>
              <a:t>Chân thành cảm ơn!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1905000" y="457200"/>
            <a:ext cx="6324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/>
              <a:t>BC1. THỐNG NHẤT CƠ CẦU TỔ CHỨC</a:t>
            </a:r>
          </a:p>
        </p:txBody>
      </p:sp>
      <p:pic>
        <p:nvPicPr>
          <p:cNvPr id="17411" name="Picture 2" descr="http://diepdoan.violet.vn/uploads/resources/blog/447/co_cau_to_chuc_nha_nuoc_thoi_hung_vuong_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447800"/>
            <a:ext cx="421005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304800" y="1600200"/>
            <a:ext cx="40386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1. TẬP HỢP CÁC BẢN CƠ CẤU HIỆN TẠI CỦA CÔNG TY ( BẢN CỨNG, BẢN MỀM )</a:t>
            </a:r>
          </a:p>
        </p:txBody>
      </p:sp>
      <p:sp>
        <p:nvSpPr>
          <p:cNvPr id="17413" name="TextBox 6"/>
          <p:cNvSpPr txBox="1">
            <a:spLocks noChangeArrowheads="1"/>
          </p:cNvSpPr>
          <p:nvPr/>
        </p:nvSpPr>
        <p:spPr bwMode="auto">
          <a:xfrm>
            <a:off x="762000" y="2590800"/>
            <a:ext cx="29718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en-US" sz="1600"/>
              <a:t> Sơ đồ tổ chức</a:t>
            </a:r>
          </a:p>
          <a:p>
            <a:pPr eaLnBrk="1" hangingPunct="1">
              <a:buFontTx/>
              <a:buChar char="-"/>
            </a:pPr>
            <a:r>
              <a:rPr lang="en-US" sz="1600"/>
              <a:t> Chức năng nhiệm vụ các phòng ban</a:t>
            </a:r>
          </a:p>
          <a:p>
            <a:pPr eaLnBrk="1" hangingPunct="1">
              <a:buFontTx/>
              <a:buChar char="-"/>
            </a:pPr>
            <a:r>
              <a:rPr lang="en-US" sz="1600"/>
              <a:t> Quyết định bổ nhiệm : TGĐ, PTGĐ, GĐ, PGĐ, Trưởng phó phòng.</a:t>
            </a:r>
          </a:p>
        </p:txBody>
      </p:sp>
      <p:sp>
        <p:nvSpPr>
          <p:cNvPr id="17414" name="TextBox 7"/>
          <p:cNvSpPr txBox="1">
            <a:spLocks noChangeArrowheads="1"/>
          </p:cNvSpPr>
          <p:nvPr/>
        </p:nvSpPr>
        <p:spPr bwMode="auto">
          <a:xfrm>
            <a:off x="304800" y="4267200"/>
            <a:ext cx="4038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2. REVIEW &amp; RENEW LẠI CƠ CẤU</a:t>
            </a:r>
          </a:p>
        </p:txBody>
      </p:sp>
      <p:sp>
        <p:nvSpPr>
          <p:cNvPr id="17415" name="TextBox 8"/>
          <p:cNvSpPr txBox="1">
            <a:spLocks noChangeArrowheads="1"/>
          </p:cNvSpPr>
          <p:nvPr/>
        </p:nvSpPr>
        <p:spPr bwMode="auto">
          <a:xfrm>
            <a:off x="838200" y="4800600"/>
            <a:ext cx="29718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en-US" sz="1600"/>
              <a:t> Đưa lãnh đạo các trung tâm, phòng review và chỉnh sửa</a:t>
            </a:r>
          </a:p>
          <a:p>
            <a:pPr eaLnBrk="1" hangingPunct="1">
              <a:buFontTx/>
              <a:buChar char="-"/>
            </a:pPr>
            <a:r>
              <a:rPr lang="en-US" sz="1600"/>
              <a:t> Đưa lãnh đạo khối duyệt</a:t>
            </a:r>
          </a:p>
          <a:p>
            <a:pPr eaLnBrk="1" hangingPunct="1">
              <a:buFontTx/>
              <a:buChar char="-"/>
            </a:pPr>
            <a:r>
              <a:rPr lang="en-US" sz="1600"/>
              <a:t> Đưa tổng giám đốc duyệt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2362200" y="609600"/>
            <a:ext cx="6019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/>
              <a:t>BC2. RÀ SOÁT, CHUYỂN FORM JD CŨ</a:t>
            </a:r>
          </a:p>
        </p:txBody>
      </p:sp>
      <p:pic>
        <p:nvPicPr>
          <p:cNvPr id="18435" name="Picture 2" descr="http://antimedia.files.wordpress.com/2009/01/chan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42900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914400" y="1676400"/>
            <a:ext cx="5867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1. TẬP HỢP CÁC JD CŨ ĐÃ CÓ ( BẢN CỨNG BẢN MỀM )</a:t>
            </a:r>
          </a:p>
        </p:txBody>
      </p:sp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3276600" y="2514600"/>
            <a:ext cx="4267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2. CHUYỂN CÁC JD ĐÓ SANG FORM CỦA TẬP ĐOÀN</a:t>
            </a:r>
          </a:p>
        </p:txBody>
      </p:sp>
      <p:sp>
        <p:nvSpPr>
          <p:cNvPr id="18438" name="TextBox 7"/>
          <p:cNvSpPr txBox="1">
            <a:spLocks noChangeArrowheads="1"/>
          </p:cNvSpPr>
          <p:nvPr/>
        </p:nvSpPr>
        <p:spPr bwMode="auto">
          <a:xfrm>
            <a:off x="4419600" y="3657600"/>
            <a:ext cx="3962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3. RÀ SOÁT LỖI CHÍNH TẢ VÀ SỐ LƯỢNG JD</a:t>
            </a:r>
          </a:p>
        </p:txBody>
      </p:sp>
      <p:sp>
        <p:nvSpPr>
          <p:cNvPr id="18439" name="TextBox 8"/>
          <p:cNvSpPr txBox="1">
            <a:spLocks noChangeArrowheads="1"/>
          </p:cNvSpPr>
          <p:nvPr/>
        </p:nvSpPr>
        <p:spPr bwMode="auto">
          <a:xfrm>
            <a:off x="5105400" y="4724400"/>
            <a:ext cx="2971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en-US" sz="1600"/>
              <a:t> Tổng kết số lượng JD đã có</a:t>
            </a:r>
          </a:p>
          <a:p>
            <a:pPr eaLnBrk="1" hangingPunct="1">
              <a:buFontTx/>
              <a:buChar char="-"/>
            </a:pPr>
            <a:r>
              <a:rPr lang="en-US" sz="1600"/>
              <a:t> Tổng kết số vị trí chưa có JD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1905000" y="457200"/>
            <a:ext cx="6324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/>
              <a:t>BC3. REVIEW &amp; RENEW JD CŨ</a:t>
            </a:r>
          </a:p>
        </p:txBody>
      </p:sp>
      <p:pic>
        <p:nvPicPr>
          <p:cNvPr id="19459" name="Picture 2" descr="http://www.vin65.com/assets/client/Blog/Image/blog/2009/review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675" y="3657600"/>
            <a:ext cx="4048125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304800" y="1371600"/>
            <a:ext cx="6705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1. RÀ SOÁT LẠI MỤC TIÊU BỞI PHÒNG ISO</a:t>
            </a:r>
          </a:p>
        </p:txBody>
      </p:sp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381000" y="2667000"/>
            <a:ext cx="5410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2. RÀ SOÁT LẠI JD BỞI THÀNH VIÊN CÓ LIÊN QUAN</a:t>
            </a:r>
          </a:p>
        </p:txBody>
      </p:sp>
      <p:sp>
        <p:nvSpPr>
          <p:cNvPr id="19462" name="TextBox 7"/>
          <p:cNvSpPr txBox="1">
            <a:spLocks noChangeArrowheads="1"/>
          </p:cNvSpPr>
          <p:nvPr/>
        </p:nvSpPr>
        <p:spPr bwMode="auto">
          <a:xfrm>
            <a:off x="533400" y="4953000"/>
            <a:ext cx="4495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3. CHỐT THỐNG NHẤT JD</a:t>
            </a:r>
          </a:p>
        </p:txBody>
      </p:sp>
      <p:sp>
        <p:nvSpPr>
          <p:cNvPr id="19463" name="TextBox 8"/>
          <p:cNvSpPr txBox="1">
            <a:spLocks noChangeArrowheads="1"/>
          </p:cNvSpPr>
          <p:nvPr/>
        </p:nvSpPr>
        <p:spPr bwMode="auto">
          <a:xfrm>
            <a:off x="838200" y="3429000"/>
            <a:ext cx="56388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en-US" sz="1600"/>
              <a:t> Gửi bản mềm JD cho trưởng bộ phận và 3 cán bộ có kinh nghiệm nhất review</a:t>
            </a:r>
          </a:p>
          <a:p>
            <a:pPr eaLnBrk="1" hangingPunct="1">
              <a:buFontTx/>
              <a:buChar char="-"/>
            </a:pPr>
            <a:r>
              <a:rPr lang="en-US" sz="1600"/>
              <a:t> Gửi bản cứng JD cho trưởng bộ phận và 3 cán bộ có kinh nghiệm nhất review</a:t>
            </a:r>
          </a:p>
          <a:p>
            <a:pPr eaLnBrk="1" hangingPunct="1">
              <a:buFontTx/>
              <a:buChar char="-"/>
            </a:pPr>
            <a:r>
              <a:rPr lang="en-US" sz="1600"/>
              <a:t> Họp phỏng vấn với từng các cán bộ trên để chốt JD</a:t>
            </a:r>
          </a:p>
        </p:txBody>
      </p:sp>
      <p:sp>
        <p:nvSpPr>
          <p:cNvPr id="19464" name="Rectangle 9"/>
          <p:cNvSpPr>
            <a:spLocks noChangeArrowheads="1"/>
          </p:cNvSpPr>
          <p:nvPr/>
        </p:nvSpPr>
        <p:spPr bwMode="auto">
          <a:xfrm>
            <a:off x="990600" y="5486400"/>
            <a:ext cx="457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en-US" sz="1600"/>
              <a:t> Họp phỏng vấn bàn tròn với các cán bộ trên để chốt JD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2057400" y="533400"/>
            <a:ext cx="6629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/>
              <a:t>BC4. XÂY DỰNG JD MỚI</a:t>
            </a:r>
          </a:p>
        </p:txBody>
      </p:sp>
      <p:pic>
        <p:nvPicPr>
          <p:cNvPr id="20483" name="Picture 2" descr="http://www.skytelcom.com/images/build%20a%20site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0"/>
            <a:ext cx="4800600" cy="324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Box 5"/>
          <p:cNvSpPr txBox="1">
            <a:spLocks noChangeArrowheads="1"/>
          </p:cNvSpPr>
          <p:nvPr/>
        </p:nvSpPr>
        <p:spPr bwMode="auto">
          <a:xfrm>
            <a:off x="533400" y="1600200"/>
            <a:ext cx="5410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1. THỐNG NHẤT VỊ TRÍ CẦN XÂY JD MỚI</a:t>
            </a:r>
          </a:p>
        </p:txBody>
      </p:sp>
      <p:sp>
        <p:nvSpPr>
          <p:cNvPr id="20485" name="TextBox 6"/>
          <p:cNvSpPr txBox="1">
            <a:spLocks noChangeArrowheads="1"/>
          </p:cNvSpPr>
          <p:nvPr/>
        </p:nvSpPr>
        <p:spPr bwMode="auto">
          <a:xfrm>
            <a:off x="762000" y="2133600"/>
            <a:ext cx="6172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2. GỬI MAIL HƯỚNG DẪN, TRAINING CÁC XÂY JD MỚI</a:t>
            </a:r>
          </a:p>
        </p:txBody>
      </p:sp>
      <p:sp>
        <p:nvSpPr>
          <p:cNvPr id="20486" name="TextBox 7"/>
          <p:cNvSpPr txBox="1">
            <a:spLocks noChangeArrowheads="1"/>
          </p:cNvSpPr>
          <p:nvPr/>
        </p:nvSpPr>
        <p:spPr bwMode="auto">
          <a:xfrm>
            <a:off x="1676400" y="2667000"/>
            <a:ext cx="7086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3. GỬI BẢN MỀM FORM JD CHO CÁC CÁN BỘ LIÊN QUAN</a:t>
            </a:r>
          </a:p>
        </p:txBody>
      </p:sp>
      <p:sp>
        <p:nvSpPr>
          <p:cNvPr id="20487" name="TextBox 8"/>
          <p:cNvSpPr txBox="1">
            <a:spLocks noChangeArrowheads="1"/>
          </p:cNvSpPr>
          <p:nvPr/>
        </p:nvSpPr>
        <p:spPr bwMode="auto">
          <a:xfrm>
            <a:off x="5181600" y="3163888"/>
            <a:ext cx="3657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4. PHÒNG NHẤN SỰ CHỦ ĐỘNG XÂY JD</a:t>
            </a:r>
          </a:p>
        </p:txBody>
      </p:sp>
      <p:sp>
        <p:nvSpPr>
          <p:cNvPr id="20488" name="TextBox 9"/>
          <p:cNvSpPr txBox="1">
            <a:spLocks noChangeArrowheads="1"/>
          </p:cNvSpPr>
          <p:nvPr/>
        </p:nvSpPr>
        <p:spPr bwMode="auto">
          <a:xfrm>
            <a:off x="5181600" y="4724400"/>
            <a:ext cx="3733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5. GẶP MẶT PHỎNG VẤN TRỰC TIẾP VỊ TRÍ LIÊN QUAN</a:t>
            </a:r>
          </a:p>
        </p:txBody>
      </p:sp>
      <p:sp>
        <p:nvSpPr>
          <p:cNvPr id="20489" name="TextBox 10"/>
          <p:cNvSpPr txBox="1">
            <a:spLocks noChangeArrowheads="1"/>
          </p:cNvSpPr>
          <p:nvPr/>
        </p:nvSpPr>
        <p:spPr bwMode="auto">
          <a:xfrm>
            <a:off x="5181600" y="5410200"/>
            <a:ext cx="3733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6. CHỐT THỐNG NHẤT JD</a:t>
            </a:r>
          </a:p>
        </p:txBody>
      </p:sp>
      <p:sp>
        <p:nvSpPr>
          <p:cNvPr id="20490" name="TextBox 11"/>
          <p:cNvSpPr txBox="1">
            <a:spLocks noChangeArrowheads="1"/>
          </p:cNvSpPr>
          <p:nvPr/>
        </p:nvSpPr>
        <p:spPr bwMode="auto">
          <a:xfrm>
            <a:off x="5334000" y="3810000"/>
            <a:ext cx="3810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600"/>
              <a:t>- Dựa vào phiếu yêu cầu tuyển dụng, thang ngạch bậc, chức năng nhiệm vụ phòng</a:t>
            </a:r>
          </a:p>
        </p:txBody>
      </p:sp>
      <p:sp>
        <p:nvSpPr>
          <p:cNvPr id="20491" name="Rectangle 12"/>
          <p:cNvSpPr>
            <a:spLocks noChangeArrowheads="1"/>
          </p:cNvSpPr>
          <p:nvPr/>
        </p:nvSpPr>
        <p:spPr bwMode="auto">
          <a:xfrm>
            <a:off x="5486400" y="5740400"/>
            <a:ext cx="3429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en-US" sz="1600"/>
              <a:t> Họp phỏng vấn bàn tròn với các cán bộ trên để chốt JD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2057400" y="457200"/>
            <a:ext cx="6248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/>
              <a:t>BC5. QUYẾT ĐỊNH BAN HÀNH</a:t>
            </a:r>
          </a:p>
        </p:txBody>
      </p:sp>
      <p:pic>
        <p:nvPicPr>
          <p:cNvPr id="21507" name="Picture 2" descr="http://www.allfamousquotes.net/wp-content/uploads/2010/08/Decision-Making-Quot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5146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Box 5"/>
          <p:cNvSpPr txBox="1">
            <a:spLocks noChangeArrowheads="1"/>
          </p:cNvSpPr>
          <p:nvPr/>
        </p:nvSpPr>
        <p:spPr bwMode="auto">
          <a:xfrm>
            <a:off x="3733800" y="1524000"/>
            <a:ext cx="4114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Tập đoàn ban hành quyết định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3"/>
          <p:cNvSpPr txBox="1">
            <a:spLocks noChangeArrowheads="1"/>
          </p:cNvSpPr>
          <p:nvPr/>
        </p:nvSpPr>
        <p:spPr bwMode="auto">
          <a:xfrm>
            <a:off x="1981200" y="304800"/>
            <a:ext cx="6477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800"/>
              <a:t>XÂY DỰNG</a:t>
            </a:r>
          </a:p>
          <a:p>
            <a:pPr algn="ctr" eaLnBrk="1" hangingPunct="1"/>
            <a:r>
              <a:rPr lang="en-US" sz="2800"/>
              <a:t> CORE COMPETENCY( CORE )</a:t>
            </a:r>
          </a:p>
        </p:txBody>
      </p:sp>
      <p:pic>
        <p:nvPicPr>
          <p:cNvPr id="22531" name="Picture 2" descr="http://static.howstuffworks.com/gif/compass-cor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743200"/>
            <a:ext cx="3810000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5"/>
          <p:cNvSpPr txBox="1">
            <a:spLocks noChangeArrowheads="1"/>
          </p:cNvSpPr>
          <p:nvPr/>
        </p:nvSpPr>
        <p:spPr bwMode="auto">
          <a:xfrm>
            <a:off x="457200" y="1676400"/>
            <a:ext cx="6858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Bc1: Thống nhất với trưởng bộ phận về Mô tả công việc ( đối với các vị trí chưa thống nhất )</a:t>
            </a:r>
          </a:p>
        </p:txBody>
      </p:sp>
      <p:sp>
        <p:nvSpPr>
          <p:cNvPr id="22533" name="TextBox 6"/>
          <p:cNvSpPr txBox="1">
            <a:spLocks noChangeArrowheads="1"/>
          </p:cNvSpPr>
          <p:nvPr/>
        </p:nvSpPr>
        <p:spPr bwMode="auto">
          <a:xfrm>
            <a:off x="838200" y="2590800"/>
            <a:ext cx="3886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Bc2: Từ MTCV, các trưởng bộ phận sẽ chuyển yêu cầu thành tên năng lực.</a:t>
            </a:r>
          </a:p>
        </p:txBody>
      </p:sp>
      <p:sp>
        <p:nvSpPr>
          <p:cNvPr id="22534" name="TextBox 7"/>
          <p:cNvSpPr txBox="1">
            <a:spLocks noChangeArrowheads="1"/>
          </p:cNvSpPr>
          <p:nvPr/>
        </p:nvSpPr>
        <p:spPr bwMode="auto">
          <a:xfrm>
            <a:off x="152400" y="3810000"/>
            <a:ext cx="4191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Bc3: Từ tên năng lực thống nhất cấp độ dựa vào bảng từ điển đã có của tập đoàn.</a:t>
            </a:r>
          </a:p>
        </p:txBody>
      </p:sp>
      <p:sp>
        <p:nvSpPr>
          <p:cNvPr id="22535" name="TextBox 8"/>
          <p:cNvSpPr txBox="1">
            <a:spLocks noChangeArrowheads="1"/>
          </p:cNvSpPr>
          <p:nvPr/>
        </p:nvSpPr>
        <p:spPr bwMode="auto">
          <a:xfrm>
            <a:off x="1066800" y="4953000"/>
            <a:ext cx="4343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Bc4: Map ( liên kết ) với dự án thang ngạch bậc của CMC SI trước đó. Câu hỏi đặt ra là năng lực của vị trí này là level mấy trong 5 level.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24400" y="533400"/>
            <a:ext cx="36576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ĐỊNH NGHĨA CÁC THUẬT NGỮ TRONG TỪ ĐIỂN NĂNG LỰC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52400" y="1287463"/>
          <a:ext cx="8991600" cy="5108606"/>
        </p:xfrm>
        <a:graphic>
          <a:graphicData uri="http://schemas.openxmlformats.org/drawingml/2006/table">
            <a:tbl>
              <a:tblPr/>
              <a:tblGrid>
                <a:gridCol w="1662113"/>
                <a:gridCol w="7329487"/>
              </a:tblGrid>
              <a:tr h="636548">
                <a:tc>
                  <a:txBody>
                    <a:bodyPr/>
                    <a:lstStyle/>
                    <a:p>
                      <a:pPr marL="142875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Lương: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42875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Là khoản tiền trả cho từng cá nhân ứng với ngạch, bậc và cấp năng lực của vị trí.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6394">
                <a:tc>
                  <a:txBody>
                    <a:bodyPr/>
                    <a:lstStyle/>
                    <a:p>
                      <a:pPr marL="142875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Ngạch: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42875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Là quy định của tập đoàn để phân chia chức danh giữ các nhóm nhân viên trong tập đoàn.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548">
                <a:tc>
                  <a:txBody>
                    <a:bodyPr/>
                    <a:lstStyle/>
                    <a:p>
                      <a:pPr marL="142875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Bậc năng lực: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42875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Là việc phân chia chức danh giữ các nhân viên đảm nhiệm cùng 1 vị trí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công việc</a:t>
                      </a:r>
                      <a:endParaRPr kumimoji="0" lang="vi-V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269">
                <a:tc>
                  <a:txBody>
                    <a:bodyPr/>
                    <a:lstStyle/>
                    <a:p>
                      <a:pPr marL="142875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Năng lực vị trí: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42875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Là những kiến thức, kỹ năng, thái độ phù hợp với vị trí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công việc</a:t>
                      </a:r>
                      <a:r>
                        <a:rPr kumimoji="0" lang="vi-V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đó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991">
                <a:tc>
                  <a:txBody>
                    <a:bodyPr/>
                    <a:lstStyle/>
                    <a:p>
                      <a:pPr marL="142875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Vị trí công việc: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42875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Là tên của 1 loại công việc có trong công ty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15">
                <a:tc>
                  <a:txBody>
                    <a:bodyPr/>
                    <a:lstStyle/>
                    <a:p>
                      <a:pPr marL="142875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Cấp năng lực: 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42875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Là sự phân loại, đĩnh nghĩa từng năng lực phù hợp với bậc năng lực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49">
                <a:tc>
                  <a:txBody>
                    <a:bodyPr/>
                    <a:lstStyle/>
                    <a:p>
                      <a:pPr marL="142875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Bậc thợ :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42875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Là bậc năng lực. </a:t>
                      </a:r>
                      <a:r>
                        <a:rPr kumimoji="0" lang="vi-V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Các năng lực của bậc thợ thì bậc cao sẽ có năng lực hơn hoặc nhiều năng lực hơn bậc thấp.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7061">
                <a:tc>
                  <a:txBody>
                    <a:bodyPr/>
                    <a:lstStyle/>
                    <a:p>
                      <a:pPr marL="142875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Bậc chức danh 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42875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Là việc phân chia chức danh giữa các nhân viên theo hướng quản lý. Ví dụ nhân viên, trưởng nhóm, phó giám đốc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. </a:t>
                      </a:r>
                      <a:r>
                        <a:rPr kumimoji="0" lang="vi-V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Các năng lực của bậc chức danh thì bậc cao không nhất thiết phải có năng lực hơn hoặc nhiều hơn bậc thấp nhưng các năng lực quản lý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-</a:t>
                      </a:r>
                      <a:r>
                        <a:rPr kumimoji="0" lang="vi-V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b</a:t>
                      </a:r>
                      <a:r>
                        <a:rPr kumimoji="0" lang="vi-V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ậc cao phải cao hơn bậc thấp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981200" y="228600"/>
            <a:ext cx="6934200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ĐỊNH NGHĨA CÁC THUẬT NGỮ TRONG TỪ ĐIỂN NĂNG LỰC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50000"/>
          </a:schemeClr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vi-V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50000"/>
          </a:schemeClr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vi-V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5558</TotalTime>
  <Words>1053</Words>
  <Application>Microsoft Office PowerPoint</Application>
  <PresentationFormat>On-screen Show (4:3)</PresentationFormat>
  <Paragraphs>83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Gill Sans MT</vt:lpstr>
      <vt:lpstr>Tahoma</vt:lpstr>
      <vt:lpstr>Calibri</vt:lpstr>
      <vt:lpstr>1_Default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Chân thành cảm ơn!</vt:lpstr>
    </vt:vector>
  </TitlesOfParts>
  <Company>CMC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buithithanhtam</dc:creator>
  <cp:lastModifiedBy>dell</cp:lastModifiedBy>
  <cp:revision>439</cp:revision>
  <dcterms:created xsi:type="dcterms:W3CDTF">2006-06-02T04:46:46Z</dcterms:created>
  <dcterms:modified xsi:type="dcterms:W3CDTF">2018-04-03T18:03:21Z</dcterms:modified>
</cp:coreProperties>
</file>