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5"/>
  </p:notesMasterIdLst>
  <p:sldIdLst>
    <p:sldId id="411" r:id="rId2"/>
    <p:sldId id="421" r:id="rId3"/>
    <p:sldId id="433" r:id="rId4"/>
    <p:sldId id="418" r:id="rId5"/>
    <p:sldId id="422" r:id="rId6"/>
    <p:sldId id="419" r:id="rId7"/>
    <p:sldId id="420" r:id="rId8"/>
    <p:sldId id="443" r:id="rId9"/>
    <p:sldId id="435" r:id="rId10"/>
    <p:sldId id="436" r:id="rId11"/>
    <p:sldId id="437" r:id="rId12"/>
    <p:sldId id="438" r:id="rId13"/>
    <p:sldId id="439" r:id="rId14"/>
    <p:sldId id="440" r:id="rId15"/>
    <p:sldId id="442" r:id="rId16"/>
    <p:sldId id="458" r:id="rId17"/>
    <p:sldId id="459" r:id="rId18"/>
    <p:sldId id="460" r:id="rId19"/>
    <p:sldId id="423" r:id="rId20"/>
    <p:sldId id="424" r:id="rId21"/>
    <p:sldId id="430" r:id="rId22"/>
    <p:sldId id="425" r:id="rId23"/>
    <p:sldId id="426" r:id="rId24"/>
    <p:sldId id="427" r:id="rId25"/>
    <p:sldId id="432" r:id="rId26"/>
    <p:sldId id="444" r:id="rId27"/>
    <p:sldId id="445" r:id="rId28"/>
    <p:sldId id="446" r:id="rId29"/>
    <p:sldId id="447" r:id="rId30"/>
    <p:sldId id="448" r:id="rId31"/>
    <p:sldId id="449" r:id="rId32"/>
    <p:sldId id="457" r:id="rId33"/>
    <p:sldId id="428" r:id="rId34"/>
    <p:sldId id="429" r:id="rId35"/>
    <p:sldId id="451" r:id="rId36"/>
    <p:sldId id="452" r:id="rId37"/>
    <p:sldId id="453" r:id="rId38"/>
    <p:sldId id="454" r:id="rId39"/>
    <p:sldId id="455" r:id="rId40"/>
    <p:sldId id="456" r:id="rId41"/>
    <p:sldId id="383" r:id="rId42"/>
    <p:sldId id="450" r:id="rId43"/>
    <p:sldId id="379" r:id="rId44"/>
  </p:sldIdLst>
  <p:sldSz cx="9144000" cy="6858000" type="screen4x3"/>
  <p:notesSz cx="6858000" cy="9144000"/>
  <p:defaultTextStyle>
    <a:defPPr>
      <a:defRPr lang="vi-VN"/>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FF9900"/>
    <a:srgbClr val="008080"/>
    <a:srgbClr val="0033CC"/>
    <a:srgbClr val="9900CC"/>
    <a:srgbClr val="336600"/>
    <a:srgbClr val="990033"/>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79" autoAdjust="0"/>
    <p:restoredTop sz="94444" autoAdjust="0"/>
  </p:normalViewPr>
  <p:slideViewPr>
    <p:cSldViewPr>
      <p:cViewPr>
        <p:scale>
          <a:sx n="76" d="100"/>
          <a:sy n="76" d="100"/>
        </p:scale>
        <p:origin x="-9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Sheet1!$F$2</c:f>
              <c:strCache>
                <c:ptCount val="1"/>
                <c:pt idx="0">
                  <c:v>Từ điển năng lực</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Sheet1!$F$3:$F$12</c:f>
              <c:numCache>
                <c:formatCode>General</c:formatCode>
                <c:ptCount val="10"/>
                <c:pt idx="0">
                  <c:v>6</c:v>
                </c:pt>
                <c:pt idx="1">
                  <c:v>6</c:v>
                </c:pt>
                <c:pt idx="2">
                  <c:v>6</c:v>
                </c:pt>
                <c:pt idx="3">
                  <c:v>6</c:v>
                </c:pt>
                <c:pt idx="4">
                  <c:v>6</c:v>
                </c:pt>
                <c:pt idx="5">
                  <c:v>6</c:v>
                </c:pt>
                <c:pt idx="6">
                  <c:v>6</c:v>
                </c:pt>
                <c:pt idx="7">
                  <c:v>6</c:v>
                </c:pt>
                <c:pt idx="8">
                  <c:v>6</c:v>
                </c:pt>
                <c:pt idx="9">
                  <c:v>6</c:v>
                </c:pt>
              </c:numCache>
            </c:numRef>
          </c:val>
        </c:ser>
        <c:dLbls>
          <c:showLegendKey val="0"/>
          <c:showVal val="0"/>
          <c:showCatName val="0"/>
          <c:showSerName val="0"/>
          <c:showPercent val="0"/>
          <c:showBubbleSize val="0"/>
        </c:dLbls>
        <c:axId val="69143168"/>
        <c:axId val="69149056"/>
      </c:radarChart>
      <c:catAx>
        <c:axId val="69143168"/>
        <c:scaling>
          <c:orientation val="minMax"/>
        </c:scaling>
        <c:delete val="0"/>
        <c:axPos val="b"/>
        <c:majorGridlines/>
        <c:majorTickMark val="out"/>
        <c:minorTickMark val="none"/>
        <c:tickLblPos val="nextTo"/>
        <c:crossAx val="69149056"/>
        <c:crosses val="autoZero"/>
        <c:auto val="1"/>
        <c:lblAlgn val="ctr"/>
        <c:lblOffset val="100"/>
        <c:noMultiLvlLbl val="0"/>
      </c:catAx>
      <c:valAx>
        <c:axId val="69149056"/>
        <c:scaling>
          <c:orientation val="minMax"/>
        </c:scaling>
        <c:delete val="0"/>
        <c:axPos val="l"/>
        <c:majorGridlines/>
        <c:numFmt formatCode="General" sourceLinked="1"/>
        <c:majorTickMark val="cross"/>
        <c:minorTickMark val="none"/>
        <c:tickLblPos val="nextTo"/>
        <c:crossAx val="6914316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vi-V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strRef>
              <c:f>Sheet1!$F$2</c:f>
              <c:strCache>
                <c:ptCount val="1"/>
                <c:pt idx="0">
                  <c:v>Từ điển năng lực</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Sheet1!$F$3:$F$12</c:f>
              <c:numCache>
                <c:formatCode>General</c:formatCode>
                <c:ptCount val="10"/>
                <c:pt idx="0">
                  <c:v>6</c:v>
                </c:pt>
                <c:pt idx="1">
                  <c:v>6</c:v>
                </c:pt>
                <c:pt idx="2">
                  <c:v>6</c:v>
                </c:pt>
                <c:pt idx="3">
                  <c:v>6</c:v>
                </c:pt>
                <c:pt idx="4">
                  <c:v>6</c:v>
                </c:pt>
                <c:pt idx="5">
                  <c:v>6</c:v>
                </c:pt>
                <c:pt idx="6">
                  <c:v>6</c:v>
                </c:pt>
                <c:pt idx="7">
                  <c:v>6</c:v>
                </c:pt>
                <c:pt idx="8">
                  <c:v>6</c:v>
                </c:pt>
                <c:pt idx="9">
                  <c:v>6</c:v>
                </c:pt>
              </c:numCache>
            </c:numRef>
          </c:val>
        </c:ser>
        <c:ser>
          <c:idx val="1"/>
          <c:order val="1"/>
          <c:tx>
            <c:strRef>
              <c:f>Sheet1!$G$2</c:f>
              <c:strCache>
                <c:ptCount val="1"/>
                <c:pt idx="0">
                  <c:v>Mức độ đáp ứng hiện tại</c:v>
                </c:pt>
              </c:strCache>
            </c:strRef>
          </c:tx>
          <c:marker>
            <c:symbol val="none"/>
          </c:marker>
          <c:cat>
            <c:strRef>
              <c:f>Sheet1!$E$3:$E$12</c:f>
              <c:strCache>
                <c:ptCount val="10"/>
                <c:pt idx="0">
                  <c:v>Thái độ chuyên cần</c:v>
                </c:pt>
                <c:pt idx="1">
                  <c:v>Tinh thần làm việc nhóm</c:v>
                </c:pt>
                <c:pt idx="2">
                  <c:v>Khả năng lôi cuốn, ảnh hưởng</c:v>
                </c:pt>
                <c:pt idx="3">
                  <c:v>Kỹ năng đàm phán</c:v>
                </c:pt>
                <c:pt idx="4">
                  <c:v>Kỹ năng tổ chức công việc</c:v>
                </c:pt>
                <c:pt idx="5">
                  <c:v>Kỹ năng quản lý nhóm</c:v>
                </c:pt>
                <c:pt idx="6">
                  <c:v>Kỹ năng quản lý hàng</c:v>
                </c:pt>
                <c:pt idx="7">
                  <c:v>Hiệu quả bán hàng</c:v>
                </c:pt>
                <c:pt idx="8">
                  <c:v>Hiểu biết thị trường</c:v>
                </c:pt>
                <c:pt idx="9">
                  <c:v>Hiểu biết sản phẩm</c:v>
                </c:pt>
              </c:strCache>
            </c:strRef>
          </c:cat>
          <c:val>
            <c:numRef>
              <c:f>Sheet1!$G$3:$G$12</c:f>
              <c:numCache>
                <c:formatCode>General</c:formatCode>
                <c:ptCount val="10"/>
                <c:pt idx="0">
                  <c:v>3</c:v>
                </c:pt>
                <c:pt idx="1">
                  <c:v>4</c:v>
                </c:pt>
                <c:pt idx="2">
                  <c:v>3</c:v>
                </c:pt>
                <c:pt idx="3">
                  <c:v>5</c:v>
                </c:pt>
                <c:pt idx="4">
                  <c:v>4</c:v>
                </c:pt>
                <c:pt idx="5">
                  <c:v>2</c:v>
                </c:pt>
                <c:pt idx="6">
                  <c:v>5</c:v>
                </c:pt>
                <c:pt idx="7">
                  <c:v>4</c:v>
                </c:pt>
                <c:pt idx="8">
                  <c:v>3</c:v>
                </c:pt>
                <c:pt idx="9">
                  <c:v>4</c:v>
                </c:pt>
              </c:numCache>
            </c:numRef>
          </c:val>
        </c:ser>
        <c:dLbls>
          <c:showLegendKey val="0"/>
          <c:showVal val="0"/>
          <c:showCatName val="0"/>
          <c:showSerName val="0"/>
          <c:showPercent val="0"/>
          <c:showBubbleSize val="0"/>
        </c:dLbls>
        <c:axId val="72946816"/>
        <c:axId val="72948352"/>
      </c:radarChart>
      <c:catAx>
        <c:axId val="72946816"/>
        <c:scaling>
          <c:orientation val="minMax"/>
        </c:scaling>
        <c:delete val="0"/>
        <c:axPos val="b"/>
        <c:majorGridlines/>
        <c:majorTickMark val="out"/>
        <c:minorTickMark val="none"/>
        <c:tickLblPos val="nextTo"/>
        <c:crossAx val="72948352"/>
        <c:crosses val="autoZero"/>
        <c:auto val="1"/>
        <c:lblAlgn val="ctr"/>
        <c:lblOffset val="100"/>
        <c:noMultiLvlLbl val="0"/>
      </c:catAx>
      <c:valAx>
        <c:axId val="72948352"/>
        <c:scaling>
          <c:orientation val="minMax"/>
        </c:scaling>
        <c:delete val="0"/>
        <c:axPos val="l"/>
        <c:majorGridlines/>
        <c:numFmt formatCode="General" sourceLinked="1"/>
        <c:majorTickMark val="cross"/>
        <c:minorTickMark val="none"/>
        <c:tickLblPos val="nextTo"/>
        <c:crossAx val="72946816"/>
        <c:crosses val="autoZero"/>
        <c:crossBetween val="between"/>
      </c:valAx>
    </c:plotArea>
    <c:legend>
      <c:legendPos val="r"/>
      <c:layout/>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DD76BB84-54DF-4D0D-90D3-EE09B6B8F275}" type="datetimeFigureOut">
              <a:rPr lang="en-US"/>
              <a:pPr>
                <a:defRPr/>
              </a:pPr>
              <a:t>4/4/2018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0CD6689-C072-4B00-98C4-75891E11C960}" type="slidenum">
              <a:rPr lang="en-US"/>
              <a:pPr>
                <a:defRPr/>
              </a:pPr>
              <a:t>‹#›</a:t>
            </a:fld>
            <a:endParaRPr lang="en-US"/>
          </a:p>
        </p:txBody>
      </p:sp>
    </p:spTree>
    <p:extLst>
      <p:ext uri="{BB962C8B-B14F-4D97-AF65-F5344CB8AC3E}">
        <p14:creationId xmlns:p14="http://schemas.microsoft.com/office/powerpoint/2010/main" val="930108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63492" name="Footer Placeholder 3"/>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vi-VN" smtClean="0"/>
              <a:t>Planning Marketing</a:t>
            </a:r>
          </a:p>
        </p:txBody>
      </p:sp>
      <p:sp>
        <p:nvSpPr>
          <p:cNvPr id="6349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79742ED-567D-403F-8152-76B0C2CE8C4C}" type="slidenum">
              <a:rPr lang="vi-VN" smtClean="0"/>
              <a:pPr eaLnBrk="1" hangingPunct="1"/>
              <a:t>4</a:t>
            </a:fld>
            <a:endParaRPr lang="vi-V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E2A90F9-CE8C-4C17-B983-A2C2CFF206A9}" type="slidenum">
              <a:rPr lang="en-US" smtClean="0"/>
              <a:pPr eaLnBrk="1" hangingPunct="1"/>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5B3EBDE5-DEF7-45C6-8B38-D7ABFC140BA4}" type="slidenum">
              <a:rPr lang="en-US"/>
              <a:pPr>
                <a:defRPr/>
              </a:pPr>
              <a:t>‹#›</a:t>
            </a:fld>
            <a:endParaRPr lang="en-US"/>
          </a:p>
        </p:txBody>
      </p:sp>
    </p:spTree>
    <p:extLst>
      <p:ext uri="{BB962C8B-B14F-4D97-AF65-F5344CB8AC3E}">
        <p14:creationId xmlns:p14="http://schemas.microsoft.com/office/powerpoint/2010/main" val="1158222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8328D46-53C3-4F77-A06A-BA6FF8A42CC2}" type="slidenum">
              <a:rPr lang="en-US"/>
              <a:pPr>
                <a:defRPr/>
              </a:pPr>
              <a:t>‹#›</a:t>
            </a:fld>
            <a:endParaRPr lang="en-US"/>
          </a:p>
        </p:txBody>
      </p:sp>
    </p:spTree>
    <p:extLst>
      <p:ext uri="{BB962C8B-B14F-4D97-AF65-F5344CB8AC3E}">
        <p14:creationId xmlns:p14="http://schemas.microsoft.com/office/powerpoint/2010/main" val="3103262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2785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6278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F40192B0-B0FF-4EDB-AF69-33B70320D2F8}" type="slidenum">
              <a:rPr lang="en-US"/>
              <a:pPr>
                <a:defRPr/>
              </a:pPr>
              <a:t>‹#›</a:t>
            </a:fld>
            <a:endParaRPr lang="en-US"/>
          </a:p>
        </p:txBody>
      </p:sp>
    </p:spTree>
    <p:extLst>
      <p:ext uri="{BB962C8B-B14F-4D97-AF65-F5344CB8AC3E}">
        <p14:creationId xmlns:p14="http://schemas.microsoft.com/office/powerpoint/2010/main" val="32056121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1529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529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BC7AC9D6-8513-48ED-90C7-743FC74966E8}" type="slidenum">
              <a:rPr lang="en-US"/>
              <a:pPr>
                <a:defRPr/>
              </a:pPr>
              <a:t>‹#›</a:t>
            </a:fld>
            <a:endParaRPr lang="en-US"/>
          </a:p>
        </p:txBody>
      </p:sp>
    </p:spTree>
    <p:extLst>
      <p:ext uri="{BB962C8B-B14F-4D97-AF65-F5344CB8AC3E}">
        <p14:creationId xmlns:p14="http://schemas.microsoft.com/office/powerpoint/2010/main" val="2060602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F4527AA1-FDC8-4211-B285-A3EA2F492125}" type="slidenum">
              <a:rPr lang="en-US"/>
              <a:pPr>
                <a:defRPr/>
              </a:pPr>
              <a:t>‹#›</a:t>
            </a:fld>
            <a:endParaRPr lang="en-US"/>
          </a:p>
        </p:txBody>
      </p:sp>
    </p:spTree>
    <p:extLst>
      <p:ext uri="{BB962C8B-B14F-4D97-AF65-F5344CB8AC3E}">
        <p14:creationId xmlns:p14="http://schemas.microsoft.com/office/powerpoint/2010/main" val="2390808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0FA2397-DCE1-4844-8106-4B81C98D5933}" type="slidenum">
              <a:rPr lang="en-US"/>
              <a:pPr>
                <a:defRPr/>
              </a:pPr>
              <a:t>‹#›</a:t>
            </a:fld>
            <a:endParaRPr lang="en-US"/>
          </a:p>
        </p:txBody>
      </p:sp>
    </p:spTree>
    <p:extLst>
      <p:ext uri="{BB962C8B-B14F-4D97-AF65-F5344CB8AC3E}">
        <p14:creationId xmlns:p14="http://schemas.microsoft.com/office/powerpoint/2010/main" val="185453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997BCBC4-7FAD-4B1D-A394-0661C95B7AC5}" type="slidenum">
              <a:rPr lang="en-US"/>
              <a:pPr>
                <a:defRPr/>
              </a:pPr>
              <a:t>‹#›</a:t>
            </a:fld>
            <a:endParaRPr lang="en-US"/>
          </a:p>
        </p:txBody>
      </p:sp>
    </p:spTree>
    <p:extLst>
      <p:ext uri="{BB962C8B-B14F-4D97-AF65-F5344CB8AC3E}">
        <p14:creationId xmlns:p14="http://schemas.microsoft.com/office/powerpoint/2010/main" val="3210479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D059C88-4363-476F-BE90-5B8845DC0B28}" type="slidenum">
              <a:rPr lang="en-US"/>
              <a:pPr>
                <a:defRPr/>
              </a:pPr>
              <a:t>‹#›</a:t>
            </a:fld>
            <a:endParaRPr lang="en-US"/>
          </a:p>
        </p:txBody>
      </p:sp>
    </p:spTree>
    <p:extLst>
      <p:ext uri="{BB962C8B-B14F-4D97-AF65-F5344CB8AC3E}">
        <p14:creationId xmlns:p14="http://schemas.microsoft.com/office/powerpoint/2010/main" val="1217873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A39E5385-1223-41CA-B35D-91AC0BB17723}" type="slidenum">
              <a:rPr lang="en-US"/>
              <a:pPr>
                <a:defRPr/>
              </a:pPr>
              <a:t>‹#›</a:t>
            </a:fld>
            <a:endParaRPr lang="en-US"/>
          </a:p>
        </p:txBody>
      </p:sp>
    </p:spTree>
    <p:extLst>
      <p:ext uri="{BB962C8B-B14F-4D97-AF65-F5344CB8AC3E}">
        <p14:creationId xmlns:p14="http://schemas.microsoft.com/office/powerpoint/2010/main" val="3891424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103829C5-F1A0-45DA-863B-7E91696286C4}" type="slidenum">
              <a:rPr lang="en-US"/>
              <a:pPr>
                <a:defRPr/>
              </a:pPr>
              <a:t>‹#›</a:t>
            </a:fld>
            <a:endParaRPr lang="en-US"/>
          </a:p>
        </p:txBody>
      </p:sp>
    </p:spTree>
    <p:extLst>
      <p:ext uri="{BB962C8B-B14F-4D97-AF65-F5344CB8AC3E}">
        <p14:creationId xmlns:p14="http://schemas.microsoft.com/office/powerpoint/2010/main" val="1504700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609A71F5-1DBD-4CD5-ACB2-59064AB51C0B}" type="slidenum">
              <a:rPr lang="en-US"/>
              <a:pPr>
                <a:defRPr/>
              </a:pPr>
              <a:t>‹#›</a:t>
            </a:fld>
            <a:endParaRPr lang="en-US"/>
          </a:p>
        </p:txBody>
      </p:sp>
    </p:spTree>
    <p:extLst>
      <p:ext uri="{BB962C8B-B14F-4D97-AF65-F5344CB8AC3E}">
        <p14:creationId xmlns:p14="http://schemas.microsoft.com/office/powerpoint/2010/main" val="439069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D061D9C9-8CAE-4E93-9906-441D10320E7C}" type="slidenum">
              <a:rPr lang="en-US"/>
              <a:pPr>
                <a:defRPr/>
              </a:pPr>
              <a:t>‹#›</a:t>
            </a:fld>
            <a:endParaRPr lang="en-US"/>
          </a:p>
        </p:txBody>
      </p:sp>
    </p:spTree>
    <p:extLst>
      <p:ext uri="{BB962C8B-B14F-4D97-AF65-F5344CB8AC3E}">
        <p14:creationId xmlns:p14="http://schemas.microsoft.com/office/powerpoint/2010/main" val="4106227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2FAF3C1-FB47-4D9D-A1A6-43BF7A15E41B}" type="slidenum">
              <a:rPr lang="en-US"/>
              <a:pPr>
                <a:defRPr/>
              </a:pPr>
              <a:t>‹#›</a:t>
            </a:fld>
            <a:endParaRPr lang="en-US"/>
          </a:p>
        </p:txBody>
      </p:sp>
    </p:spTree>
    <p:extLst>
      <p:ext uri="{BB962C8B-B14F-4D97-AF65-F5344CB8AC3E}">
        <p14:creationId xmlns:p14="http://schemas.microsoft.com/office/powerpoint/2010/main" val="1468350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3188" name="Rectangle 4"/>
          <p:cNvSpPr>
            <a:spLocks noGrp="1" noChangeArrowheads="1"/>
          </p:cNvSpPr>
          <p:nvPr>
            <p:ph type="dt" sz="half" idx="2"/>
          </p:nvPr>
        </p:nvSpPr>
        <p:spPr bwMode="auto">
          <a:xfrm>
            <a:off x="685800" y="60198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931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931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40B7858-8445-4816-9274-73FB7E5A304F}" type="slidenum">
              <a:rPr lang="en-US"/>
              <a:pPr>
                <a:defRPr/>
              </a:pPr>
              <a:t>‹#›</a:t>
            </a:fld>
            <a:endParaRPr lang="en-US"/>
          </a:p>
        </p:txBody>
      </p:sp>
      <p:pic>
        <p:nvPicPr>
          <p:cNvPr id="1031" name="Picture 7" descr="CMC foot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2900" y="6153150"/>
            <a:ext cx="868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4800" y="228600"/>
            <a:ext cx="10366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90" r:id="rId1"/>
    <p:sldLayoutId id="2147484291" r:id="rId2"/>
    <p:sldLayoutId id="2147484292"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file:///C:\Documents%20and%20Settings\KINHDO\Local%20Settings\Temporary%20Internet%20Files\OLK8\tailieu.doc"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304800" y="1600200"/>
            <a:ext cx="8458200" cy="4114800"/>
          </a:xfrm>
          <a:prstGeom prst="rect">
            <a:avLst/>
          </a:prstGeom>
          <a:noFill/>
          <a:ln w="9525">
            <a:noFill/>
            <a:miter lim="800000"/>
            <a:headEnd/>
            <a:tailEnd/>
          </a:ln>
        </p:spPr>
        <p:txBody>
          <a:bodyPr lIns="92075" tIns="46038" rIns="92075" bIns="46038"/>
          <a:lstStyle/>
          <a:p>
            <a:pPr marL="342900" indent="-342900" eaLnBrk="0" hangingPunct="0">
              <a:spcBef>
                <a:spcPct val="20000"/>
              </a:spcBef>
              <a:buClr>
                <a:schemeClr val="tx1"/>
              </a:buClr>
              <a:buFont typeface="Monotype Sorts" pitchFamily="2" charset="2"/>
              <a:buNone/>
              <a:defRPr/>
            </a:pPr>
            <a:r>
              <a:rPr lang="en-US" sz="2400" kern="0">
                <a:latin typeface="+mn-lt"/>
                <a:cs typeface="+mn-cs"/>
              </a:rPr>
              <a:t>Sau khi tham dự, thính giả sẽ :</a:t>
            </a:r>
          </a:p>
          <a:p>
            <a:pPr marL="342900" indent="-342900" eaLnBrk="0" hangingPunct="0">
              <a:spcBef>
                <a:spcPct val="20000"/>
              </a:spcBef>
              <a:buClr>
                <a:schemeClr val="tx1"/>
              </a:buClr>
              <a:buFontTx/>
              <a:buChar char="•"/>
              <a:defRPr/>
            </a:pPr>
            <a:r>
              <a:rPr lang="en-US" sz="2400" kern="0">
                <a:latin typeface="+mn-lt"/>
                <a:cs typeface="+mn-cs"/>
              </a:rPr>
              <a:t>Biết các phương pháp xây dựng từ điển năng lực ?</a:t>
            </a:r>
          </a:p>
          <a:p>
            <a:pPr marL="342900" indent="-342900" eaLnBrk="0" hangingPunct="0">
              <a:spcBef>
                <a:spcPct val="20000"/>
              </a:spcBef>
              <a:buClr>
                <a:schemeClr val="tx1"/>
              </a:buClr>
              <a:buFontTx/>
              <a:buChar char="•"/>
              <a:defRPr/>
            </a:pPr>
            <a:r>
              <a:rPr lang="en-US" sz="2400" kern="0">
                <a:latin typeface="+mn-lt"/>
                <a:cs typeface="+mn-cs"/>
              </a:rPr>
              <a:t>Biết các bước xây dựng từ điển năng lực .</a:t>
            </a:r>
          </a:p>
          <a:p>
            <a:pPr marL="342900" indent="-342900" eaLnBrk="0" hangingPunct="0">
              <a:spcBef>
                <a:spcPct val="20000"/>
              </a:spcBef>
              <a:buClr>
                <a:schemeClr val="tx1"/>
              </a:buClr>
              <a:buFontTx/>
              <a:buChar char="•"/>
              <a:defRPr/>
            </a:pPr>
            <a:r>
              <a:rPr lang="en-US" sz="2400" kern="0">
                <a:latin typeface="+mn-lt"/>
                <a:cs typeface="+mn-cs"/>
              </a:rPr>
              <a:t>Có những ý tưởng làm mới quá trình quản trị nguồn nhân lực.</a:t>
            </a:r>
          </a:p>
        </p:txBody>
      </p:sp>
      <p:sp>
        <p:nvSpPr>
          <p:cNvPr id="17411" name="Rectangle 2"/>
          <p:cNvSpPr>
            <a:spLocks noChangeArrowheads="1"/>
          </p:cNvSpPr>
          <p:nvPr>
            <p:ph type="title"/>
          </p:nvPr>
        </p:nvSpPr>
        <p:spPr>
          <a:xfrm>
            <a:off x="304800" y="228600"/>
            <a:ext cx="7772400" cy="762000"/>
          </a:xfrm>
          <a:noFill/>
        </p:spPr>
        <p:txBody>
          <a:bodyPr lIns="92075" tIns="46038" rIns="92075" bIns="46038"/>
          <a:lstStyle/>
          <a:p>
            <a:pPr algn="r"/>
            <a:r>
              <a:rPr lang="en-US" smtClean="0">
                <a:solidFill>
                  <a:schemeClr val="tx1"/>
                </a:solidFill>
              </a:rPr>
              <a:t>Mục tiêu</a:t>
            </a:r>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idx="4294967295"/>
          </p:nvPr>
        </p:nvSpPr>
        <p:spPr>
          <a:xfrm>
            <a:off x="2514600" y="304800"/>
            <a:ext cx="6553200" cy="1143000"/>
          </a:xfrm>
        </p:spPr>
        <p:txBody>
          <a:bodyPr/>
          <a:lstStyle/>
          <a:p>
            <a:r>
              <a:rPr lang="en-US" sz="3200" smtClean="0"/>
              <a:t>Ví dụ 3: Năng lực bán hàng </a:t>
            </a:r>
          </a:p>
        </p:txBody>
      </p:sp>
      <p:graphicFrame>
        <p:nvGraphicFramePr>
          <p:cNvPr id="4" name="Content Placeholder 3"/>
          <p:cNvGraphicFramePr>
            <a:graphicFrameLocks noGrp="1"/>
          </p:cNvGraphicFramePr>
          <p:nvPr>
            <p:ph idx="4294967295"/>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0" y="0"/>
            <a:ext cx="9144000" cy="1346200"/>
          </a:xfrm>
          <a:solidFill>
            <a:schemeClr val="bg1"/>
          </a:solidFill>
        </p:spPr>
        <p:txBody>
          <a:bodyPr/>
          <a:lstStyle/>
          <a:p>
            <a:r>
              <a:rPr lang="en-US" sz="2800" smtClean="0"/>
              <a:t>Ví dụ 3 (tiếp): Đánh giá mức độ đáp ứng năng lực </a:t>
            </a:r>
            <a:br>
              <a:rPr lang="en-US" sz="2800" smtClean="0"/>
            </a:br>
            <a:r>
              <a:rPr lang="en-US" sz="2800" smtClean="0"/>
              <a:t>của Nhân viên bán hàng</a:t>
            </a:r>
            <a:endParaRPr lang="en-US" smtClean="0"/>
          </a:p>
        </p:txBody>
      </p:sp>
      <p:graphicFrame>
        <p:nvGraphicFramePr>
          <p:cNvPr id="5" name="Content Placeholder 4"/>
          <p:cNvGraphicFramePr>
            <a:graphicFrameLocks noGrp="1"/>
          </p:cNvGraphicFramePr>
          <p:nvPr>
            <p:ph idx="4294967295"/>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286000" y="152400"/>
            <a:ext cx="6781800" cy="1143000"/>
          </a:xfrm>
        </p:spPr>
        <p:txBody>
          <a:bodyPr/>
          <a:lstStyle/>
          <a:p>
            <a:r>
              <a:rPr lang="en-US" sz="3600" smtClean="0"/>
              <a:t>Ví dụ 3: Hoạch định đào tạo</a:t>
            </a:r>
          </a:p>
        </p:txBody>
      </p:sp>
      <p:sp>
        <p:nvSpPr>
          <p:cNvPr id="28675" name="Rectangle 3"/>
          <p:cNvSpPr>
            <a:spLocks noGrp="1" noChangeArrowheads="1"/>
          </p:cNvSpPr>
          <p:nvPr>
            <p:ph type="body" idx="1"/>
          </p:nvPr>
        </p:nvSpPr>
        <p:spPr/>
        <p:txBody>
          <a:bodyPr/>
          <a:lstStyle/>
          <a:p>
            <a:r>
              <a:rPr lang="en-US" sz="2400" smtClean="0">
                <a:hlinkClick r:id="rId2" action="ppaction://hlinkfile"/>
              </a:rPr>
              <a:t>CHƯƠNG TRÌNH ĐÀO TẠO GENERAL LEADERSHIP TẬP ĐOÀN </a:t>
            </a:r>
            <a:br>
              <a:rPr lang="en-US" sz="2400" smtClean="0">
                <a:hlinkClick r:id="rId2" action="ppaction://hlinkfile"/>
              </a:rPr>
            </a:br>
            <a:r>
              <a:rPr lang="en-US" sz="2400" smtClean="0">
                <a:hlinkClick r:id="rId2" action="ppaction://hlinkfile"/>
              </a:rPr>
              <a:t>(dành cho cán bộ cấp 3 và cấp 4). </a:t>
            </a:r>
            <a:endParaRPr lang="en-US" sz="2400" smtClean="0"/>
          </a:p>
        </p:txBody>
      </p:sp>
      <p:pic>
        <p:nvPicPr>
          <p:cNvPr id="2867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33800"/>
            <a:ext cx="342900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2667000" y="228600"/>
            <a:ext cx="6400800" cy="1143000"/>
          </a:xfrm>
        </p:spPr>
        <p:txBody>
          <a:bodyPr/>
          <a:lstStyle/>
          <a:p>
            <a:r>
              <a:rPr lang="en-US" sz="3600" smtClean="0"/>
              <a:t>Ví dụ 4: Phân loại nhân sự</a:t>
            </a:r>
          </a:p>
        </p:txBody>
      </p:sp>
      <p:pic>
        <p:nvPicPr>
          <p:cNvPr id="29699" name="Picture 4" descr="Fig04-0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809625" y="1601788"/>
            <a:ext cx="7524750" cy="4524375"/>
          </a:xfr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2895600" y="198438"/>
            <a:ext cx="5867400" cy="1143000"/>
          </a:xfrm>
        </p:spPr>
        <p:txBody>
          <a:bodyPr/>
          <a:lstStyle/>
          <a:p>
            <a:r>
              <a:rPr lang="en-US" sz="4000" smtClean="0"/>
              <a:t>Phân loại năng lực</a:t>
            </a:r>
            <a:endParaRPr lang="en-US" sz="2400" i="1" smtClean="0"/>
          </a:p>
        </p:txBody>
      </p:sp>
      <p:sp>
        <p:nvSpPr>
          <p:cNvPr id="30723" name="Content Placeholder 2"/>
          <p:cNvSpPr>
            <a:spLocks noGrp="1"/>
          </p:cNvSpPr>
          <p:nvPr>
            <p:ph idx="4294967295"/>
          </p:nvPr>
        </p:nvSpPr>
        <p:spPr/>
        <p:txBody>
          <a:bodyPr/>
          <a:lstStyle/>
          <a:p>
            <a:pPr>
              <a:buFontTx/>
              <a:buNone/>
            </a:pPr>
            <a:r>
              <a:rPr lang="fr-FR" sz="2400" smtClean="0"/>
              <a:t>-   </a:t>
            </a:r>
            <a:r>
              <a:rPr lang="fr-FR" sz="2400" b="1" i="1" smtClean="0"/>
              <a:t>Knowledge work: </a:t>
            </a:r>
            <a:r>
              <a:rPr lang="fr-FR" sz="2400" smtClean="0"/>
              <a:t>nhóm hay cá nhân có những kỹ năng chuyên biệt gắn liền với chiến lược cốt lõi của tổ chức</a:t>
            </a:r>
          </a:p>
          <a:p>
            <a:pPr>
              <a:buFontTx/>
              <a:buChar char="-"/>
            </a:pPr>
            <a:r>
              <a:rPr lang="fr-FR" sz="2400" b="1" i="1" smtClean="0"/>
              <a:t>Traditional job-based: </a:t>
            </a:r>
            <a:r>
              <a:rPr lang="fr-FR" sz="2400" smtClean="0"/>
              <a:t>nhóm hay cá nhân có những kỹ năng thực hiện công việc được định nghĩa trước, tạo ra giá trị cho tổ chức nhưng không phải là duy nhất</a:t>
            </a:r>
          </a:p>
          <a:p>
            <a:pPr>
              <a:buFontTx/>
              <a:buChar char="-"/>
            </a:pPr>
            <a:r>
              <a:rPr lang="fr-FR" sz="2400" b="1" i="1" smtClean="0"/>
              <a:t>Contract work: </a:t>
            </a:r>
            <a:r>
              <a:rPr lang="fr-FR" sz="2400" smtClean="0"/>
              <a:t>nhóm hay cá nhân có những kỹ năng cơ bản, ít mang tính chiến lược và có thể thấy ở nhiều tổ chức khác nhau</a:t>
            </a:r>
          </a:p>
          <a:p>
            <a:pPr>
              <a:buFontTx/>
              <a:buChar char="-"/>
            </a:pPr>
            <a:r>
              <a:rPr lang="fr-FR" sz="2400" b="1" i="1" smtClean="0"/>
              <a:t>Alliance/Partner:</a:t>
            </a:r>
            <a:r>
              <a:rPr lang="fr-FR" sz="2400" smtClean="0"/>
              <a:t> nhóm hay cá nhân có những kỹ năng duy nhất nhưng không gắn liền với chiến lược cốt lõi của tổ chức</a:t>
            </a:r>
            <a:endParaRPr lang="en-US" sz="24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600200"/>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hai</a:t>
            </a:r>
          </a:p>
        </p:txBody>
      </p:sp>
      <p:sp>
        <p:nvSpPr>
          <p:cNvPr id="9" name="Rectangle 3"/>
          <p:cNvSpPr txBox="1">
            <a:spLocks noChangeArrowheads="1"/>
          </p:cNvSpPr>
          <p:nvPr/>
        </p:nvSpPr>
        <p:spPr bwMode="auto">
          <a:xfrm>
            <a:off x="914400" y="2971800"/>
            <a:ext cx="6629400" cy="1676400"/>
          </a:xfrm>
          <a:prstGeom prst="rect">
            <a:avLst/>
          </a:prstGeom>
          <a:noFill/>
          <a:ln w="9525">
            <a:noFill/>
            <a:miter lim="800000"/>
            <a:headEnd/>
            <a:tailEnd/>
          </a:ln>
        </p:spPr>
        <p:txBody>
          <a:bodyPr/>
          <a:lstStyle/>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Phương pháp và cách thức xây dựng</a:t>
            </a:r>
          </a:p>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Từ điển năng lực</a:t>
            </a:r>
          </a:p>
        </p:txBody>
      </p:sp>
      <p:pic>
        <p:nvPicPr>
          <p:cNvPr id="31748" name="Picture 4" descr="http://commerx.com/assets/images/watermarks/Leadershi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724400" y="533400"/>
            <a:ext cx="3657600" cy="1200150"/>
          </a:xfrm>
          <a:prstGeom prst="rect">
            <a:avLst/>
          </a:prstGeom>
          <a:noFill/>
        </p:spPr>
        <p:txBody>
          <a:bodyPr>
            <a:spAutoFit/>
          </a:bodyPr>
          <a:lstStyle/>
          <a:p>
            <a:pPr algn="ctr">
              <a:defRPr/>
            </a:pPr>
            <a:r>
              <a:rPr lang="en-US" sz="2400" b="1">
                <a:solidFill>
                  <a:srgbClr val="0066CC"/>
                </a:solidFill>
                <a:effectLst>
                  <a:outerShdw blurRad="38100" dist="38100" dir="2700000" algn="tl">
                    <a:srgbClr val="000000">
                      <a:alpha val="43137"/>
                    </a:srgbClr>
                  </a:outerShdw>
                </a:effectLst>
              </a:rPr>
              <a:t>ĐỊNH NGHĨA CÁC THUẬT NGỮ TRONG TỪ ĐIỂN NĂNG LỰC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 y="1287463"/>
          <a:ext cx="8991600" cy="5108606"/>
        </p:xfrm>
        <a:graphic>
          <a:graphicData uri="http://schemas.openxmlformats.org/drawingml/2006/table">
            <a:tbl>
              <a:tblPr/>
              <a:tblGrid>
                <a:gridCol w="1662113"/>
                <a:gridCol w="7329487"/>
              </a:tblGrid>
              <a:tr h="636548">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Lương:</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khoản tiền trả cho từng cá nhân ứng với ngạch, bậc và cấp năng lực của vị trí.</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06394">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Ngạch:</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quy định của tập đoàn để phân chia chức danh giữ các nhóm nhân viên trong tập đoàn.</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36548">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năng lực: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việc phân chia chức danh giữ các nhân viên đảm nhiệm cùng 1 vị trí</a:t>
                      </a:r>
                      <a:r>
                        <a:rPr kumimoji="0" lang="en-US" sz="1600" b="0" i="0" u="none" strike="noStrike" cap="none" normalizeH="0" baseline="0" smtClean="0">
                          <a:ln>
                            <a:noFill/>
                          </a:ln>
                          <a:solidFill>
                            <a:srgbClr val="000000"/>
                          </a:solidFill>
                          <a:effectLst/>
                          <a:latin typeface="Tahoma" pitchFamily="34" charset="0"/>
                          <a:cs typeface="Tahoma" pitchFamily="34" charset="0"/>
                        </a:rPr>
                        <a:t> công việc</a:t>
                      </a:r>
                      <a:endParaRPr kumimoji="0" lang="vi-VN" sz="1600" b="0" i="0" u="none" strike="noStrike" cap="none" normalizeH="0" baseline="0" smtClean="0">
                        <a:ln>
                          <a:noFill/>
                        </a:ln>
                        <a:solidFill>
                          <a:srgbClr val="000000"/>
                        </a:solidFill>
                        <a:effectLst/>
                        <a:latin typeface="Tahoma" pitchFamily="34" charset="0"/>
                        <a:cs typeface="Tahoma"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95269">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Năng lực vị trí:</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những kiến thức, kỹ năng, thái độ phù hợp với vị trí</a:t>
                      </a:r>
                      <a:r>
                        <a:rPr kumimoji="0" lang="en-US" sz="1600" b="0" i="0" u="none" strike="noStrike" cap="none" normalizeH="0" baseline="0" smtClean="0">
                          <a:ln>
                            <a:noFill/>
                          </a:ln>
                          <a:solidFill>
                            <a:srgbClr val="000000"/>
                          </a:solidFill>
                          <a:effectLst/>
                          <a:latin typeface="Tahoma" pitchFamily="34" charset="0"/>
                          <a:cs typeface="Tahoma" pitchFamily="34" charset="0"/>
                        </a:rPr>
                        <a:t> công việc</a:t>
                      </a:r>
                      <a:r>
                        <a:rPr kumimoji="0" lang="vi-VN" sz="1600" b="0" i="0" u="none" strike="noStrike" cap="none" normalizeH="0" baseline="0" smtClean="0">
                          <a:ln>
                            <a:noFill/>
                          </a:ln>
                          <a:solidFill>
                            <a:srgbClr val="000000"/>
                          </a:solidFill>
                          <a:effectLst/>
                          <a:latin typeface="Tahoma" pitchFamily="34" charset="0"/>
                          <a:cs typeface="Tahoma" pitchFamily="34" charset="0"/>
                        </a:rPr>
                        <a:t> đó</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53991">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Vị trí công việc: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Là tên của 1 loại công việc có trong công ty</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565115">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Cấp năng lực: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sự phân loại, đĩnh nghĩa từng năng lực phù hợp với bậc năng lực</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87649">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thợ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Là bậc năng lực. </a:t>
                      </a:r>
                      <a:r>
                        <a:rPr kumimoji="0" lang="vi-VN" sz="1600" b="0" i="0" u="none" strike="noStrike" cap="none" normalizeH="0" baseline="0" smtClean="0">
                          <a:ln>
                            <a:noFill/>
                          </a:ln>
                          <a:solidFill>
                            <a:srgbClr val="000000"/>
                          </a:solidFill>
                          <a:effectLst/>
                          <a:latin typeface="Tahoma" pitchFamily="34" charset="0"/>
                          <a:cs typeface="Tahoma" pitchFamily="34" charset="0"/>
                        </a:rPr>
                        <a:t>Các năng lực của bậc thợ thì bậc cao sẽ có năng lực hơn hoặc nhiều năng lực hơn bậc thấp.</a:t>
                      </a:r>
                      <a:endParaRPr kumimoji="0" lang="en-US" sz="1600" b="0" i="0" u="none" strike="noStrike" cap="none" normalizeH="0" baseline="0" smtClean="0">
                        <a:ln>
                          <a:noFill/>
                        </a:ln>
                        <a:solidFill>
                          <a:srgbClr val="000000"/>
                        </a:solidFill>
                        <a:effectLst/>
                        <a:latin typeface="Tahoma" pitchFamily="34" charset="0"/>
                        <a:cs typeface="Tahoma"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27061">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Tahoma" pitchFamily="34" charset="0"/>
                          <a:cs typeface="Tahoma" pitchFamily="34" charset="0"/>
                        </a:rPr>
                        <a:t>Bậc chức danh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42875" marR="0" lvl="0" indent="0" algn="l" defTabSz="914400" rtl="0" eaLnBrk="1" fontAlgn="b" latinLnBrk="0" hangingPunct="1">
                        <a:lnSpc>
                          <a:spcPct val="100000"/>
                        </a:lnSpc>
                        <a:spcBef>
                          <a:spcPct val="0"/>
                        </a:spcBef>
                        <a:spcAft>
                          <a:spcPct val="0"/>
                        </a:spcAft>
                        <a:buClrTx/>
                        <a:buSzTx/>
                        <a:buFontTx/>
                        <a:buNone/>
                        <a:tabLst/>
                      </a:pPr>
                      <a:r>
                        <a:rPr kumimoji="0" lang="vi-VN" sz="1600" b="0" i="0" u="none" strike="noStrike" cap="none" normalizeH="0" baseline="0" smtClean="0">
                          <a:ln>
                            <a:noFill/>
                          </a:ln>
                          <a:solidFill>
                            <a:srgbClr val="000000"/>
                          </a:solidFill>
                          <a:effectLst/>
                          <a:latin typeface="Tahoma" pitchFamily="34" charset="0"/>
                          <a:cs typeface="Tahoma" pitchFamily="34" charset="0"/>
                        </a:rPr>
                        <a:t>Là việc phân chia chức danh giữa các nhân viên theo hướng quản lý. Ví dụ nhân viên, trưởng nhóm, phó giám đốc</a:t>
                      </a:r>
                      <a:r>
                        <a:rPr kumimoji="0" lang="en-US" sz="1600" b="0" i="0" u="none" strike="noStrike" cap="none" normalizeH="0" baseline="0" smtClean="0">
                          <a:ln>
                            <a:noFill/>
                          </a:ln>
                          <a:solidFill>
                            <a:srgbClr val="000000"/>
                          </a:solidFill>
                          <a:effectLst/>
                          <a:latin typeface="Tahoma" pitchFamily="34" charset="0"/>
                          <a:cs typeface="Tahoma" pitchFamily="34" charset="0"/>
                        </a:rPr>
                        <a:t>. </a:t>
                      </a:r>
                      <a:r>
                        <a:rPr kumimoji="0" lang="vi-VN" sz="1600" b="0" i="0" u="none" strike="noStrike" cap="none" normalizeH="0" baseline="0" smtClean="0">
                          <a:ln>
                            <a:noFill/>
                          </a:ln>
                          <a:solidFill>
                            <a:srgbClr val="000000"/>
                          </a:solidFill>
                          <a:effectLst/>
                          <a:latin typeface="Tahoma" pitchFamily="34" charset="0"/>
                          <a:cs typeface="Tahoma" pitchFamily="34" charset="0"/>
                        </a:rPr>
                        <a:t>Các năng lực của bậc chức danh thì bậc cao không nhất thiết phải có năng lực hơn hoặc nhiều hơn bậc thấp nhưng các năng lực quản lý</a:t>
                      </a:r>
                      <a:r>
                        <a:rPr kumimoji="0" lang="en-US" sz="1600" b="0" i="0" u="none" strike="noStrike" cap="none" normalizeH="0" baseline="0" smtClean="0">
                          <a:ln>
                            <a:noFill/>
                          </a:ln>
                          <a:solidFill>
                            <a:srgbClr val="000000"/>
                          </a:solidFill>
                          <a:effectLst/>
                          <a:latin typeface="Tahoma" pitchFamily="34" charset="0"/>
                          <a:cs typeface="Tahoma" pitchFamily="34" charset="0"/>
                        </a:rPr>
                        <a:t> -</a:t>
                      </a:r>
                      <a:r>
                        <a:rPr kumimoji="0" lang="vi-VN" sz="1600" b="0" i="0" u="none" strike="noStrike" cap="none" normalizeH="0" baseline="0" smtClean="0">
                          <a:ln>
                            <a:noFill/>
                          </a:ln>
                          <a:solidFill>
                            <a:srgbClr val="000000"/>
                          </a:solidFill>
                          <a:effectLst/>
                          <a:latin typeface="Tahoma" pitchFamily="34" charset="0"/>
                          <a:cs typeface="Tahoma" pitchFamily="34" charset="0"/>
                        </a:rPr>
                        <a:t> </a:t>
                      </a:r>
                      <a:r>
                        <a:rPr kumimoji="0" lang="en-US" sz="1600" b="0" i="0" u="none" strike="noStrike" cap="none" normalizeH="0" baseline="0" smtClean="0">
                          <a:ln>
                            <a:noFill/>
                          </a:ln>
                          <a:solidFill>
                            <a:srgbClr val="000000"/>
                          </a:solidFill>
                          <a:effectLst/>
                          <a:latin typeface="Tahoma" pitchFamily="34" charset="0"/>
                          <a:cs typeface="Tahoma" pitchFamily="34" charset="0"/>
                        </a:rPr>
                        <a:t>b</a:t>
                      </a:r>
                      <a:r>
                        <a:rPr kumimoji="0" lang="vi-VN" sz="1600" b="0" i="0" u="none" strike="noStrike" cap="none" normalizeH="0" baseline="0" smtClean="0">
                          <a:ln>
                            <a:noFill/>
                          </a:ln>
                          <a:solidFill>
                            <a:srgbClr val="000000"/>
                          </a:solidFill>
                          <a:effectLst/>
                          <a:latin typeface="Tahoma" pitchFamily="34" charset="0"/>
                          <a:cs typeface="Tahoma" pitchFamily="34" charset="0"/>
                        </a:rPr>
                        <a:t>ậc cao phải cao hơn bậc thấp</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Rectangle 3"/>
          <p:cNvSpPr/>
          <p:nvPr/>
        </p:nvSpPr>
        <p:spPr>
          <a:xfrm>
            <a:off x="1981200" y="228600"/>
            <a:ext cx="6934200" cy="954088"/>
          </a:xfrm>
          <a:prstGeom prst="rect">
            <a:avLst/>
          </a:prstGeom>
        </p:spPr>
        <p:txBody>
          <a:bodyPr>
            <a:spAutoFit/>
          </a:bodyPr>
          <a:lstStyle/>
          <a:p>
            <a:pPr algn="ctr">
              <a:defRPr/>
            </a:pPr>
            <a:r>
              <a:rPr lang="en-US" sz="2800" b="1">
                <a:solidFill>
                  <a:srgbClr val="0066CC"/>
                </a:solidFill>
                <a:effectLst>
                  <a:outerShdw blurRad="38100" dist="38100" dir="2700000" algn="tl">
                    <a:srgbClr val="000000">
                      <a:alpha val="43137"/>
                    </a:srgbClr>
                  </a:outerShdw>
                </a:effectLst>
              </a:rPr>
              <a:t>ĐỊNH NGHĨA CÁC THUẬT NGỮ TRONG TỪ ĐIỂN NĂNG LỰC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457325"/>
            <a:ext cx="40671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2"/>
          <p:cNvSpPr txBox="1">
            <a:spLocks noChangeArrowheads="1"/>
          </p:cNvSpPr>
          <p:nvPr/>
        </p:nvSpPr>
        <p:spPr bwMode="auto">
          <a:xfrm>
            <a:off x="228600" y="1524000"/>
            <a:ext cx="38862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vi-VN"/>
              <a:t>Một phòng hoặc trung tâm có nhiều 1 bậc chức danh (nhân viên, trưởng nhóm, phó phòng, trưởng phòng). Mỗi 1 chức danh có nhiều vị trí (đào tạo, tuyển dụng, chính sách). </a:t>
            </a:r>
          </a:p>
          <a:p>
            <a:pPr eaLnBrk="1" hangingPunct="1"/>
            <a:r>
              <a:rPr lang="vi-VN"/>
              <a:t>Mỗi 1 chức danh thuộc một ngạch hoặc nhiều ngạch.</a:t>
            </a:r>
          </a:p>
          <a:p>
            <a:pPr eaLnBrk="1" hangingPunct="1"/>
            <a:endParaRPr lang="en-US"/>
          </a:p>
          <a:p>
            <a:pPr eaLnBrk="1" hangingPunct="1"/>
            <a:r>
              <a:rPr lang="vi-VN"/>
              <a:t>Vị trí A thuộc ngạch Chuyên Gia bao gồm x năng lực. Và vị trí A có 5 bậc năng lực hoặc 5 bậc thợ . </a:t>
            </a:r>
          </a:p>
          <a:p>
            <a:pPr eaLnBrk="1" hangingPunct="1"/>
            <a:endParaRPr lang="en-US"/>
          </a:p>
          <a:p>
            <a:pPr eaLnBrk="1" hangingPunct="1"/>
            <a:r>
              <a:rPr lang="vi-VN"/>
              <a:t>Mỗi 1 năng lực trong x năng lực đó được chia làm 5 cấp. Mỗi 1 cấp được định nghĩa khác nhau. </a:t>
            </a:r>
          </a:p>
          <a:p>
            <a:pPr eaLnBrk="1" hangingPunct="1"/>
            <a:endParaRPr lang="en-US"/>
          </a:p>
        </p:txBody>
      </p:sp>
      <p:sp>
        <p:nvSpPr>
          <p:cNvPr id="4" name="Rectangle 3"/>
          <p:cNvSpPr/>
          <p:nvPr/>
        </p:nvSpPr>
        <p:spPr>
          <a:xfrm>
            <a:off x="1981200" y="228600"/>
            <a:ext cx="6934200" cy="523875"/>
          </a:xfrm>
          <a:prstGeom prst="rect">
            <a:avLst/>
          </a:prstGeom>
        </p:spPr>
        <p:txBody>
          <a:bodyPr>
            <a:spAutoFit/>
          </a:bodyPr>
          <a:lstStyle/>
          <a:p>
            <a:pPr algn="ctr">
              <a:defRPr/>
            </a:pPr>
            <a:r>
              <a:rPr lang="en-US" sz="2800" b="1">
                <a:solidFill>
                  <a:srgbClr val="0066CC"/>
                </a:solidFill>
                <a:effectLst>
                  <a:outerShdw blurRad="38100" dist="38100" dir="2700000" algn="tl">
                    <a:srgbClr val="000000">
                      <a:alpha val="43137"/>
                    </a:srgbClr>
                  </a:outerShdw>
                </a:effectLst>
              </a:rPr>
              <a:t>VÍ DỤ VỀ ĐỊNH NGHĨA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7"/>
          <p:cNvSpPr txBox="1">
            <a:spLocks noChangeArrowheads="1"/>
          </p:cNvSpPr>
          <p:nvPr/>
        </p:nvSpPr>
        <p:spPr bwMode="auto">
          <a:xfrm>
            <a:off x="2133600" y="533400"/>
            <a:ext cx="6477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PHƯƠNG PHÁP DÙNG ĐỂ XÂY DỰNG</a:t>
            </a:r>
          </a:p>
        </p:txBody>
      </p:sp>
      <p:sp>
        <p:nvSpPr>
          <p:cNvPr id="35843" name="TextBox 2"/>
          <p:cNvSpPr txBox="1">
            <a:spLocks noChangeArrowheads="1"/>
          </p:cNvSpPr>
          <p:nvPr/>
        </p:nvSpPr>
        <p:spPr bwMode="auto">
          <a:xfrm>
            <a:off x="914400" y="2057400"/>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t>Phương pháp chuyên gia</a:t>
            </a:r>
          </a:p>
        </p:txBody>
      </p:sp>
      <p:sp>
        <p:nvSpPr>
          <p:cNvPr id="35844" name="TextBox 3"/>
          <p:cNvSpPr txBox="1">
            <a:spLocks noChangeArrowheads="1"/>
          </p:cNvSpPr>
          <p:nvPr/>
        </p:nvSpPr>
        <p:spPr bwMode="auto">
          <a:xfrm>
            <a:off x="6096000" y="2438400"/>
            <a:ext cx="3048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a:t>Phương pháp khảo sát</a:t>
            </a:r>
          </a:p>
        </p:txBody>
      </p:sp>
      <p:sp>
        <p:nvSpPr>
          <p:cNvPr id="35845" name="TextBox 4"/>
          <p:cNvSpPr txBox="1">
            <a:spLocks noChangeArrowheads="1"/>
          </p:cNvSpPr>
          <p:nvPr/>
        </p:nvSpPr>
        <p:spPr bwMode="auto">
          <a:xfrm>
            <a:off x="228600" y="5181600"/>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t>Phương pháp quan sát</a:t>
            </a:r>
          </a:p>
        </p:txBody>
      </p:sp>
      <p:pic>
        <p:nvPicPr>
          <p:cNvPr id="35846" name="Picture 4" descr="http://images.clipartof.com/small/34491-Clipart-Illustration-Of-A-Fast-Human-Figure-Sprinting-With-Speed-Lin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667000"/>
            <a:ext cx="42862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2" descr="http://www.ayaxsystems.com/wp-content/uploads/2009/02/questions-we-answ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505200"/>
            <a:ext cx="24384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2" descr="http://www.acro.vn/Upload/Tin_tuc/Quan_tri_nhan_su/Danh_gia_nhan_vi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4278313"/>
            <a:ext cx="1800225"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3733800" y="1600200"/>
            <a:ext cx="4800600" cy="4724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rtl="1" eaLnBrk="1" hangingPunct="1"/>
            <a:r>
              <a:rPr lang="vi-VN" sz="2400" b="1">
                <a:solidFill>
                  <a:srgbClr val="000000"/>
                </a:solidFill>
              </a:rPr>
              <a:t>Trả lời câu hỏi :</a:t>
            </a:r>
            <a:endParaRPr lang="vi-VN" sz="2400">
              <a:solidFill>
                <a:srgbClr val="000000"/>
              </a:solidFill>
            </a:endParaRPr>
          </a:p>
          <a:p>
            <a:pPr rtl="1" eaLnBrk="1" hangingPunct="1"/>
            <a:r>
              <a:rPr lang="vi-VN" sz="2400">
                <a:solidFill>
                  <a:srgbClr val="000000"/>
                </a:solidFill>
              </a:rPr>
              <a:t>- Vị trí này cần năng lực, phẩm chất kiến thức gì ? ( mô tả công việc )</a:t>
            </a:r>
          </a:p>
          <a:p>
            <a:pPr rtl="1" eaLnBrk="1" hangingPunct="1"/>
            <a:r>
              <a:rPr lang="vi-VN" sz="2400">
                <a:solidFill>
                  <a:srgbClr val="000000"/>
                </a:solidFill>
              </a:rPr>
              <a:t>- Làm thế nào để tuyển đúng người vào vị trí đó ?</a:t>
            </a:r>
          </a:p>
          <a:p>
            <a:pPr rtl="1" eaLnBrk="1" hangingPunct="1"/>
            <a:r>
              <a:rPr lang="vi-VN" sz="2400">
                <a:solidFill>
                  <a:srgbClr val="000000"/>
                </a:solidFill>
              </a:rPr>
              <a:t>- Làm thế nào để biết được 1 nhân viên có thể làm lãnh đạo để đào tạo ?</a:t>
            </a:r>
          </a:p>
          <a:p>
            <a:pPr rtl="1" eaLnBrk="1" hangingPunct="1"/>
            <a:r>
              <a:rPr lang="vi-VN" sz="2400">
                <a:solidFill>
                  <a:srgbClr val="000000"/>
                </a:solidFill>
              </a:rPr>
              <a:t>- Làm thế nào để biết nhân viên đó cần đào tạo cái gì mà không phải nhờ cảm tính ?</a:t>
            </a:r>
          </a:p>
          <a:p>
            <a:pPr rtl="1" eaLnBrk="1" hangingPunct="1"/>
            <a:endParaRPr lang="vi-VN" sz="2400">
              <a:solidFill>
                <a:srgbClr val="000000"/>
              </a:solidFill>
            </a:endParaRPr>
          </a:p>
        </p:txBody>
      </p:sp>
      <p:sp>
        <p:nvSpPr>
          <p:cNvPr id="18435"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HỎI VÀ ĐÁP ?</a:t>
            </a:r>
          </a:p>
        </p:txBody>
      </p:sp>
      <p:pic>
        <p:nvPicPr>
          <p:cNvPr id="18436" name="Picture 4" descr="F:\CANHAN\Ky thuat web\Webeduviet\images\modu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81000"/>
            <a:ext cx="8890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2" descr="http://www.lifehack.org/wp-content/files/2008/09/questionmar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CÁC BƯỚC TIẾN HÀNH</a:t>
            </a:r>
          </a:p>
        </p:txBody>
      </p:sp>
      <p:sp>
        <p:nvSpPr>
          <p:cNvPr id="36867" name="TextBox 3"/>
          <p:cNvSpPr txBox="1">
            <a:spLocks noChangeArrowheads="1"/>
          </p:cNvSpPr>
          <p:nvPr/>
        </p:nvSpPr>
        <p:spPr bwMode="auto">
          <a:xfrm>
            <a:off x="1828800" y="15240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t>6 bước tổng quát</a:t>
            </a:r>
          </a:p>
        </p:txBody>
      </p:sp>
      <p:sp>
        <p:nvSpPr>
          <p:cNvPr id="36868" name="TextBox 4"/>
          <p:cNvSpPr txBox="1">
            <a:spLocks noChangeArrowheads="1"/>
          </p:cNvSpPr>
          <p:nvPr/>
        </p:nvSpPr>
        <p:spPr bwMode="auto">
          <a:xfrm>
            <a:off x="381000" y="2514600"/>
            <a:ext cx="708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BC1: ĐỊNH NGHĨA NĂNG LỰC CMC LÀ GÌ ?</a:t>
            </a:r>
          </a:p>
        </p:txBody>
      </p:sp>
      <p:sp>
        <p:nvSpPr>
          <p:cNvPr id="36869" name="TextBox 5"/>
          <p:cNvSpPr txBox="1">
            <a:spLocks noChangeArrowheads="1"/>
          </p:cNvSpPr>
          <p:nvPr/>
        </p:nvSpPr>
        <p:spPr bwMode="auto">
          <a:xfrm>
            <a:off x="914400" y="29718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BC2: ĐỊNH NGHĨA NHÓM NĂNG LỰC CMC NÀO ĐỂ CMC (1) TỒN TẠI &amp; (2) PHÁT TRIỂN?</a:t>
            </a:r>
          </a:p>
        </p:txBody>
      </p:sp>
      <p:sp>
        <p:nvSpPr>
          <p:cNvPr id="36870" name="TextBox 6"/>
          <p:cNvSpPr txBox="1">
            <a:spLocks noChangeArrowheads="1"/>
          </p:cNvSpPr>
          <p:nvPr/>
        </p:nvSpPr>
        <p:spPr bwMode="auto">
          <a:xfrm>
            <a:off x="1295400" y="35814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BC3: THỐNG NHẤT CƠ CẤU TỔ CHỨC, CÁC VỊ TRÍ, CHỨC DANH VÀ MÔ TẢ CÔNG ViỆC</a:t>
            </a:r>
          </a:p>
        </p:txBody>
      </p:sp>
      <p:sp>
        <p:nvSpPr>
          <p:cNvPr id="36871" name="TextBox 7"/>
          <p:cNvSpPr txBox="1">
            <a:spLocks noChangeArrowheads="1"/>
          </p:cNvSpPr>
          <p:nvPr/>
        </p:nvSpPr>
        <p:spPr bwMode="auto">
          <a:xfrm>
            <a:off x="2667000" y="4343400"/>
            <a:ext cx="708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BC4: XÁC ĐỊNH CÁC NĂNG LỰC CẦN CÓ CỦA CÔNG TY</a:t>
            </a:r>
          </a:p>
        </p:txBody>
      </p:sp>
      <p:sp>
        <p:nvSpPr>
          <p:cNvPr id="36872" name="TextBox 8"/>
          <p:cNvSpPr txBox="1">
            <a:spLocks noChangeArrowheads="1"/>
          </p:cNvSpPr>
          <p:nvPr/>
        </p:nvSpPr>
        <p:spPr bwMode="auto">
          <a:xfrm>
            <a:off x="3352800" y="4876800"/>
            <a:ext cx="5638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BC5: SO SÁNH 2 BẢNG ĐÃ CÓ VÀ KHỚP LẠI THÀNH 1 BẢNG</a:t>
            </a:r>
          </a:p>
        </p:txBody>
      </p:sp>
      <p:sp>
        <p:nvSpPr>
          <p:cNvPr id="36873" name="TextBox 9"/>
          <p:cNvSpPr txBox="1">
            <a:spLocks noChangeArrowheads="1"/>
          </p:cNvSpPr>
          <p:nvPr/>
        </p:nvSpPr>
        <p:spPr bwMode="auto">
          <a:xfrm>
            <a:off x="4038600" y="5715000"/>
            <a:ext cx="472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BC6: ỨNG DỤNG</a:t>
            </a:r>
          </a:p>
        </p:txBody>
      </p:sp>
      <p:pic>
        <p:nvPicPr>
          <p:cNvPr id="36874" name="Picture 4" descr="http://quantritructuyen.com/userfiles/cac-buoc-ra-quyet-dinh-hieu-qu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67200"/>
            <a:ext cx="26670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Picture 6" descr="http://nguonvieclam.vn/Upload/TinTuc/19/uythac%20copy1869489187.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990600"/>
            <a:ext cx="106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descr="F:\FBACLUB\Back up 151109 diendan\uploads\post-210-11759608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6096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15" descr="whatsYourPas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3429000"/>
            <a:ext cx="5105400"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47800"/>
            <a:ext cx="59055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2"/>
          <p:cNvSpPr txBox="1">
            <a:spLocks noChangeArrowheads="1"/>
          </p:cNvSpPr>
          <p:nvPr/>
        </p:nvSpPr>
        <p:spPr bwMode="auto">
          <a:xfrm>
            <a:off x="2057400" y="685800"/>
            <a:ext cx="7086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t>BC1: ĐỊNH NGHĨA NĂNG LỰC CMC LÀ GÌ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
          <p:cNvSpPr txBox="1">
            <a:spLocks noChangeArrowheads="1"/>
          </p:cNvSpPr>
          <p:nvPr/>
        </p:nvSpPr>
        <p:spPr bwMode="auto">
          <a:xfrm>
            <a:off x="1905000" y="3048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t>BC2: ĐỊNH NGHĨA NHÓM NĂNG LỰC CMC NÀO ĐỂ CMC (1) TỒN TẠI &amp; (2) PHÁT TRIỂN?</a:t>
            </a:r>
          </a:p>
        </p:txBody>
      </p:sp>
      <p:pic>
        <p:nvPicPr>
          <p:cNvPr id="38915" name="Picture 5" descr="CMC_landsca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76400"/>
            <a:ext cx="5029200"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12" descr="C:\Users\Hang\Desktop\Pages from Annual Report ' 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3475" y="3200400"/>
            <a:ext cx="2930525"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
          <p:cNvSpPr txBox="1">
            <a:spLocks noChangeArrowheads="1"/>
          </p:cNvSpPr>
          <p:nvPr/>
        </p:nvSpPr>
        <p:spPr bwMode="auto">
          <a:xfrm>
            <a:off x="1905000" y="304800"/>
            <a:ext cx="7086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t>BC3: THỐNG NHẤT CƠ CẤU TỔ CHỨC, CÁC VỊ TRÍ, CHỨC DANH VÀ MÔ TẢ CÔNG VIỆC</a:t>
            </a:r>
          </a:p>
        </p:txBody>
      </p:sp>
      <p:pic>
        <p:nvPicPr>
          <p:cNvPr id="39939" name="Picture 9" descr="CMC-SI-Organizational-Stru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600200"/>
            <a:ext cx="6324600" cy="451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1828800" y="381000"/>
            <a:ext cx="7086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a:t>BC4: XÁC ĐỊNH CÁC NĂNG LỰC CẦN CÓ CỦA CÔNG TY</a:t>
            </a:r>
          </a:p>
        </p:txBody>
      </p:sp>
      <p:sp>
        <p:nvSpPr>
          <p:cNvPr id="40963" name="TextBox 2"/>
          <p:cNvSpPr txBox="1">
            <a:spLocks noChangeArrowheads="1"/>
          </p:cNvSpPr>
          <p:nvPr/>
        </p:nvSpPr>
        <p:spPr bwMode="auto">
          <a:xfrm>
            <a:off x="685800" y="2362200"/>
            <a:ext cx="4800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TỰ VẼ THÔNG QUA CHIẾN LƯỢC, SLOGAN, … ( SỬ DỤNG PHƯƠNG PHÁP CHUYÊN GIA ) RA 1 BẢNG NĂNG LỰC</a:t>
            </a:r>
          </a:p>
        </p:txBody>
      </p:sp>
      <p:sp>
        <p:nvSpPr>
          <p:cNvPr id="40964" name="TextBox 3"/>
          <p:cNvSpPr txBox="1">
            <a:spLocks noChangeArrowheads="1"/>
          </p:cNvSpPr>
          <p:nvPr/>
        </p:nvSpPr>
        <p:spPr bwMode="auto">
          <a:xfrm>
            <a:off x="3124200" y="5029200"/>
            <a:ext cx="5410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a:t>LẤY NĂNG LỰC TỪ CÁC MÔ TẢ CÔNG VIỆC ĐÃ THỐNG NHẤT CỦA BƯỚC TRÊN RỒI GOM VÀO 1 BẢNG</a:t>
            </a:r>
          </a:p>
        </p:txBody>
      </p:sp>
      <p:sp>
        <p:nvSpPr>
          <p:cNvPr id="40965" name="TextBox 4"/>
          <p:cNvSpPr txBox="1">
            <a:spLocks noChangeArrowheads="1"/>
          </p:cNvSpPr>
          <p:nvPr/>
        </p:nvSpPr>
        <p:spPr bwMode="auto">
          <a:xfrm>
            <a:off x="304800" y="1524000"/>
            <a:ext cx="3962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2 quá trình song song:</a:t>
            </a:r>
          </a:p>
        </p:txBody>
      </p:sp>
      <p:pic>
        <p:nvPicPr>
          <p:cNvPr id="40966" name="Picture 5" descr="F:\CANHAN\Photoshop\EduViet\Anh web\Chuan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828800"/>
            <a:ext cx="2195513"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6" descr="F:\CANHAN\Photoshop\EduViet\Anh web\Chua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91000"/>
            <a:ext cx="2895600" cy="215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Phantichyeutohientai.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64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066800" y="1828800"/>
            <a:ext cx="4876800" cy="584200"/>
          </a:xfrm>
          <a:prstGeom prst="rect">
            <a:avLst/>
          </a:prstGeom>
          <a:noFill/>
        </p:spPr>
        <p:txBody>
          <a:bodyPr>
            <a:spAutoFit/>
          </a:bodyPr>
          <a:lstStyle/>
          <a:p>
            <a:pPr>
              <a:defRPr/>
            </a:pPr>
            <a:r>
              <a:rPr lang="en-US" sz="3200">
                <a:solidFill>
                  <a:srgbClr val="FF0000"/>
                </a:solidFill>
                <a:effectLst>
                  <a:outerShdw blurRad="38100" dist="38100" dir="2700000" algn="tl">
                    <a:srgbClr val="000000">
                      <a:alpha val="43137"/>
                    </a:srgbClr>
                  </a:outerShdw>
                </a:effectLst>
              </a:rPr>
              <a:t>TỰ VẼ RA NĂNG LỰC</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981200" y="609600"/>
            <a:ext cx="7162800" cy="457200"/>
          </a:xfrm>
          <a:prstGeom prst="rect">
            <a:avLst/>
          </a:prstGeom>
        </p:spPr>
        <p:txBody>
          <a:bodyPr/>
          <a:lstStyle/>
          <a:p>
            <a:pPr algn="ctr" eaLnBrk="0" hangingPunct="0">
              <a:defRPr/>
            </a:pPr>
            <a:r>
              <a:rPr lang="en-US" sz="3200" b="1" kern="0">
                <a:solidFill>
                  <a:srgbClr val="7030A0"/>
                </a:solidFill>
                <a:effectLst>
                  <a:outerShdw blurRad="38100" dist="38100" dir="2700000" algn="tl">
                    <a:srgbClr val="000000">
                      <a:alpha val="43137"/>
                    </a:srgbClr>
                  </a:outerShdw>
                </a:effectLst>
                <a:latin typeface="+mj-lt"/>
                <a:ea typeface="+mj-ea"/>
                <a:cs typeface="+mj-cs"/>
              </a:rPr>
              <a:t>XÂY DỰNG TỪ ĐIỂN NĂNG LỰC</a:t>
            </a:r>
          </a:p>
        </p:txBody>
      </p:sp>
      <p:sp>
        <p:nvSpPr>
          <p:cNvPr id="43011" name="Line 3"/>
          <p:cNvSpPr>
            <a:spLocks noChangeShapeType="1"/>
          </p:cNvSpPr>
          <p:nvPr/>
        </p:nvSpPr>
        <p:spPr bwMode="gray">
          <a:xfrm flipH="1">
            <a:off x="990600" y="6042025"/>
            <a:ext cx="1539875" cy="79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43012" name="Line 11"/>
          <p:cNvSpPr>
            <a:spLocks noChangeShapeType="1"/>
          </p:cNvSpPr>
          <p:nvPr/>
        </p:nvSpPr>
        <p:spPr bwMode="gray">
          <a:xfrm>
            <a:off x="1025525" y="1858963"/>
            <a:ext cx="0" cy="4160837"/>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vi-VN"/>
          </a:p>
        </p:txBody>
      </p:sp>
      <p:grpSp>
        <p:nvGrpSpPr>
          <p:cNvPr id="43013" name="Group 40"/>
          <p:cNvGrpSpPr>
            <a:grpSpLocks/>
          </p:cNvGrpSpPr>
          <p:nvPr/>
        </p:nvGrpSpPr>
        <p:grpSpPr bwMode="auto">
          <a:xfrm>
            <a:off x="2590800" y="2097088"/>
            <a:ext cx="5826125" cy="3952875"/>
            <a:chOff x="1632" y="918"/>
            <a:chExt cx="3670" cy="2490"/>
          </a:xfrm>
        </p:grpSpPr>
        <p:sp>
          <p:nvSpPr>
            <p:cNvPr id="8" name="Freeform 17"/>
            <p:cNvSpPr>
              <a:spLocks/>
            </p:cNvSpPr>
            <p:nvPr/>
          </p:nvSpPr>
          <p:spPr bwMode="gray">
            <a:xfrm>
              <a:off x="4935" y="1302"/>
              <a:ext cx="363" cy="533"/>
            </a:xfrm>
            <a:custGeom>
              <a:avLst/>
              <a:gdLst/>
              <a:ahLst/>
              <a:cxnLst>
                <a:cxn ang="0">
                  <a:pos x="308" y="120"/>
                </a:cxn>
                <a:cxn ang="0">
                  <a:pos x="0" y="444"/>
                </a:cxn>
                <a:cxn ang="0">
                  <a:pos x="0" y="286"/>
                </a:cxn>
                <a:cxn ang="0">
                  <a:pos x="308" y="0"/>
                </a:cxn>
                <a:cxn ang="0">
                  <a:pos x="308" y="120"/>
                </a:cxn>
              </a:cxnLst>
              <a:rect l="0" t="0" r="r" b="b"/>
              <a:pathLst>
                <a:path w="308" h="444">
                  <a:moveTo>
                    <a:pt x="308" y="120"/>
                  </a:moveTo>
                  <a:lnTo>
                    <a:pt x="0" y="444"/>
                  </a:lnTo>
                  <a:lnTo>
                    <a:pt x="0" y="286"/>
                  </a:lnTo>
                  <a:lnTo>
                    <a:pt x="308" y="0"/>
                  </a:lnTo>
                  <a:lnTo>
                    <a:pt x="308" y="120"/>
                  </a:lnTo>
                  <a:close/>
                </a:path>
              </a:pathLst>
            </a:custGeom>
            <a:gradFill rotWithShape="1">
              <a:gsLst>
                <a:gs pos="0">
                  <a:schemeClr val="accent2">
                    <a:gamma/>
                    <a:shade val="46275"/>
                    <a:invGamma/>
                  </a:schemeClr>
                </a:gs>
                <a:gs pos="50000">
                  <a:schemeClr val="accent2"/>
                </a:gs>
                <a:gs pos="100000">
                  <a:schemeClr val="accent2">
                    <a:gamma/>
                    <a:shade val="46275"/>
                    <a:invGamma/>
                  </a:schemeClr>
                </a:gs>
              </a:gsLst>
              <a:lin ang="2700000" scaled="1"/>
            </a:gradFill>
            <a:ln w="0">
              <a:noFill/>
              <a:prstDash val="solid"/>
              <a:round/>
              <a:headEnd/>
              <a:tailEnd/>
            </a:ln>
          </p:spPr>
          <p:txBody>
            <a:bodyPr/>
            <a:lstStyle/>
            <a:p>
              <a:pPr>
                <a:defRPr/>
              </a:pPr>
              <a:endParaRPr lang="en-US"/>
            </a:p>
          </p:txBody>
        </p:sp>
        <p:sp>
          <p:nvSpPr>
            <p:cNvPr id="43023" name="Freeform 18"/>
            <p:cNvSpPr>
              <a:spLocks/>
            </p:cNvSpPr>
            <p:nvPr/>
          </p:nvSpPr>
          <p:spPr bwMode="gray">
            <a:xfrm>
              <a:off x="3196" y="1302"/>
              <a:ext cx="2106" cy="341"/>
            </a:xfrm>
            <a:custGeom>
              <a:avLst/>
              <a:gdLst>
                <a:gd name="T0" fmla="*/ 2423 w 1786"/>
                <a:gd name="T1" fmla="*/ 491 h 284"/>
                <a:gd name="T2" fmla="*/ 0 w 1786"/>
                <a:gd name="T3" fmla="*/ 491 h 284"/>
                <a:gd name="T4" fmla="*/ 731 w 1786"/>
                <a:gd name="T5" fmla="*/ 0 h 284"/>
                <a:gd name="T6" fmla="*/ 2928 w 1786"/>
                <a:gd name="T7" fmla="*/ 0 h 284"/>
                <a:gd name="T8" fmla="*/ 2423 w 1786"/>
                <a:gd name="T9" fmla="*/ 491 h 284"/>
                <a:gd name="T10" fmla="*/ 0 60000 65536"/>
                <a:gd name="T11" fmla="*/ 0 60000 65536"/>
                <a:gd name="T12" fmla="*/ 0 60000 65536"/>
                <a:gd name="T13" fmla="*/ 0 60000 65536"/>
                <a:gd name="T14" fmla="*/ 0 60000 65536"/>
                <a:gd name="T15" fmla="*/ 0 w 1786"/>
                <a:gd name="T16" fmla="*/ 0 h 284"/>
                <a:gd name="T17" fmla="*/ 1786 w 1786"/>
                <a:gd name="T18" fmla="*/ 284 h 284"/>
              </a:gdLst>
              <a:ahLst/>
              <a:cxnLst>
                <a:cxn ang="T10">
                  <a:pos x="T0" y="T1"/>
                </a:cxn>
                <a:cxn ang="T11">
                  <a:pos x="T2" y="T3"/>
                </a:cxn>
                <a:cxn ang="T12">
                  <a:pos x="T4" y="T5"/>
                </a:cxn>
                <a:cxn ang="T13">
                  <a:pos x="T6" y="T7"/>
                </a:cxn>
                <a:cxn ang="T14">
                  <a:pos x="T8" y="T9"/>
                </a:cxn>
              </a:cxnLst>
              <a:rect l="T15" t="T16" r="T17" b="T18"/>
              <a:pathLst>
                <a:path w="1786" h="284">
                  <a:moveTo>
                    <a:pt x="1478" y="284"/>
                  </a:moveTo>
                  <a:lnTo>
                    <a:pt x="0" y="284"/>
                  </a:lnTo>
                  <a:lnTo>
                    <a:pt x="446" y="0"/>
                  </a:lnTo>
                  <a:lnTo>
                    <a:pt x="1786" y="0"/>
                  </a:lnTo>
                  <a:lnTo>
                    <a:pt x="1478" y="284"/>
                  </a:lnTo>
                  <a:close/>
                </a:path>
              </a:pathLst>
            </a:custGeom>
            <a:solidFill>
              <a:schemeClr val="accent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10" name="Freeform 19"/>
            <p:cNvSpPr>
              <a:spLocks/>
            </p:cNvSpPr>
            <p:nvPr/>
          </p:nvSpPr>
          <p:spPr bwMode="gray">
            <a:xfrm>
              <a:off x="4570" y="1826"/>
              <a:ext cx="363" cy="530"/>
            </a:xfrm>
            <a:custGeom>
              <a:avLst/>
              <a:gdLst/>
              <a:ahLst/>
              <a:cxnLst>
                <a:cxn ang="0">
                  <a:pos x="308" y="120"/>
                </a:cxn>
                <a:cxn ang="0">
                  <a:pos x="0" y="442"/>
                </a:cxn>
                <a:cxn ang="0">
                  <a:pos x="0" y="286"/>
                </a:cxn>
                <a:cxn ang="0">
                  <a:pos x="308" y="0"/>
                </a:cxn>
                <a:cxn ang="0">
                  <a:pos x="308" y="120"/>
                </a:cxn>
              </a:cxnLst>
              <a:rect l="0" t="0" r="r" b="b"/>
              <a:pathLst>
                <a:path w="308" h="442">
                  <a:moveTo>
                    <a:pt x="308" y="120"/>
                  </a:moveTo>
                  <a:lnTo>
                    <a:pt x="0" y="442"/>
                  </a:lnTo>
                  <a:lnTo>
                    <a:pt x="0" y="286"/>
                  </a:lnTo>
                  <a:lnTo>
                    <a:pt x="308" y="0"/>
                  </a:lnTo>
                  <a:lnTo>
                    <a:pt x="308" y="120"/>
                  </a:lnTo>
                  <a:close/>
                </a:path>
              </a:pathLst>
            </a:custGeom>
            <a:gradFill rotWithShape="1">
              <a:gsLst>
                <a:gs pos="0">
                  <a:schemeClr val="hlink">
                    <a:gamma/>
                    <a:shade val="46275"/>
                    <a:invGamma/>
                  </a:schemeClr>
                </a:gs>
                <a:gs pos="50000">
                  <a:schemeClr val="hlink"/>
                </a:gs>
                <a:gs pos="100000">
                  <a:schemeClr val="hlink">
                    <a:gamma/>
                    <a:shade val="46275"/>
                    <a:invGamma/>
                  </a:schemeClr>
                </a:gs>
              </a:gsLst>
              <a:lin ang="2700000" scaled="1"/>
            </a:gradFill>
            <a:ln w="0">
              <a:noFill/>
              <a:prstDash val="solid"/>
              <a:round/>
              <a:headEnd/>
              <a:tailEnd/>
            </a:ln>
          </p:spPr>
          <p:txBody>
            <a:bodyPr/>
            <a:lstStyle/>
            <a:p>
              <a:pPr>
                <a:defRPr/>
              </a:pPr>
              <a:endParaRPr lang="en-US"/>
            </a:p>
          </p:txBody>
        </p:sp>
        <p:sp>
          <p:nvSpPr>
            <p:cNvPr id="43025" name="Freeform 20"/>
            <p:cNvSpPr>
              <a:spLocks/>
            </p:cNvSpPr>
            <p:nvPr/>
          </p:nvSpPr>
          <p:spPr bwMode="gray">
            <a:xfrm>
              <a:off x="2673" y="1826"/>
              <a:ext cx="2264" cy="340"/>
            </a:xfrm>
            <a:custGeom>
              <a:avLst/>
              <a:gdLst>
                <a:gd name="T0" fmla="*/ 2644 w 1920"/>
                <a:gd name="T1" fmla="*/ 487 h 284"/>
                <a:gd name="T2" fmla="*/ 0 w 1920"/>
                <a:gd name="T3" fmla="*/ 487 h 284"/>
                <a:gd name="T4" fmla="*/ 731 w 1920"/>
                <a:gd name="T5" fmla="*/ 0 h 284"/>
                <a:gd name="T6" fmla="*/ 3148 w 1920"/>
                <a:gd name="T7" fmla="*/ 0 h 284"/>
                <a:gd name="T8" fmla="*/ 2644 w 1920"/>
                <a:gd name="T9" fmla="*/ 487 h 284"/>
                <a:gd name="T10" fmla="*/ 0 60000 65536"/>
                <a:gd name="T11" fmla="*/ 0 60000 65536"/>
                <a:gd name="T12" fmla="*/ 0 60000 65536"/>
                <a:gd name="T13" fmla="*/ 0 60000 65536"/>
                <a:gd name="T14" fmla="*/ 0 60000 65536"/>
                <a:gd name="T15" fmla="*/ 0 w 1920"/>
                <a:gd name="T16" fmla="*/ 0 h 284"/>
                <a:gd name="T17" fmla="*/ 1920 w 1920"/>
                <a:gd name="T18" fmla="*/ 284 h 284"/>
              </a:gdLst>
              <a:ahLst/>
              <a:cxnLst>
                <a:cxn ang="T10">
                  <a:pos x="T0" y="T1"/>
                </a:cxn>
                <a:cxn ang="T11">
                  <a:pos x="T2" y="T3"/>
                </a:cxn>
                <a:cxn ang="T12">
                  <a:pos x="T4" y="T5"/>
                </a:cxn>
                <a:cxn ang="T13">
                  <a:pos x="T6" y="T7"/>
                </a:cxn>
                <a:cxn ang="T14">
                  <a:pos x="T8" y="T9"/>
                </a:cxn>
              </a:cxnLst>
              <a:rect l="T15" t="T16" r="T17" b="T18"/>
              <a:pathLst>
                <a:path w="1920" h="284">
                  <a:moveTo>
                    <a:pt x="1612" y="284"/>
                  </a:moveTo>
                  <a:lnTo>
                    <a:pt x="0" y="284"/>
                  </a:lnTo>
                  <a:lnTo>
                    <a:pt x="446" y="0"/>
                  </a:lnTo>
                  <a:lnTo>
                    <a:pt x="1920" y="0"/>
                  </a:lnTo>
                  <a:lnTo>
                    <a:pt x="1612" y="284"/>
                  </a:lnTo>
                  <a:close/>
                </a:path>
              </a:pathLst>
            </a:custGeom>
            <a:solidFill>
              <a:schemeClr val="hlink"/>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12" name="Freeform 21"/>
            <p:cNvSpPr>
              <a:spLocks/>
            </p:cNvSpPr>
            <p:nvPr/>
          </p:nvSpPr>
          <p:spPr bwMode="gray">
            <a:xfrm>
              <a:off x="4204" y="2350"/>
              <a:ext cx="361" cy="532"/>
            </a:xfrm>
            <a:custGeom>
              <a:avLst/>
              <a:gdLst/>
              <a:ahLst/>
              <a:cxnLst>
                <a:cxn ang="0">
                  <a:pos x="306" y="122"/>
                </a:cxn>
                <a:cxn ang="0">
                  <a:pos x="0" y="444"/>
                </a:cxn>
                <a:cxn ang="0">
                  <a:pos x="0" y="286"/>
                </a:cxn>
                <a:cxn ang="0">
                  <a:pos x="306" y="0"/>
                </a:cxn>
                <a:cxn ang="0">
                  <a:pos x="306" y="122"/>
                </a:cxn>
              </a:cxnLst>
              <a:rect l="0" t="0" r="r" b="b"/>
              <a:pathLst>
                <a:path w="306" h="444">
                  <a:moveTo>
                    <a:pt x="306" y="122"/>
                  </a:moveTo>
                  <a:lnTo>
                    <a:pt x="0" y="444"/>
                  </a:lnTo>
                  <a:lnTo>
                    <a:pt x="0" y="286"/>
                  </a:lnTo>
                  <a:lnTo>
                    <a:pt x="306" y="0"/>
                  </a:lnTo>
                  <a:lnTo>
                    <a:pt x="306" y="122"/>
                  </a:lnTo>
                  <a:close/>
                </a:path>
              </a:pathLst>
            </a:custGeom>
            <a:gradFill rotWithShape="1">
              <a:gsLst>
                <a:gs pos="0">
                  <a:schemeClr val="folHlink">
                    <a:gamma/>
                    <a:shade val="46275"/>
                    <a:invGamma/>
                  </a:schemeClr>
                </a:gs>
                <a:gs pos="50000">
                  <a:schemeClr val="folHlink"/>
                </a:gs>
                <a:gs pos="100000">
                  <a:schemeClr val="folHlink">
                    <a:gamma/>
                    <a:shade val="46275"/>
                    <a:invGamma/>
                  </a:schemeClr>
                </a:gs>
              </a:gsLst>
              <a:lin ang="2700000" scaled="1"/>
            </a:gradFill>
            <a:ln w="0">
              <a:noFill/>
              <a:prstDash val="solid"/>
              <a:round/>
              <a:headEnd/>
              <a:tailEnd/>
            </a:ln>
          </p:spPr>
          <p:txBody>
            <a:bodyPr/>
            <a:lstStyle/>
            <a:p>
              <a:pPr>
                <a:defRPr/>
              </a:pPr>
              <a:endParaRPr lang="en-US"/>
            </a:p>
          </p:txBody>
        </p:sp>
        <p:sp>
          <p:nvSpPr>
            <p:cNvPr id="13" name="Freeform 22"/>
            <p:cNvSpPr>
              <a:spLocks/>
            </p:cNvSpPr>
            <p:nvPr/>
          </p:nvSpPr>
          <p:spPr bwMode="gray">
            <a:xfrm>
              <a:off x="3840" y="2875"/>
              <a:ext cx="364" cy="533"/>
            </a:xfrm>
            <a:custGeom>
              <a:avLst/>
              <a:gdLst/>
              <a:ahLst/>
              <a:cxnLst>
                <a:cxn ang="0">
                  <a:pos x="308" y="122"/>
                </a:cxn>
                <a:cxn ang="0">
                  <a:pos x="0" y="444"/>
                </a:cxn>
                <a:cxn ang="0">
                  <a:pos x="0" y="286"/>
                </a:cxn>
                <a:cxn ang="0">
                  <a:pos x="308" y="0"/>
                </a:cxn>
                <a:cxn ang="0">
                  <a:pos x="308" y="122"/>
                </a:cxn>
              </a:cxnLst>
              <a:rect l="0" t="0" r="r" b="b"/>
              <a:pathLst>
                <a:path w="308" h="444">
                  <a:moveTo>
                    <a:pt x="308" y="122"/>
                  </a:moveTo>
                  <a:lnTo>
                    <a:pt x="0" y="444"/>
                  </a:lnTo>
                  <a:lnTo>
                    <a:pt x="0" y="286"/>
                  </a:lnTo>
                  <a:lnTo>
                    <a:pt x="308" y="0"/>
                  </a:lnTo>
                  <a:lnTo>
                    <a:pt x="308" y="122"/>
                  </a:lnTo>
                  <a:close/>
                </a:path>
              </a:pathLst>
            </a:custGeom>
            <a:gradFill rotWithShape="1">
              <a:gsLst>
                <a:gs pos="0">
                  <a:schemeClr val="accent1"/>
                </a:gs>
                <a:gs pos="50000">
                  <a:schemeClr val="accent1">
                    <a:gamma/>
                    <a:tint val="66667"/>
                    <a:invGamma/>
                  </a:schemeClr>
                </a:gs>
                <a:gs pos="100000">
                  <a:schemeClr val="accent1"/>
                </a:gs>
              </a:gsLst>
              <a:lin ang="2700000" scaled="1"/>
            </a:gradFill>
            <a:ln w="0">
              <a:noFill/>
              <a:prstDash val="solid"/>
              <a:round/>
              <a:headEnd/>
              <a:tailEnd/>
            </a:ln>
          </p:spPr>
          <p:txBody>
            <a:bodyPr/>
            <a:lstStyle/>
            <a:p>
              <a:pPr>
                <a:defRPr/>
              </a:pPr>
              <a:endParaRPr lang="en-US"/>
            </a:p>
          </p:txBody>
        </p:sp>
        <p:sp>
          <p:nvSpPr>
            <p:cNvPr id="14" name="Freeform 23"/>
            <p:cNvSpPr>
              <a:spLocks/>
            </p:cNvSpPr>
            <p:nvPr/>
          </p:nvSpPr>
          <p:spPr bwMode="gray">
            <a:xfrm>
              <a:off x="1633" y="2878"/>
              <a:ext cx="2571" cy="340"/>
            </a:xfrm>
            <a:custGeom>
              <a:avLst/>
              <a:gdLst/>
              <a:ahLst/>
              <a:cxnLst>
                <a:cxn ang="0">
                  <a:pos x="1872" y="284"/>
                </a:cxn>
                <a:cxn ang="0">
                  <a:pos x="0" y="284"/>
                </a:cxn>
                <a:cxn ang="0">
                  <a:pos x="446" y="0"/>
                </a:cxn>
                <a:cxn ang="0">
                  <a:pos x="2180" y="0"/>
                </a:cxn>
                <a:cxn ang="0">
                  <a:pos x="1872" y="284"/>
                </a:cxn>
              </a:cxnLst>
              <a:rect l="0" t="0" r="r" b="b"/>
              <a:pathLst>
                <a:path w="2180" h="284">
                  <a:moveTo>
                    <a:pt x="1872" y="284"/>
                  </a:moveTo>
                  <a:lnTo>
                    <a:pt x="0" y="284"/>
                  </a:lnTo>
                  <a:lnTo>
                    <a:pt x="446" y="0"/>
                  </a:lnTo>
                  <a:lnTo>
                    <a:pt x="2180" y="0"/>
                  </a:lnTo>
                  <a:lnTo>
                    <a:pt x="1872" y="284"/>
                  </a:lnTo>
                  <a:close/>
                </a:path>
              </a:pathLst>
            </a:custGeom>
            <a:gradFill rotWithShape="1">
              <a:gsLst>
                <a:gs pos="0">
                  <a:schemeClr val="accent1"/>
                </a:gs>
                <a:gs pos="100000">
                  <a:schemeClr val="accent1">
                    <a:gamma/>
                    <a:tint val="60784"/>
                    <a:invGamma/>
                  </a:schemeClr>
                </a:gs>
              </a:gsLst>
              <a:lin ang="5400000" scaled="1"/>
            </a:gradFill>
            <a:ln w="0">
              <a:noFill/>
              <a:prstDash val="solid"/>
              <a:round/>
              <a:headEnd/>
              <a:tailEnd/>
            </a:ln>
          </p:spPr>
          <p:txBody>
            <a:bodyPr/>
            <a:lstStyle/>
            <a:p>
              <a:pPr>
                <a:defRPr/>
              </a:pPr>
              <a:endParaRPr lang="en-US"/>
            </a:p>
          </p:txBody>
        </p:sp>
        <p:sp>
          <p:nvSpPr>
            <p:cNvPr id="43029" name="Freeform 24"/>
            <p:cNvSpPr>
              <a:spLocks/>
            </p:cNvSpPr>
            <p:nvPr/>
          </p:nvSpPr>
          <p:spPr bwMode="gray">
            <a:xfrm>
              <a:off x="2016" y="918"/>
              <a:ext cx="1584" cy="2250"/>
            </a:xfrm>
            <a:custGeom>
              <a:avLst/>
              <a:gdLst>
                <a:gd name="T0" fmla="*/ 8 w 1824"/>
                <a:gd name="T1" fmla="*/ 1512 h 2648"/>
                <a:gd name="T2" fmla="*/ 37 w 1824"/>
                <a:gd name="T3" fmla="*/ 1300 h 2648"/>
                <a:gd name="T4" fmla="*/ 82 w 1824"/>
                <a:gd name="T5" fmla="*/ 1109 h 2648"/>
                <a:gd name="T6" fmla="*/ 139 w 1824"/>
                <a:gd name="T7" fmla="*/ 935 h 2648"/>
                <a:gd name="T8" fmla="*/ 207 w 1824"/>
                <a:gd name="T9" fmla="*/ 779 h 2648"/>
                <a:gd name="T10" fmla="*/ 281 w 1824"/>
                <a:gd name="T11" fmla="*/ 641 h 2648"/>
                <a:gd name="T12" fmla="*/ 360 w 1824"/>
                <a:gd name="T13" fmla="*/ 519 h 2648"/>
                <a:gd name="T14" fmla="*/ 440 w 1824"/>
                <a:gd name="T15" fmla="*/ 414 h 2648"/>
                <a:gd name="T16" fmla="*/ 518 w 1824"/>
                <a:gd name="T17" fmla="*/ 325 h 2648"/>
                <a:gd name="T18" fmla="*/ 593 w 1824"/>
                <a:gd name="T19" fmla="*/ 251 h 2648"/>
                <a:gd name="T20" fmla="*/ 662 w 1824"/>
                <a:gd name="T21" fmla="*/ 189 h 2648"/>
                <a:gd name="T22" fmla="*/ 718 w 1824"/>
                <a:gd name="T23" fmla="*/ 145 h 2648"/>
                <a:gd name="T24" fmla="*/ 762 w 1824"/>
                <a:gd name="T25" fmla="*/ 113 h 2648"/>
                <a:gd name="T26" fmla="*/ 791 w 1824"/>
                <a:gd name="T27" fmla="*/ 94 h 2648"/>
                <a:gd name="T28" fmla="*/ 802 w 1824"/>
                <a:gd name="T29" fmla="*/ 88 h 2648"/>
                <a:gd name="T30" fmla="*/ 1132 w 1824"/>
                <a:gd name="T31" fmla="*/ 35 h 2648"/>
                <a:gd name="T32" fmla="*/ 1027 w 1824"/>
                <a:gd name="T33" fmla="*/ 201 h 2648"/>
                <a:gd name="T34" fmla="*/ 1018 w 1824"/>
                <a:gd name="T35" fmla="*/ 204 h 2648"/>
                <a:gd name="T36" fmla="*/ 992 w 1824"/>
                <a:gd name="T37" fmla="*/ 212 h 2648"/>
                <a:gd name="T38" fmla="*/ 951 w 1824"/>
                <a:gd name="T39" fmla="*/ 227 h 2648"/>
                <a:gd name="T40" fmla="*/ 897 w 1824"/>
                <a:gd name="T41" fmla="*/ 252 h 2648"/>
                <a:gd name="T42" fmla="*/ 832 w 1824"/>
                <a:gd name="T43" fmla="*/ 285 h 2648"/>
                <a:gd name="T44" fmla="*/ 759 w 1824"/>
                <a:gd name="T45" fmla="*/ 331 h 2648"/>
                <a:gd name="T46" fmla="*/ 677 w 1824"/>
                <a:gd name="T47" fmla="*/ 390 h 2648"/>
                <a:gd name="T48" fmla="*/ 592 w 1824"/>
                <a:gd name="T49" fmla="*/ 464 h 2648"/>
                <a:gd name="T50" fmla="*/ 505 w 1824"/>
                <a:gd name="T51" fmla="*/ 552 h 2648"/>
                <a:gd name="T52" fmla="*/ 414 w 1824"/>
                <a:gd name="T53" fmla="*/ 660 h 2648"/>
                <a:gd name="T54" fmla="*/ 326 w 1824"/>
                <a:gd name="T55" fmla="*/ 785 h 2648"/>
                <a:gd name="T56" fmla="*/ 242 w 1824"/>
                <a:gd name="T57" fmla="*/ 931 h 2648"/>
                <a:gd name="T58" fmla="*/ 162 w 1824"/>
                <a:gd name="T59" fmla="*/ 1100 h 2648"/>
                <a:gd name="T60" fmla="*/ 90 w 1824"/>
                <a:gd name="T61" fmla="*/ 1291 h 2648"/>
                <a:gd name="T62" fmla="*/ 27 w 1824"/>
                <a:gd name="T63" fmla="*/ 1507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16" name="Rectangle 25"/>
            <p:cNvSpPr>
              <a:spLocks noChangeArrowheads="1"/>
            </p:cNvSpPr>
            <p:nvPr/>
          </p:nvSpPr>
          <p:spPr bwMode="gray">
            <a:xfrm>
              <a:off x="3200" y="1643"/>
              <a:ext cx="1743" cy="192"/>
            </a:xfrm>
            <a:prstGeom prst="rect">
              <a:avLst/>
            </a:prstGeom>
            <a:gradFill rotWithShape="1">
              <a:gsLst>
                <a:gs pos="0">
                  <a:schemeClr val="accent2">
                    <a:gamma/>
                    <a:shade val="72549"/>
                    <a:invGamma/>
                  </a:schemeClr>
                </a:gs>
                <a:gs pos="50000">
                  <a:schemeClr val="accent2"/>
                </a:gs>
                <a:gs pos="100000">
                  <a:schemeClr val="accent2">
                    <a:gamma/>
                    <a:shade val="72549"/>
                    <a:invGamma/>
                  </a:schemeClr>
                </a:gs>
              </a:gsLst>
              <a:lin ang="2700000" scaled="1"/>
            </a:gradFill>
            <a:ln w="9525">
              <a:noFill/>
              <a:miter lim="800000"/>
              <a:headEnd/>
              <a:tailEnd/>
            </a:ln>
            <a:effectLst/>
          </p:spPr>
          <p:txBody>
            <a:bodyPr wrap="none" anchor="ctr"/>
            <a:lstStyle/>
            <a:p>
              <a:pPr eaLnBrk="0" hangingPunct="0">
                <a:defRPr/>
              </a:pPr>
              <a:r>
                <a:rPr lang="en-US" b="1">
                  <a:solidFill>
                    <a:schemeClr val="bg1"/>
                  </a:solidFill>
                </a:rPr>
                <a:t>XĐ NL theo chức danh</a:t>
              </a:r>
            </a:p>
          </p:txBody>
        </p:sp>
        <p:sp>
          <p:nvSpPr>
            <p:cNvPr id="17" name="Rectangle 26"/>
            <p:cNvSpPr>
              <a:spLocks noChangeArrowheads="1"/>
            </p:cNvSpPr>
            <p:nvPr/>
          </p:nvSpPr>
          <p:spPr bwMode="gray">
            <a:xfrm>
              <a:off x="2674" y="2166"/>
              <a:ext cx="1900" cy="188"/>
            </a:xfrm>
            <a:prstGeom prst="rect">
              <a:avLst/>
            </a:prstGeom>
            <a:gradFill rotWithShape="1">
              <a:gsLst>
                <a:gs pos="0">
                  <a:schemeClr val="hlink">
                    <a:gamma/>
                    <a:shade val="72549"/>
                    <a:invGamma/>
                  </a:schemeClr>
                </a:gs>
                <a:gs pos="50000">
                  <a:schemeClr val="hlink"/>
                </a:gs>
                <a:gs pos="100000">
                  <a:schemeClr val="hlink">
                    <a:gamma/>
                    <a:shade val="72549"/>
                    <a:invGamma/>
                  </a:schemeClr>
                </a:gs>
              </a:gsLst>
              <a:lin ang="2700000" scaled="1"/>
            </a:gradFill>
            <a:ln w="9525">
              <a:noFill/>
              <a:miter lim="800000"/>
              <a:headEnd/>
              <a:tailEnd/>
            </a:ln>
            <a:effectLst/>
          </p:spPr>
          <p:txBody>
            <a:bodyPr wrap="none" anchor="ctr"/>
            <a:lstStyle/>
            <a:p>
              <a:pPr eaLnBrk="0" hangingPunct="0">
                <a:defRPr/>
              </a:pPr>
              <a:r>
                <a:rPr lang="en-US" b="1">
                  <a:solidFill>
                    <a:schemeClr val="bg1"/>
                  </a:solidFill>
                  <a:latin typeface="Verdana" pitchFamily="34" charset="0"/>
                </a:rPr>
                <a:t>X</a:t>
              </a:r>
              <a:r>
                <a:rPr lang="en-US" b="1">
                  <a:solidFill>
                    <a:schemeClr val="bg1"/>
                  </a:solidFill>
                </a:rPr>
                <a:t>Đ cấp độ NL theo đơn vị</a:t>
              </a:r>
            </a:p>
          </p:txBody>
        </p:sp>
        <p:sp>
          <p:nvSpPr>
            <p:cNvPr id="43032" name="Freeform 27"/>
            <p:cNvSpPr>
              <a:spLocks/>
            </p:cNvSpPr>
            <p:nvPr/>
          </p:nvSpPr>
          <p:spPr bwMode="gray">
            <a:xfrm>
              <a:off x="2154" y="2350"/>
              <a:ext cx="2415" cy="343"/>
            </a:xfrm>
            <a:custGeom>
              <a:avLst/>
              <a:gdLst>
                <a:gd name="T0" fmla="*/ 2856 w 2048"/>
                <a:gd name="T1" fmla="*/ 493 h 286"/>
                <a:gd name="T2" fmla="*/ 0 w 2048"/>
                <a:gd name="T3" fmla="*/ 493 h 286"/>
                <a:gd name="T4" fmla="*/ 731 w 2048"/>
                <a:gd name="T5" fmla="*/ 0 h 286"/>
                <a:gd name="T6" fmla="*/ 3358 w 2048"/>
                <a:gd name="T7" fmla="*/ 0 h 286"/>
                <a:gd name="T8" fmla="*/ 2856 w 2048"/>
                <a:gd name="T9" fmla="*/ 493 h 286"/>
                <a:gd name="T10" fmla="*/ 0 60000 65536"/>
                <a:gd name="T11" fmla="*/ 0 60000 65536"/>
                <a:gd name="T12" fmla="*/ 0 60000 65536"/>
                <a:gd name="T13" fmla="*/ 0 60000 65536"/>
                <a:gd name="T14" fmla="*/ 0 60000 65536"/>
                <a:gd name="T15" fmla="*/ 0 w 2048"/>
                <a:gd name="T16" fmla="*/ 0 h 286"/>
                <a:gd name="T17" fmla="*/ 2048 w 2048"/>
                <a:gd name="T18" fmla="*/ 286 h 286"/>
              </a:gdLst>
              <a:ahLst/>
              <a:cxnLst>
                <a:cxn ang="T10">
                  <a:pos x="T0" y="T1"/>
                </a:cxn>
                <a:cxn ang="T11">
                  <a:pos x="T2" y="T3"/>
                </a:cxn>
                <a:cxn ang="T12">
                  <a:pos x="T4" y="T5"/>
                </a:cxn>
                <a:cxn ang="T13">
                  <a:pos x="T6" y="T7"/>
                </a:cxn>
                <a:cxn ang="T14">
                  <a:pos x="T8" y="T9"/>
                </a:cxn>
              </a:cxnLst>
              <a:rect l="T15" t="T16" r="T17" b="T18"/>
              <a:pathLst>
                <a:path w="2048" h="286">
                  <a:moveTo>
                    <a:pt x="1742" y="286"/>
                  </a:moveTo>
                  <a:lnTo>
                    <a:pt x="0" y="286"/>
                  </a:lnTo>
                  <a:lnTo>
                    <a:pt x="446" y="0"/>
                  </a:lnTo>
                  <a:lnTo>
                    <a:pt x="2048" y="0"/>
                  </a:lnTo>
                  <a:lnTo>
                    <a:pt x="1742" y="286"/>
                  </a:lnTo>
                  <a:close/>
                </a:path>
              </a:pathLst>
            </a:custGeom>
            <a:solidFill>
              <a:schemeClr val="folHlink"/>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19" name="Rectangle 28"/>
            <p:cNvSpPr>
              <a:spLocks noChangeArrowheads="1"/>
            </p:cNvSpPr>
            <p:nvPr/>
          </p:nvSpPr>
          <p:spPr bwMode="gray">
            <a:xfrm>
              <a:off x="2156" y="2692"/>
              <a:ext cx="2056" cy="188"/>
            </a:xfrm>
            <a:prstGeom prst="rect">
              <a:avLst/>
            </a:prstGeom>
            <a:gradFill rotWithShape="1">
              <a:gsLst>
                <a:gs pos="0">
                  <a:schemeClr val="folHlink">
                    <a:gamma/>
                    <a:shade val="72549"/>
                    <a:invGamma/>
                  </a:schemeClr>
                </a:gs>
                <a:gs pos="50000">
                  <a:schemeClr val="folHlink"/>
                </a:gs>
                <a:gs pos="100000">
                  <a:schemeClr val="folHlink">
                    <a:gamma/>
                    <a:shade val="72549"/>
                    <a:invGamma/>
                  </a:schemeClr>
                </a:gs>
              </a:gsLst>
              <a:lin ang="2700000" scaled="1"/>
            </a:gradFill>
            <a:ln w="9525">
              <a:noFill/>
              <a:miter lim="800000"/>
              <a:headEnd/>
              <a:tailEnd/>
            </a:ln>
            <a:effectLst/>
          </p:spPr>
          <p:txBody>
            <a:bodyPr wrap="none" anchor="ctr"/>
            <a:lstStyle/>
            <a:p>
              <a:pPr eaLnBrk="0" hangingPunct="0">
                <a:defRPr/>
              </a:pPr>
              <a:r>
                <a:rPr lang="en-US" b="1"/>
                <a:t>Định nghĩa NL &amp; cấp độ NL</a:t>
              </a:r>
            </a:p>
          </p:txBody>
        </p:sp>
        <p:sp>
          <p:nvSpPr>
            <p:cNvPr id="20" name="Rectangle 29"/>
            <p:cNvSpPr>
              <a:spLocks noChangeArrowheads="1"/>
            </p:cNvSpPr>
            <p:nvPr/>
          </p:nvSpPr>
          <p:spPr bwMode="gray">
            <a:xfrm>
              <a:off x="1632" y="3219"/>
              <a:ext cx="2213" cy="187"/>
            </a:xfrm>
            <a:prstGeom prst="rect">
              <a:avLst/>
            </a:prstGeom>
            <a:gradFill rotWithShape="1">
              <a:gsLst>
                <a:gs pos="0">
                  <a:schemeClr val="accent1"/>
                </a:gs>
                <a:gs pos="50000">
                  <a:schemeClr val="accent1">
                    <a:gamma/>
                    <a:tint val="48627"/>
                    <a:invGamma/>
                  </a:schemeClr>
                </a:gs>
                <a:gs pos="100000">
                  <a:schemeClr val="accent1"/>
                </a:gs>
              </a:gsLst>
              <a:lin ang="2700000" scaled="1"/>
            </a:gradFill>
            <a:ln w="9525">
              <a:noFill/>
              <a:miter lim="800000"/>
              <a:headEnd/>
              <a:tailEnd/>
            </a:ln>
            <a:effectLst/>
          </p:spPr>
          <p:txBody>
            <a:bodyPr wrap="none" anchor="ctr"/>
            <a:lstStyle/>
            <a:p>
              <a:pPr eaLnBrk="0" hangingPunct="0">
                <a:defRPr/>
              </a:pPr>
              <a:r>
                <a:rPr lang="en-US" sz="1600" b="1">
                  <a:solidFill>
                    <a:schemeClr val="tx2"/>
                  </a:solidFill>
                  <a:latin typeface="Verdana" pitchFamily="34" charset="0"/>
                </a:rPr>
                <a:t>Xác </a:t>
              </a:r>
              <a:r>
                <a:rPr lang="en-US" b="1">
                  <a:solidFill>
                    <a:schemeClr val="tx2"/>
                  </a:solidFill>
                </a:rPr>
                <a:t>định danh mục năng lực</a:t>
              </a:r>
            </a:p>
          </p:txBody>
        </p:sp>
      </p:grpSp>
      <p:sp>
        <p:nvSpPr>
          <p:cNvPr id="43014" name="Line 31"/>
          <p:cNvSpPr>
            <a:spLocks noChangeShapeType="1"/>
          </p:cNvSpPr>
          <p:nvPr/>
        </p:nvSpPr>
        <p:spPr bwMode="gray">
          <a:xfrm flipH="1" flipV="1">
            <a:off x="990600" y="1855788"/>
            <a:ext cx="57197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43015" name="Freeform 34"/>
          <p:cNvSpPr>
            <a:spLocks/>
          </p:cNvSpPr>
          <p:nvPr/>
        </p:nvSpPr>
        <p:spPr bwMode="gray">
          <a:xfrm>
            <a:off x="8382000" y="1858963"/>
            <a:ext cx="533400" cy="846137"/>
          </a:xfrm>
          <a:custGeom>
            <a:avLst/>
            <a:gdLst>
              <a:gd name="T0" fmla="*/ 2147483647 w 308"/>
              <a:gd name="T1" fmla="*/ 2147483647 h 444"/>
              <a:gd name="T2" fmla="*/ 0 w 308"/>
              <a:gd name="T3" fmla="*/ 2147483647 h 444"/>
              <a:gd name="T4" fmla="*/ 0 w 308"/>
              <a:gd name="T5" fmla="*/ 2147483647 h 444"/>
              <a:gd name="T6" fmla="*/ 2147483647 w 308"/>
              <a:gd name="T7" fmla="*/ 0 h 444"/>
              <a:gd name="T8" fmla="*/ 2147483647 w 308"/>
              <a:gd name="T9" fmla="*/ 2147483647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0"/>
                </a:moveTo>
                <a:lnTo>
                  <a:pt x="0" y="444"/>
                </a:lnTo>
                <a:lnTo>
                  <a:pt x="0" y="286"/>
                </a:lnTo>
                <a:lnTo>
                  <a:pt x="308" y="0"/>
                </a:lnTo>
                <a:lnTo>
                  <a:pt x="308" y="120"/>
                </a:lnTo>
                <a:close/>
              </a:path>
            </a:pathLst>
          </a:custGeom>
          <a:solidFill>
            <a:srgbClr val="993366"/>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43016" name="Freeform 35"/>
          <p:cNvSpPr>
            <a:spLocks/>
          </p:cNvSpPr>
          <p:nvPr/>
        </p:nvSpPr>
        <p:spPr bwMode="gray">
          <a:xfrm>
            <a:off x="5876925" y="1858963"/>
            <a:ext cx="3038475" cy="541337"/>
          </a:xfrm>
          <a:custGeom>
            <a:avLst/>
            <a:gdLst>
              <a:gd name="T0" fmla="*/ 2147483647 w 1786"/>
              <a:gd name="T1" fmla="*/ 2147483647 h 284"/>
              <a:gd name="T2" fmla="*/ 0 w 1786"/>
              <a:gd name="T3" fmla="*/ 2147483647 h 284"/>
              <a:gd name="T4" fmla="*/ 2147483647 w 1786"/>
              <a:gd name="T5" fmla="*/ 0 h 284"/>
              <a:gd name="T6" fmla="*/ 2147483647 w 1786"/>
              <a:gd name="T7" fmla="*/ 0 h 284"/>
              <a:gd name="T8" fmla="*/ 2147483647 w 1786"/>
              <a:gd name="T9" fmla="*/ 2147483647 h 284"/>
              <a:gd name="T10" fmla="*/ 0 60000 65536"/>
              <a:gd name="T11" fmla="*/ 0 60000 65536"/>
              <a:gd name="T12" fmla="*/ 0 60000 65536"/>
              <a:gd name="T13" fmla="*/ 0 60000 65536"/>
              <a:gd name="T14" fmla="*/ 0 60000 65536"/>
              <a:gd name="T15" fmla="*/ 0 w 1786"/>
              <a:gd name="T16" fmla="*/ 0 h 284"/>
              <a:gd name="T17" fmla="*/ 1786 w 1786"/>
              <a:gd name="T18" fmla="*/ 284 h 284"/>
            </a:gdLst>
            <a:ahLst/>
            <a:cxnLst>
              <a:cxn ang="T10">
                <a:pos x="T0" y="T1"/>
              </a:cxn>
              <a:cxn ang="T11">
                <a:pos x="T2" y="T3"/>
              </a:cxn>
              <a:cxn ang="T12">
                <a:pos x="T4" y="T5"/>
              </a:cxn>
              <a:cxn ang="T13">
                <a:pos x="T6" y="T7"/>
              </a:cxn>
              <a:cxn ang="T14">
                <a:pos x="T8" y="T9"/>
              </a:cxn>
            </a:cxnLst>
            <a:rect l="T15" t="T16" r="T17" b="T18"/>
            <a:pathLst>
              <a:path w="1786" h="284">
                <a:moveTo>
                  <a:pt x="1478" y="284"/>
                </a:moveTo>
                <a:lnTo>
                  <a:pt x="0" y="284"/>
                </a:lnTo>
                <a:lnTo>
                  <a:pt x="446" y="0"/>
                </a:lnTo>
                <a:lnTo>
                  <a:pt x="1786" y="0"/>
                </a:lnTo>
                <a:lnTo>
                  <a:pt x="1478" y="284"/>
                </a:lnTo>
                <a:close/>
              </a:path>
            </a:pathLst>
          </a:custGeom>
          <a:solidFill>
            <a:srgbClr val="993366"/>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43017" name="Rectangle 36"/>
          <p:cNvSpPr>
            <a:spLocks noChangeArrowheads="1"/>
          </p:cNvSpPr>
          <p:nvPr/>
        </p:nvSpPr>
        <p:spPr bwMode="gray">
          <a:xfrm>
            <a:off x="5897563" y="2400300"/>
            <a:ext cx="2498725" cy="304800"/>
          </a:xfrm>
          <a:prstGeom prst="rect">
            <a:avLst/>
          </a:prstGeom>
          <a:solidFill>
            <a:srgbClr val="9933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r>
              <a:rPr lang="en-US" b="1">
                <a:solidFill>
                  <a:schemeClr val="bg1"/>
                </a:solidFill>
              </a:rPr>
              <a:t>XD Từ điển năng lực</a:t>
            </a:r>
          </a:p>
        </p:txBody>
      </p:sp>
      <p:sp>
        <p:nvSpPr>
          <p:cNvPr id="43018" name="Text Box 37"/>
          <p:cNvSpPr txBox="1">
            <a:spLocks noChangeArrowheads="1"/>
          </p:cNvSpPr>
          <p:nvPr/>
        </p:nvSpPr>
        <p:spPr bwMode="gray">
          <a:xfrm>
            <a:off x="228600" y="6126163"/>
            <a:ext cx="1371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1500" b="1">
                <a:latin typeface="Verdana" pitchFamily="34" charset="0"/>
              </a:rPr>
              <a:t>B</a:t>
            </a:r>
            <a:r>
              <a:rPr lang="en-US" sz="1500" b="1"/>
              <a:t>ắt đầu</a:t>
            </a:r>
          </a:p>
        </p:txBody>
      </p:sp>
      <p:sp>
        <p:nvSpPr>
          <p:cNvPr id="43019" name="Line 39"/>
          <p:cNvSpPr>
            <a:spLocks noChangeShapeType="1"/>
          </p:cNvSpPr>
          <p:nvPr/>
        </p:nvSpPr>
        <p:spPr bwMode="gray">
          <a:xfrm flipH="1" flipV="1">
            <a:off x="1066800" y="4678363"/>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vi-VN"/>
          </a:p>
        </p:txBody>
      </p:sp>
      <p:sp>
        <p:nvSpPr>
          <p:cNvPr id="43020" name="Text Box 41"/>
          <p:cNvSpPr txBox="1">
            <a:spLocks noChangeArrowheads="1"/>
          </p:cNvSpPr>
          <p:nvPr/>
        </p:nvSpPr>
        <p:spPr bwMode="gray">
          <a:xfrm>
            <a:off x="228600" y="1858963"/>
            <a:ext cx="9144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1500" b="1">
                <a:latin typeface="Verdana" pitchFamily="34" charset="0"/>
              </a:rPr>
              <a:t>K</a:t>
            </a:r>
            <a:r>
              <a:rPr lang="en-US" sz="1500" b="1"/>
              <a:t>ết thúc</a:t>
            </a:r>
          </a:p>
        </p:txBody>
      </p:sp>
      <p:sp>
        <p:nvSpPr>
          <p:cNvPr id="43021" name="TextBox 27"/>
          <p:cNvSpPr txBox="1">
            <a:spLocks noChangeArrowheads="1"/>
          </p:cNvSpPr>
          <p:nvPr/>
        </p:nvSpPr>
        <p:spPr bwMode="auto">
          <a:xfrm>
            <a:off x="1447800" y="2895600"/>
            <a:ext cx="312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solidFill>
                  <a:srgbClr val="0066CC"/>
                </a:solidFill>
              </a:rPr>
              <a:t>CÁC GIAI ĐOẠN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0" y="76200"/>
            <a:ext cx="7391400" cy="1066800"/>
          </a:xfrm>
        </p:spPr>
        <p:txBody>
          <a:bodyPr/>
          <a:lstStyle/>
          <a:p>
            <a:r>
              <a:rPr lang="en-US" sz="3600" smtClean="0"/>
              <a:t> </a:t>
            </a:r>
            <a:r>
              <a:rPr lang="en-US" sz="3200" smtClean="0"/>
              <a:t>GĐ 1: Xác định danh mục năng lực</a:t>
            </a:r>
          </a:p>
        </p:txBody>
      </p:sp>
      <p:sp>
        <p:nvSpPr>
          <p:cNvPr id="44035" name="Rectangle 3"/>
          <p:cNvSpPr>
            <a:spLocks noGrp="1" noChangeArrowheads="1"/>
          </p:cNvSpPr>
          <p:nvPr>
            <p:ph type="body" idx="1"/>
          </p:nvPr>
        </p:nvSpPr>
        <p:spPr>
          <a:xfrm>
            <a:off x="609600" y="1905000"/>
            <a:ext cx="8229600" cy="3200400"/>
          </a:xfrm>
        </p:spPr>
        <p:txBody>
          <a:bodyPr/>
          <a:lstStyle/>
          <a:p>
            <a:r>
              <a:rPr lang="en-US" sz="2400" smtClean="0"/>
              <a:t> Khảo sát bằng bảng hỏi xác định danh mục năng lực tới các Trưởng/Phó phòng</a:t>
            </a:r>
          </a:p>
          <a:p>
            <a:r>
              <a:rPr lang="en-US" sz="2400" smtClean="0"/>
              <a:t>  Phỏng vấn các Trưởng đơn vị về danh mục năng lực (trước đó đã có chuyển bảng hướng dẫn phỏng vấn danh mục năng lực cho các TBP)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2400" smtClean="0"/>
              <a:t>GĐ 2: Định nghĩa năng lực và </a:t>
            </a:r>
            <a:br>
              <a:rPr lang="en-US" sz="2400" smtClean="0"/>
            </a:br>
            <a:r>
              <a:rPr lang="en-US" sz="2400" smtClean="0"/>
              <a:t>cấp độ năng lực</a:t>
            </a:r>
          </a:p>
        </p:txBody>
      </p:sp>
      <p:sp>
        <p:nvSpPr>
          <p:cNvPr id="45059" name="Text Box 7"/>
          <p:cNvSpPr txBox="1">
            <a:spLocks noChangeArrowheads="1"/>
          </p:cNvSpPr>
          <p:nvPr/>
        </p:nvSpPr>
        <p:spPr bwMode="gray">
          <a:xfrm>
            <a:off x="4264025" y="2822575"/>
            <a:ext cx="654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solidFill>
                  <a:srgbClr val="FFFFFF"/>
                </a:solidFill>
              </a:rPr>
              <a:t>Text</a:t>
            </a:r>
          </a:p>
        </p:txBody>
      </p:sp>
      <p:sp>
        <p:nvSpPr>
          <p:cNvPr id="45060" name="Text Box 8"/>
          <p:cNvSpPr txBox="1">
            <a:spLocks noChangeArrowheads="1"/>
          </p:cNvSpPr>
          <p:nvPr/>
        </p:nvSpPr>
        <p:spPr bwMode="gray">
          <a:xfrm>
            <a:off x="4264025" y="3478213"/>
            <a:ext cx="654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solidFill>
                  <a:srgbClr val="FFFFFF"/>
                </a:solidFill>
              </a:rPr>
              <a:t>Text</a:t>
            </a:r>
          </a:p>
        </p:txBody>
      </p:sp>
      <p:sp>
        <p:nvSpPr>
          <p:cNvPr id="45061" name="Text Box 9"/>
          <p:cNvSpPr txBox="1">
            <a:spLocks noChangeArrowheads="1"/>
          </p:cNvSpPr>
          <p:nvPr/>
        </p:nvSpPr>
        <p:spPr bwMode="gray">
          <a:xfrm>
            <a:off x="4264025" y="4135438"/>
            <a:ext cx="654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solidFill>
                  <a:srgbClr val="FFFFFF"/>
                </a:solidFill>
              </a:rPr>
              <a:t>Text</a:t>
            </a:r>
          </a:p>
        </p:txBody>
      </p:sp>
      <p:sp>
        <p:nvSpPr>
          <p:cNvPr id="45062" name="AutoShape 11"/>
          <p:cNvSpPr>
            <a:spLocks noChangeArrowheads="1"/>
          </p:cNvSpPr>
          <p:nvPr/>
        </p:nvSpPr>
        <p:spPr bwMode="auto">
          <a:xfrm>
            <a:off x="304800" y="1600200"/>
            <a:ext cx="2225675" cy="3810000"/>
          </a:xfrm>
          <a:prstGeom prst="roundRect">
            <a:avLst>
              <a:gd name="adj" fmla="val 16667"/>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latin typeface="Verdana" pitchFamily="34" charset="0"/>
            </a:endParaRPr>
          </a:p>
        </p:txBody>
      </p:sp>
      <p:sp>
        <p:nvSpPr>
          <p:cNvPr id="45063" name="Text Box 12"/>
          <p:cNvSpPr txBox="1">
            <a:spLocks noChangeArrowheads="1"/>
          </p:cNvSpPr>
          <p:nvPr/>
        </p:nvSpPr>
        <p:spPr bwMode="auto">
          <a:xfrm>
            <a:off x="396875" y="1676400"/>
            <a:ext cx="2041525"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u="sng"/>
              <a:t>Công việc</a:t>
            </a:r>
            <a:endParaRPr lang="en-US" sz="2000" b="1" u="sng">
              <a:solidFill>
                <a:srgbClr val="001D3A"/>
              </a:solidFill>
            </a:endParaRPr>
          </a:p>
          <a:p>
            <a:endParaRPr lang="en-US" b="1"/>
          </a:p>
          <a:p>
            <a:pPr eaLnBrk="1" hangingPunct="1">
              <a:spcBef>
                <a:spcPct val="20000"/>
              </a:spcBef>
              <a:buClr>
                <a:schemeClr val="hlink"/>
              </a:buClr>
              <a:buFont typeface="Wingdings" pitchFamily="2" charset="2"/>
              <a:buChar char="v"/>
            </a:pPr>
            <a:r>
              <a:rPr lang="en-US" b="1"/>
              <a:t>Định nghĩa và mô tả chi tiết năng</a:t>
            </a:r>
          </a:p>
          <a:p>
            <a:pPr eaLnBrk="1" hangingPunct="1">
              <a:spcBef>
                <a:spcPct val="20000"/>
              </a:spcBef>
              <a:buClr>
                <a:schemeClr val="hlink"/>
              </a:buClr>
              <a:buFont typeface="Wingdings" pitchFamily="2" charset="2"/>
              <a:buChar char="v"/>
            </a:pPr>
            <a:r>
              <a:rPr lang="en-US" b="1"/>
              <a:t>Thời gian: 3 tuần</a:t>
            </a:r>
          </a:p>
        </p:txBody>
      </p:sp>
      <p:sp>
        <p:nvSpPr>
          <p:cNvPr id="45064" name="AutoShape 13"/>
          <p:cNvSpPr>
            <a:spLocks noChangeArrowheads="1"/>
          </p:cNvSpPr>
          <p:nvPr/>
        </p:nvSpPr>
        <p:spPr bwMode="auto">
          <a:xfrm>
            <a:off x="3505200" y="1600200"/>
            <a:ext cx="2225675" cy="3810000"/>
          </a:xfrm>
          <a:prstGeom prst="roundRect">
            <a:avLst>
              <a:gd name="adj" fmla="val 16667"/>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latin typeface="Verdana" pitchFamily="34" charset="0"/>
            </a:endParaRPr>
          </a:p>
        </p:txBody>
      </p:sp>
      <p:sp>
        <p:nvSpPr>
          <p:cNvPr id="45065" name="Text Box 14"/>
          <p:cNvSpPr txBox="1">
            <a:spLocks noChangeArrowheads="1"/>
          </p:cNvSpPr>
          <p:nvPr/>
        </p:nvSpPr>
        <p:spPr bwMode="auto">
          <a:xfrm>
            <a:off x="3597275" y="1676400"/>
            <a:ext cx="2041525" cy="382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b="1" u="sng"/>
              <a:t>Ph</a:t>
            </a:r>
            <a:r>
              <a:rPr lang="en-US" b="1" u="sng"/>
              <a:t>ương pháp</a:t>
            </a:r>
            <a:endParaRPr lang="en-US" sz="2000" b="1" u="sng"/>
          </a:p>
          <a:p>
            <a:endParaRPr lang="en-US" sz="2000" b="1" u="sng"/>
          </a:p>
          <a:p>
            <a:pPr eaLnBrk="1" hangingPunct="1">
              <a:spcBef>
                <a:spcPct val="20000"/>
              </a:spcBef>
              <a:buClr>
                <a:schemeClr val="hlink"/>
              </a:buClr>
              <a:buFont typeface="Wingdings" pitchFamily="2" charset="2"/>
              <a:buChar char="v"/>
            </a:pPr>
            <a:r>
              <a:rPr lang="en-US" b="1"/>
              <a:t> Điều tra khảo sát toàn thể CBNV</a:t>
            </a:r>
          </a:p>
          <a:p>
            <a:pPr eaLnBrk="1" hangingPunct="1">
              <a:spcBef>
                <a:spcPct val="20000"/>
              </a:spcBef>
              <a:buClr>
                <a:schemeClr val="hlink"/>
              </a:buClr>
              <a:buFont typeface="Wingdings" pitchFamily="2" charset="2"/>
              <a:buChar char="v"/>
            </a:pPr>
            <a:r>
              <a:rPr lang="en-US" b="1"/>
              <a:t> Phỏng vấn sâu các chuyên gia và các chuyên gia trong ngành</a:t>
            </a:r>
          </a:p>
          <a:p>
            <a:pPr eaLnBrk="1" hangingPunct="1">
              <a:spcBef>
                <a:spcPct val="20000"/>
              </a:spcBef>
              <a:buClr>
                <a:schemeClr val="hlink"/>
              </a:buClr>
              <a:buFont typeface="Wingdings" pitchFamily="2" charset="2"/>
              <a:buChar char="v"/>
            </a:pPr>
            <a:r>
              <a:rPr lang="en-US" b="1"/>
              <a:t> Hội thảo bàn tròn </a:t>
            </a:r>
          </a:p>
          <a:p>
            <a:pPr>
              <a:buSzPct val="60000"/>
              <a:buFontTx/>
              <a:buChar char="•"/>
            </a:pPr>
            <a:endParaRPr lang="en-US" sz="1400">
              <a:solidFill>
                <a:srgbClr val="001D3A"/>
              </a:solidFill>
              <a:latin typeface="Verdana" pitchFamily="34" charset="0"/>
            </a:endParaRPr>
          </a:p>
        </p:txBody>
      </p:sp>
      <p:sp>
        <p:nvSpPr>
          <p:cNvPr id="71695" name="AutoShape 15"/>
          <p:cNvSpPr>
            <a:spLocks noChangeArrowheads="1"/>
          </p:cNvSpPr>
          <p:nvPr/>
        </p:nvSpPr>
        <p:spPr bwMode="gray">
          <a:xfrm>
            <a:off x="2706688" y="2235200"/>
            <a:ext cx="646112" cy="2701925"/>
          </a:xfrm>
          <a:prstGeom prst="rightArrow">
            <a:avLst>
              <a:gd name="adj1" fmla="val 67750"/>
              <a:gd name="adj2" fmla="val 66167"/>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pPr>
              <a:defRPr/>
            </a:pPr>
            <a:endParaRPr lang="en-US"/>
          </a:p>
        </p:txBody>
      </p:sp>
      <p:sp>
        <p:nvSpPr>
          <p:cNvPr id="45067" name="Text Box 22"/>
          <p:cNvSpPr txBox="1">
            <a:spLocks noChangeArrowheads="1"/>
          </p:cNvSpPr>
          <p:nvPr/>
        </p:nvSpPr>
        <p:spPr bwMode="auto">
          <a:xfrm>
            <a:off x="6781800" y="1676400"/>
            <a:ext cx="2041525"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b="1" u="sng"/>
              <a:t>Kết quả</a:t>
            </a:r>
          </a:p>
          <a:p>
            <a:endParaRPr lang="en-US" sz="2000" u="sng"/>
          </a:p>
          <a:p>
            <a:pPr eaLnBrk="1" hangingPunct="1">
              <a:spcBef>
                <a:spcPct val="20000"/>
              </a:spcBef>
              <a:buClr>
                <a:schemeClr val="hlink"/>
              </a:buClr>
              <a:buFont typeface="Wingdings" pitchFamily="2" charset="2"/>
              <a:buChar char="v"/>
            </a:pPr>
            <a:r>
              <a:rPr lang="en-US" b="1"/>
              <a:t> Định nghĩa năng lực</a:t>
            </a:r>
          </a:p>
          <a:p>
            <a:pPr eaLnBrk="1" hangingPunct="1">
              <a:spcBef>
                <a:spcPct val="20000"/>
              </a:spcBef>
              <a:buClr>
                <a:schemeClr val="hlink"/>
              </a:buClr>
              <a:buFont typeface="Wingdings" pitchFamily="2" charset="2"/>
              <a:buChar char="v"/>
            </a:pPr>
            <a:r>
              <a:rPr lang="en-US" b="1"/>
              <a:t> Định nghĩa cấp độ năng lực </a:t>
            </a:r>
            <a:endParaRPr lang="en-US" sz="1400">
              <a:solidFill>
                <a:srgbClr val="001D3A"/>
              </a:solidFill>
              <a:latin typeface="Verdana" pitchFamily="34" charset="0"/>
            </a:endParaRPr>
          </a:p>
        </p:txBody>
      </p:sp>
      <p:sp>
        <p:nvSpPr>
          <p:cNvPr id="71703" name="AutoShape 23"/>
          <p:cNvSpPr>
            <a:spLocks noChangeArrowheads="1"/>
          </p:cNvSpPr>
          <p:nvPr/>
        </p:nvSpPr>
        <p:spPr bwMode="gray">
          <a:xfrm>
            <a:off x="5851525" y="2284413"/>
            <a:ext cx="646113" cy="2701925"/>
          </a:xfrm>
          <a:prstGeom prst="rightArrow">
            <a:avLst>
              <a:gd name="adj1" fmla="val 67750"/>
              <a:gd name="adj2" fmla="val 66167"/>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pPr>
              <a:defRPr/>
            </a:pPr>
            <a:endParaRPr lang="en-US"/>
          </a:p>
        </p:txBody>
      </p:sp>
      <p:sp>
        <p:nvSpPr>
          <p:cNvPr id="45069" name="AutoShape 26"/>
          <p:cNvSpPr>
            <a:spLocks noChangeArrowheads="1"/>
          </p:cNvSpPr>
          <p:nvPr/>
        </p:nvSpPr>
        <p:spPr bwMode="auto">
          <a:xfrm>
            <a:off x="6553200" y="1641475"/>
            <a:ext cx="2225675" cy="3921125"/>
          </a:xfrm>
          <a:prstGeom prst="roundRect">
            <a:avLst>
              <a:gd name="adj" fmla="val 16667"/>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latin typeface="Verdana"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828800" y="228600"/>
            <a:ext cx="7315200" cy="1143000"/>
          </a:xfrm>
        </p:spPr>
        <p:txBody>
          <a:bodyPr/>
          <a:lstStyle/>
          <a:p>
            <a:r>
              <a:rPr lang="en-US" sz="3200" smtClean="0"/>
              <a:t>GĐ 3: Xác định năng lực theo đơn vị</a:t>
            </a:r>
          </a:p>
        </p:txBody>
      </p:sp>
      <p:grpSp>
        <p:nvGrpSpPr>
          <p:cNvPr id="46083" name="Group 4"/>
          <p:cNvGrpSpPr>
            <a:grpSpLocks/>
          </p:cNvGrpSpPr>
          <p:nvPr/>
        </p:nvGrpSpPr>
        <p:grpSpPr bwMode="auto">
          <a:xfrm>
            <a:off x="685800" y="1524000"/>
            <a:ext cx="2438400" cy="665163"/>
            <a:chOff x="1110" y="2656"/>
            <a:chExt cx="1549" cy="1351"/>
          </a:xfrm>
        </p:grpSpPr>
        <p:sp>
          <p:nvSpPr>
            <p:cNvPr id="46108" name="AutoShape 5"/>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109" name="AutoShape 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en-US"/>
            </a:p>
          </p:txBody>
        </p:sp>
        <p:sp>
          <p:nvSpPr>
            <p:cNvPr id="115719" name="AutoShape 7"/>
            <p:cNvSpPr>
              <a:spLocks noChangeArrowheads="1"/>
            </p:cNvSpPr>
            <p:nvPr/>
          </p:nvSpPr>
          <p:spPr bwMode="gray">
            <a:xfrm>
              <a:off x="1200"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p:spPr>
          <p:txBody>
            <a:bodyPr wrap="none" anchor="ctr"/>
            <a:lstStyle/>
            <a:p>
              <a:pPr>
                <a:defRPr/>
              </a:pPr>
              <a:endParaRPr lang="en-US"/>
            </a:p>
          </p:txBody>
        </p:sp>
      </p:grpSp>
      <p:grpSp>
        <p:nvGrpSpPr>
          <p:cNvPr id="46084" name="Group 8"/>
          <p:cNvGrpSpPr>
            <a:grpSpLocks/>
          </p:cNvGrpSpPr>
          <p:nvPr/>
        </p:nvGrpSpPr>
        <p:grpSpPr bwMode="auto">
          <a:xfrm>
            <a:off x="762000" y="2916238"/>
            <a:ext cx="2362200" cy="665162"/>
            <a:chOff x="3174" y="2656"/>
            <a:chExt cx="1549" cy="1351"/>
          </a:xfrm>
        </p:grpSpPr>
        <p:sp>
          <p:nvSpPr>
            <p:cNvPr id="46105" name="AutoShape 9"/>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106" name="AutoShape 10"/>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en-US"/>
            </a:p>
          </p:txBody>
        </p:sp>
        <p:sp>
          <p:nvSpPr>
            <p:cNvPr id="115723" name="AutoShape 11"/>
            <p:cNvSpPr>
              <a:spLocks noChangeArrowheads="1"/>
            </p:cNvSpPr>
            <p:nvPr/>
          </p:nvSpPr>
          <p:spPr bwMode="gray">
            <a:xfrm>
              <a:off x="3264" y="2737"/>
              <a:ext cx="1350"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a:defRPr/>
              </a:pPr>
              <a:endParaRPr lang="en-US"/>
            </a:p>
          </p:txBody>
        </p:sp>
      </p:grpSp>
      <p:sp>
        <p:nvSpPr>
          <p:cNvPr id="46085" name="Line 12"/>
          <p:cNvSpPr>
            <a:spLocks noChangeShapeType="1"/>
          </p:cNvSpPr>
          <p:nvPr/>
        </p:nvSpPr>
        <p:spPr bwMode="auto">
          <a:xfrm>
            <a:off x="2590800" y="2176463"/>
            <a:ext cx="6019800" cy="33337"/>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a:p>
        </p:txBody>
      </p:sp>
      <p:sp>
        <p:nvSpPr>
          <p:cNvPr id="46086" name="Text Box 13"/>
          <p:cNvSpPr txBox="1">
            <a:spLocks noChangeArrowheads="1"/>
          </p:cNvSpPr>
          <p:nvPr/>
        </p:nvSpPr>
        <p:spPr bwMode="auto">
          <a:xfrm>
            <a:off x="3581400" y="1673225"/>
            <a:ext cx="857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t>2 tuần</a:t>
            </a:r>
          </a:p>
        </p:txBody>
      </p:sp>
      <p:sp>
        <p:nvSpPr>
          <p:cNvPr id="46087" name="Text Box 14"/>
          <p:cNvSpPr txBox="1">
            <a:spLocks noChangeArrowheads="1"/>
          </p:cNvSpPr>
          <p:nvPr/>
        </p:nvSpPr>
        <p:spPr bwMode="gray">
          <a:xfrm>
            <a:off x="1066800" y="1622425"/>
            <a:ext cx="1676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b="1">
                <a:solidFill>
                  <a:schemeClr val="bg1"/>
                </a:solidFill>
              </a:rPr>
              <a:t>Thời gian</a:t>
            </a:r>
          </a:p>
        </p:txBody>
      </p:sp>
      <p:sp>
        <p:nvSpPr>
          <p:cNvPr id="46088" name="Line 15"/>
          <p:cNvSpPr>
            <a:spLocks noChangeShapeType="1"/>
          </p:cNvSpPr>
          <p:nvPr/>
        </p:nvSpPr>
        <p:spPr bwMode="auto">
          <a:xfrm flipV="1">
            <a:off x="2590800" y="3538538"/>
            <a:ext cx="6019800" cy="42862"/>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a:p>
        </p:txBody>
      </p:sp>
      <p:sp>
        <p:nvSpPr>
          <p:cNvPr id="46089" name="Text Box 16"/>
          <p:cNvSpPr txBox="1">
            <a:spLocks noChangeArrowheads="1"/>
          </p:cNvSpPr>
          <p:nvPr/>
        </p:nvSpPr>
        <p:spPr bwMode="auto">
          <a:xfrm>
            <a:off x="3200400" y="2286000"/>
            <a:ext cx="5486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a:t>Hình thành các cấp độ phát triển năng lực cho các chức danh nhằm giải thích và xây dựng lộ trình đào tạo và bồi dưỡng, giúp tăng cường làm việc theo nhóm và tạo nền tảng luân chuyển đào tạo cán bộ</a:t>
            </a:r>
          </a:p>
        </p:txBody>
      </p:sp>
      <p:sp>
        <p:nvSpPr>
          <p:cNvPr id="46090" name="Text Box 17"/>
          <p:cNvSpPr txBox="1">
            <a:spLocks noChangeArrowheads="1"/>
          </p:cNvSpPr>
          <p:nvPr/>
        </p:nvSpPr>
        <p:spPr bwMode="gray">
          <a:xfrm>
            <a:off x="1143000" y="3014663"/>
            <a:ext cx="152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b="1">
                <a:solidFill>
                  <a:schemeClr val="bg1"/>
                </a:solidFill>
              </a:rPr>
              <a:t>Mục đích</a:t>
            </a:r>
          </a:p>
        </p:txBody>
      </p:sp>
      <p:grpSp>
        <p:nvGrpSpPr>
          <p:cNvPr id="46091" name="Group 18"/>
          <p:cNvGrpSpPr>
            <a:grpSpLocks/>
          </p:cNvGrpSpPr>
          <p:nvPr/>
        </p:nvGrpSpPr>
        <p:grpSpPr bwMode="auto">
          <a:xfrm>
            <a:off x="762000" y="4287838"/>
            <a:ext cx="2362200" cy="665162"/>
            <a:chOff x="1110" y="2656"/>
            <a:chExt cx="1549" cy="1351"/>
          </a:xfrm>
        </p:grpSpPr>
        <p:sp>
          <p:nvSpPr>
            <p:cNvPr id="46102" name="AutoShape 19"/>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103" name="AutoShape 20"/>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en-US"/>
            </a:p>
          </p:txBody>
        </p:sp>
        <p:sp>
          <p:nvSpPr>
            <p:cNvPr id="115733" name="AutoShape 21"/>
            <p:cNvSpPr>
              <a:spLocks noChangeArrowheads="1"/>
            </p:cNvSpPr>
            <p:nvPr/>
          </p:nvSpPr>
          <p:spPr bwMode="gray">
            <a:xfrm>
              <a:off x="1200"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p:spPr>
          <p:txBody>
            <a:bodyPr wrap="none" anchor="ctr"/>
            <a:lstStyle/>
            <a:p>
              <a:pPr>
                <a:defRPr/>
              </a:pPr>
              <a:endParaRPr lang="en-US"/>
            </a:p>
          </p:txBody>
        </p:sp>
      </p:grpSp>
      <p:grpSp>
        <p:nvGrpSpPr>
          <p:cNvPr id="46092" name="Group 22"/>
          <p:cNvGrpSpPr>
            <a:grpSpLocks/>
          </p:cNvGrpSpPr>
          <p:nvPr/>
        </p:nvGrpSpPr>
        <p:grpSpPr bwMode="auto">
          <a:xfrm>
            <a:off x="609600" y="5430838"/>
            <a:ext cx="2514600" cy="665162"/>
            <a:chOff x="3174" y="2656"/>
            <a:chExt cx="1549" cy="1351"/>
          </a:xfrm>
        </p:grpSpPr>
        <p:sp>
          <p:nvSpPr>
            <p:cNvPr id="46099" name="AutoShape 2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100" name="AutoShape 2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en-US"/>
            </a:p>
          </p:txBody>
        </p:sp>
        <p:sp>
          <p:nvSpPr>
            <p:cNvPr id="115737" name="AutoShape 25"/>
            <p:cNvSpPr>
              <a:spLocks noChangeArrowheads="1"/>
            </p:cNvSpPr>
            <p:nvPr/>
          </p:nvSpPr>
          <p:spPr bwMode="gray">
            <a:xfrm>
              <a:off x="3264" y="2737"/>
              <a:ext cx="1350"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a:defRPr/>
              </a:pPr>
              <a:endParaRPr lang="en-US"/>
            </a:p>
          </p:txBody>
        </p:sp>
      </p:grpSp>
      <p:sp>
        <p:nvSpPr>
          <p:cNvPr id="46093" name="Line 26"/>
          <p:cNvSpPr>
            <a:spLocks noChangeShapeType="1"/>
          </p:cNvSpPr>
          <p:nvPr/>
        </p:nvSpPr>
        <p:spPr bwMode="auto">
          <a:xfrm flipV="1">
            <a:off x="2590800" y="4876800"/>
            <a:ext cx="6019800" cy="20638"/>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a:p>
        </p:txBody>
      </p:sp>
      <p:sp>
        <p:nvSpPr>
          <p:cNvPr id="46094" name="Text Box 27"/>
          <p:cNvSpPr txBox="1">
            <a:spLocks noChangeArrowheads="1"/>
          </p:cNvSpPr>
          <p:nvPr/>
        </p:nvSpPr>
        <p:spPr bwMode="auto">
          <a:xfrm>
            <a:off x="3200400" y="4210050"/>
            <a:ext cx="54102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90000"/>
              </a:lnSpc>
              <a:spcBef>
                <a:spcPct val="20000"/>
              </a:spcBef>
              <a:buClr>
                <a:schemeClr val="hlink"/>
              </a:buClr>
              <a:buFont typeface="Wingdings" pitchFamily="2" charset="2"/>
              <a:buNone/>
            </a:pPr>
            <a:r>
              <a:rPr lang="en-US"/>
              <a:t>Hội thảo bàn tròn để xác định cấp độ NL theo đơn vị</a:t>
            </a:r>
          </a:p>
        </p:txBody>
      </p:sp>
      <p:sp>
        <p:nvSpPr>
          <p:cNvPr id="46095" name="Text Box 28"/>
          <p:cNvSpPr txBox="1">
            <a:spLocks noChangeArrowheads="1"/>
          </p:cNvSpPr>
          <p:nvPr/>
        </p:nvSpPr>
        <p:spPr bwMode="gray">
          <a:xfrm>
            <a:off x="1066800" y="4267200"/>
            <a:ext cx="167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solidFill>
                  <a:schemeClr val="bg1"/>
                </a:solidFill>
              </a:rPr>
              <a:t>Phương pháp</a:t>
            </a:r>
          </a:p>
        </p:txBody>
      </p:sp>
      <p:sp>
        <p:nvSpPr>
          <p:cNvPr id="46096" name="Line 29"/>
          <p:cNvSpPr>
            <a:spLocks noChangeShapeType="1"/>
          </p:cNvSpPr>
          <p:nvPr/>
        </p:nvSpPr>
        <p:spPr bwMode="auto">
          <a:xfrm flipV="1">
            <a:off x="2590800" y="6075363"/>
            <a:ext cx="6019800" cy="20637"/>
          </a:xfrm>
          <a:prstGeom prst="line">
            <a:avLst/>
          </a:prstGeom>
          <a:noFill/>
          <a:ln w="25400">
            <a:solidFill>
              <a:schemeClr val="tx2"/>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a:p>
        </p:txBody>
      </p:sp>
      <p:sp>
        <p:nvSpPr>
          <p:cNvPr id="46097" name="Text Box 30"/>
          <p:cNvSpPr txBox="1">
            <a:spLocks noChangeArrowheads="1"/>
          </p:cNvSpPr>
          <p:nvPr/>
        </p:nvSpPr>
        <p:spPr bwMode="auto">
          <a:xfrm>
            <a:off x="3352800" y="5580063"/>
            <a:ext cx="3228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a:t>Xác định năng lực theo đơn vị</a:t>
            </a:r>
          </a:p>
        </p:txBody>
      </p:sp>
      <p:sp>
        <p:nvSpPr>
          <p:cNvPr id="46098" name="Text Box 31"/>
          <p:cNvSpPr txBox="1">
            <a:spLocks noChangeArrowheads="1"/>
          </p:cNvSpPr>
          <p:nvPr/>
        </p:nvSpPr>
        <p:spPr bwMode="gray">
          <a:xfrm>
            <a:off x="1143000" y="5529263"/>
            <a:ext cx="152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000" b="1">
                <a:solidFill>
                  <a:schemeClr val="bg1"/>
                </a:solidFill>
              </a:rPr>
              <a:t>Kết quả</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600200"/>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nhất</a:t>
            </a:r>
          </a:p>
        </p:txBody>
      </p:sp>
      <p:sp>
        <p:nvSpPr>
          <p:cNvPr id="9" name="Rectangle 3"/>
          <p:cNvSpPr txBox="1">
            <a:spLocks noChangeArrowheads="1"/>
          </p:cNvSpPr>
          <p:nvPr/>
        </p:nvSpPr>
        <p:spPr bwMode="auto">
          <a:xfrm>
            <a:off x="1371600" y="3276600"/>
            <a:ext cx="6400800" cy="1752600"/>
          </a:xfrm>
          <a:prstGeom prst="rect">
            <a:avLst/>
          </a:prstGeom>
          <a:noFill/>
          <a:ln w="9525">
            <a:noFill/>
            <a:miter lim="800000"/>
            <a:headEnd/>
            <a:tailEnd/>
          </a:ln>
        </p:spPr>
        <p:txBody>
          <a:bodyPr/>
          <a:lstStyle/>
          <a:p>
            <a:pPr marL="342900" indent="-342900"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Mục đích sử dụng của Từ điển năng lực</a:t>
            </a:r>
          </a:p>
        </p:txBody>
      </p:sp>
      <p:pic>
        <p:nvPicPr>
          <p:cNvPr id="19460" name="Picture 10" descr="http://saga.vn/Saga_Gallery/Truyenthong/presentor.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81000"/>
            <a:ext cx="2133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828800" y="0"/>
            <a:ext cx="7315200" cy="1143000"/>
          </a:xfrm>
        </p:spPr>
        <p:txBody>
          <a:bodyPr/>
          <a:lstStyle/>
          <a:p>
            <a:r>
              <a:rPr lang="en-US" sz="2800" smtClean="0"/>
              <a:t>GĐ4: Xác định năng lực theo chức danh</a:t>
            </a:r>
          </a:p>
        </p:txBody>
      </p:sp>
      <p:sp>
        <p:nvSpPr>
          <p:cNvPr id="88068" name="AutoShape 4"/>
          <p:cNvSpPr>
            <a:spLocks noChangeArrowheads="1"/>
          </p:cNvSpPr>
          <p:nvPr/>
        </p:nvSpPr>
        <p:spPr bwMode="gray">
          <a:xfrm>
            <a:off x="304800" y="3276600"/>
            <a:ext cx="8458200" cy="1447800"/>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p>
        </p:txBody>
      </p:sp>
      <p:sp>
        <p:nvSpPr>
          <p:cNvPr id="88070" name="AutoShape 6"/>
          <p:cNvSpPr>
            <a:spLocks noChangeArrowheads="1"/>
          </p:cNvSpPr>
          <p:nvPr/>
        </p:nvSpPr>
        <p:spPr bwMode="gray">
          <a:xfrm>
            <a:off x="492125" y="3333750"/>
            <a:ext cx="1644650" cy="1184275"/>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a:p>
        </p:txBody>
      </p:sp>
      <p:sp>
        <p:nvSpPr>
          <p:cNvPr id="88071" name="Freeform 7"/>
          <p:cNvSpPr>
            <a:spLocks/>
          </p:cNvSpPr>
          <p:nvPr/>
        </p:nvSpPr>
        <p:spPr bwMode="gray">
          <a:xfrm>
            <a:off x="593725" y="3409950"/>
            <a:ext cx="820738"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a:p>
        </p:txBody>
      </p:sp>
      <p:sp>
        <p:nvSpPr>
          <p:cNvPr id="88072" name="Text Box 8"/>
          <p:cNvSpPr txBox="1">
            <a:spLocks noChangeArrowheads="1"/>
          </p:cNvSpPr>
          <p:nvPr/>
        </p:nvSpPr>
        <p:spPr bwMode="gray">
          <a:xfrm>
            <a:off x="508000" y="3429000"/>
            <a:ext cx="1576388" cy="885825"/>
          </a:xfrm>
          <a:prstGeom prst="rect">
            <a:avLst/>
          </a:prstGeom>
          <a:noFill/>
          <a:ln w="9525" algn="ctr">
            <a:noFill/>
            <a:miter lim="800000"/>
            <a:headEnd/>
            <a:tailEnd/>
          </a:ln>
          <a:effectLst/>
        </p:spPr>
        <p:txBody>
          <a:bodyPr wrap="none">
            <a:spAutoFit/>
          </a:bodyPr>
          <a:lstStyle/>
          <a:p>
            <a:pPr eaLnBrk="0" hangingPunct="0">
              <a:defRPr/>
            </a:pPr>
            <a:r>
              <a:rPr lang="en-US" sz="2600" b="1">
                <a:solidFill>
                  <a:srgbClr val="FFFFFF"/>
                </a:solidFill>
                <a:effectLst>
                  <a:outerShdw blurRad="38100" dist="38100" dir="2700000" algn="tl">
                    <a:srgbClr val="C0C0C0"/>
                  </a:outerShdw>
                </a:effectLst>
              </a:rPr>
              <a:t>P</a:t>
            </a:r>
            <a:r>
              <a:rPr lang="en-US" sz="2600" b="1">
                <a:effectLst>
                  <a:outerShdw blurRad="38100" dist="38100" dir="2700000" algn="tl">
                    <a:srgbClr val="C0C0C0"/>
                  </a:outerShdw>
                </a:effectLst>
              </a:rPr>
              <a:t>hương </a:t>
            </a:r>
          </a:p>
          <a:p>
            <a:pPr eaLnBrk="0" hangingPunct="0">
              <a:defRPr/>
            </a:pPr>
            <a:r>
              <a:rPr lang="en-US" sz="2600" b="1">
                <a:effectLst>
                  <a:outerShdw blurRad="38100" dist="38100" dir="2700000" algn="tl">
                    <a:srgbClr val="C0C0C0"/>
                  </a:outerShdw>
                </a:effectLst>
              </a:rPr>
              <a:t>pháp</a:t>
            </a:r>
          </a:p>
        </p:txBody>
      </p:sp>
      <p:sp>
        <p:nvSpPr>
          <p:cNvPr id="47111" name="Text Box 9"/>
          <p:cNvSpPr txBox="1">
            <a:spLocks noChangeArrowheads="1"/>
          </p:cNvSpPr>
          <p:nvPr/>
        </p:nvSpPr>
        <p:spPr bwMode="gray">
          <a:xfrm>
            <a:off x="2363788" y="3314700"/>
            <a:ext cx="6269037"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buFontTx/>
              <a:buChar char="•"/>
            </a:pPr>
            <a:r>
              <a:rPr lang="en-US"/>
              <a:t> Hướng dẫn, thảo luận trực tiếp cho tất cả các TBP về phương pháp XD và hỗ trợ giải đáp cho các TBP</a:t>
            </a:r>
          </a:p>
          <a:p>
            <a:pPr>
              <a:buFontTx/>
              <a:buChar char="•"/>
            </a:pPr>
            <a:r>
              <a:rPr lang="en-US"/>
              <a:t> Hội thảo bàn tròn</a:t>
            </a:r>
          </a:p>
        </p:txBody>
      </p:sp>
      <p:sp>
        <p:nvSpPr>
          <p:cNvPr id="88091" name="AutoShape 27"/>
          <p:cNvSpPr>
            <a:spLocks noChangeArrowheads="1"/>
          </p:cNvSpPr>
          <p:nvPr/>
        </p:nvSpPr>
        <p:spPr bwMode="gray">
          <a:xfrm>
            <a:off x="304800" y="1371600"/>
            <a:ext cx="8458200" cy="1600200"/>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p>
        </p:txBody>
      </p:sp>
      <p:sp>
        <p:nvSpPr>
          <p:cNvPr id="88093" name="AutoShape 29"/>
          <p:cNvSpPr>
            <a:spLocks noChangeArrowheads="1"/>
          </p:cNvSpPr>
          <p:nvPr/>
        </p:nvSpPr>
        <p:spPr bwMode="gray">
          <a:xfrm>
            <a:off x="490538" y="1603375"/>
            <a:ext cx="1628775" cy="1063625"/>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p:spPr>
        <p:txBody>
          <a:bodyPr wrap="none" anchor="ctr"/>
          <a:lstStyle/>
          <a:p>
            <a:pPr>
              <a:defRPr/>
            </a:pPr>
            <a:endParaRPr lang="en-US"/>
          </a:p>
        </p:txBody>
      </p:sp>
      <p:sp>
        <p:nvSpPr>
          <p:cNvPr id="88094" name="Freeform 30"/>
          <p:cNvSpPr>
            <a:spLocks/>
          </p:cNvSpPr>
          <p:nvPr/>
        </p:nvSpPr>
        <p:spPr bwMode="gray">
          <a:xfrm>
            <a:off x="592138" y="1636713"/>
            <a:ext cx="812800" cy="531812"/>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a:defRPr/>
            </a:pPr>
            <a:endParaRPr lang="en-US"/>
          </a:p>
        </p:txBody>
      </p:sp>
      <p:sp>
        <p:nvSpPr>
          <p:cNvPr id="88095" name="Text Box 31"/>
          <p:cNvSpPr txBox="1">
            <a:spLocks noChangeArrowheads="1"/>
          </p:cNvSpPr>
          <p:nvPr/>
        </p:nvSpPr>
        <p:spPr bwMode="gray">
          <a:xfrm>
            <a:off x="404813" y="1720850"/>
            <a:ext cx="1763712" cy="488950"/>
          </a:xfrm>
          <a:prstGeom prst="rect">
            <a:avLst/>
          </a:prstGeom>
          <a:noFill/>
          <a:ln w="9525" algn="ctr">
            <a:noFill/>
            <a:miter lim="800000"/>
            <a:headEnd/>
            <a:tailEnd/>
          </a:ln>
          <a:effectLst/>
        </p:spPr>
        <p:txBody>
          <a:bodyPr wrap="none">
            <a:spAutoFit/>
          </a:bodyPr>
          <a:lstStyle/>
          <a:p>
            <a:pPr eaLnBrk="0" hangingPunct="0">
              <a:defRPr/>
            </a:pPr>
            <a:r>
              <a:rPr lang="en-US" sz="2600" b="1">
                <a:solidFill>
                  <a:srgbClr val="FFFFFF"/>
                </a:solidFill>
                <a:effectLst>
                  <a:outerShdw blurRad="38100" dist="38100" dir="2700000" algn="tl">
                    <a:srgbClr val="C0C0C0"/>
                  </a:outerShdw>
                </a:effectLst>
              </a:rPr>
              <a:t>C</a:t>
            </a:r>
            <a:r>
              <a:rPr lang="en-US" sz="2600" b="1">
                <a:effectLst>
                  <a:outerShdw blurRad="38100" dist="38100" dir="2700000" algn="tl">
                    <a:srgbClr val="C0C0C0"/>
                  </a:outerShdw>
                </a:effectLst>
              </a:rPr>
              <a:t>ông việc</a:t>
            </a:r>
          </a:p>
        </p:txBody>
      </p:sp>
      <p:sp>
        <p:nvSpPr>
          <p:cNvPr id="47116" name="Text Box 32"/>
          <p:cNvSpPr txBox="1">
            <a:spLocks noChangeArrowheads="1"/>
          </p:cNvSpPr>
          <p:nvPr/>
        </p:nvSpPr>
        <p:spPr bwMode="gray">
          <a:xfrm>
            <a:off x="2343150" y="1430338"/>
            <a:ext cx="6216650"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b="1"/>
              <a:t>Công việc: </a:t>
            </a:r>
            <a:r>
              <a:rPr lang="en-US"/>
              <a:t>Từ bản dự thảo NL được định hình từ các giai đoạn trước các TBP XD định nghĩa NL và cấp độ NL các chức danh trong bộ phận mình (dựa trên cấp độ NL theo đơn vị)</a:t>
            </a:r>
          </a:p>
          <a:p>
            <a:r>
              <a:rPr lang="en-US" b="1"/>
              <a:t>Thời gian: 3 tháng</a:t>
            </a:r>
          </a:p>
        </p:txBody>
      </p:sp>
      <p:grpSp>
        <p:nvGrpSpPr>
          <p:cNvPr id="47117" name="Group 35"/>
          <p:cNvGrpSpPr>
            <a:grpSpLocks/>
          </p:cNvGrpSpPr>
          <p:nvPr/>
        </p:nvGrpSpPr>
        <p:grpSpPr bwMode="auto">
          <a:xfrm>
            <a:off x="304800" y="5029200"/>
            <a:ext cx="8458200" cy="1371600"/>
            <a:chOff x="912" y="3036"/>
            <a:chExt cx="3984" cy="912"/>
          </a:xfrm>
        </p:grpSpPr>
        <p:sp>
          <p:nvSpPr>
            <p:cNvPr id="88100" name="AutoShape 36"/>
            <p:cNvSpPr>
              <a:spLocks noChangeArrowheads="1"/>
            </p:cNvSpPr>
            <p:nvPr/>
          </p:nvSpPr>
          <p:spPr bwMode="gray">
            <a:xfrm>
              <a:off x="912" y="3036"/>
              <a:ext cx="3984" cy="91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en-US"/>
            </a:p>
          </p:txBody>
        </p:sp>
        <p:grpSp>
          <p:nvGrpSpPr>
            <p:cNvPr id="47119" name="Group 37"/>
            <p:cNvGrpSpPr>
              <a:grpSpLocks/>
            </p:cNvGrpSpPr>
            <p:nvPr/>
          </p:nvGrpSpPr>
          <p:grpSpPr bwMode="auto">
            <a:xfrm>
              <a:off x="999" y="3120"/>
              <a:ext cx="768" cy="746"/>
              <a:chOff x="999" y="3120"/>
              <a:chExt cx="768" cy="746"/>
            </a:xfrm>
          </p:grpSpPr>
          <p:sp>
            <p:nvSpPr>
              <p:cNvPr id="88102" name="AutoShape 38"/>
              <p:cNvSpPr>
                <a:spLocks noChangeArrowheads="1"/>
              </p:cNvSpPr>
              <p:nvPr/>
            </p:nvSpPr>
            <p:spPr bwMode="gray">
              <a:xfrm>
                <a:off x="999" y="3120"/>
                <a:ext cx="768" cy="742"/>
              </a:xfrm>
              <a:prstGeom prst="roundRect">
                <a:avLst>
                  <a:gd name="adj" fmla="val 11921"/>
                </a:avLst>
              </a:prstGeom>
              <a:gradFill rotWithShape="1">
                <a:gsLst>
                  <a:gs pos="0">
                    <a:schemeClr val="accent2">
                      <a:gamma/>
                      <a:tint val="63529"/>
                      <a:invGamma/>
                    </a:schemeClr>
                  </a:gs>
                  <a:gs pos="100000">
                    <a:schemeClr val="accent2"/>
                  </a:gs>
                </a:gsLst>
                <a:lin ang="5400000" scaled="1"/>
              </a:gradFill>
              <a:ln w="38100">
                <a:solidFill>
                  <a:schemeClr val="bg1"/>
                </a:solidFill>
                <a:round/>
                <a:headEnd/>
                <a:tailEnd/>
              </a:ln>
              <a:effectLst/>
            </p:spPr>
            <p:txBody>
              <a:bodyPr wrap="none" anchor="ctr"/>
              <a:lstStyle/>
              <a:p>
                <a:pPr>
                  <a:defRPr/>
                </a:pPr>
                <a:endParaRPr lang="en-US"/>
              </a:p>
            </p:txBody>
          </p:sp>
          <p:sp>
            <p:nvSpPr>
              <p:cNvPr id="88103" name="Freeform 39"/>
              <p:cNvSpPr>
                <a:spLocks/>
              </p:cNvSpPr>
              <p:nvPr/>
            </p:nvSpPr>
            <p:spPr bwMode="gray">
              <a:xfrm>
                <a:off x="1047" y="3168"/>
                <a:ext cx="383"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100000">
                    <a:schemeClr val="accent2">
                      <a:alpha val="0"/>
                    </a:schemeClr>
                  </a:gs>
                </a:gsLst>
                <a:lin ang="2700000" scaled="1"/>
              </a:gradFill>
              <a:ln w="0">
                <a:noFill/>
                <a:prstDash val="solid"/>
                <a:round/>
                <a:headEnd/>
                <a:tailEnd/>
              </a:ln>
            </p:spPr>
            <p:txBody>
              <a:bodyPr/>
              <a:lstStyle/>
              <a:p>
                <a:pPr>
                  <a:defRPr/>
                </a:pPr>
                <a:endParaRPr lang="en-US"/>
              </a:p>
            </p:txBody>
          </p:sp>
          <p:sp>
            <p:nvSpPr>
              <p:cNvPr id="88104" name="Text Box 40"/>
              <p:cNvSpPr txBox="1">
                <a:spLocks noChangeArrowheads="1"/>
              </p:cNvSpPr>
              <p:nvPr/>
            </p:nvSpPr>
            <p:spPr bwMode="gray">
              <a:xfrm>
                <a:off x="1046" y="3341"/>
                <a:ext cx="657" cy="325"/>
              </a:xfrm>
              <a:prstGeom prst="rect">
                <a:avLst/>
              </a:prstGeom>
              <a:noFill/>
              <a:ln w="9525" algn="ctr">
                <a:noFill/>
                <a:miter lim="800000"/>
                <a:headEnd/>
                <a:tailEnd/>
              </a:ln>
              <a:effectLst/>
            </p:spPr>
            <p:txBody>
              <a:bodyPr wrap="none">
                <a:spAutoFit/>
              </a:bodyPr>
              <a:lstStyle/>
              <a:p>
                <a:pPr eaLnBrk="0" hangingPunct="0">
                  <a:defRPr/>
                </a:pPr>
                <a:r>
                  <a:rPr lang="en-US" sz="2600" b="1">
                    <a:solidFill>
                      <a:srgbClr val="FFFFFF"/>
                    </a:solidFill>
                    <a:effectLst>
                      <a:outerShdw blurRad="38100" dist="38100" dir="2700000" algn="tl">
                        <a:srgbClr val="C0C0C0"/>
                      </a:outerShdw>
                    </a:effectLst>
                  </a:rPr>
                  <a:t>K</a:t>
                </a:r>
                <a:r>
                  <a:rPr lang="en-US" sz="2600" b="1">
                    <a:effectLst>
                      <a:outerShdw blurRad="38100" dist="38100" dir="2700000" algn="tl">
                        <a:srgbClr val="C0C0C0"/>
                      </a:outerShdw>
                    </a:effectLst>
                  </a:rPr>
                  <a:t>ết quả</a:t>
                </a:r>
              </a:p>
            </p:txBody>
          </p:sp>
        </p:grpSp>
        <p:sp>
          <p:nvSpPr>
            <p:cNvPr id="47120" name="Text Box 41"/>
            <p:cNvSpPr txBox="1">
              <a:spLocks noChangeArrowheads="1"/>
            </p:cNvSpPr>
            <p:nvPr/>
          </p:nvSpPr>
          <p:spPr bwMode="gray">
            <a:xfrm>
              <a:off x="1872" y="3160"/>
              <a:ext cx="292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buFontTx/>
                <a:buChar char="•"/>
              </a:pPr>
              <a:r>
                <a:rPr lang="en-US"/>
                <a:t> Thực hiện xây dựng dự thảo NL theo chức danh các phiên bản cho đến khi thống nhất được bản dự thảo NL phù hợp nhất</a:t>
              </a: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905000" y="274638"/>
            <a:ext cx="6781800" cy="1143000"/>
          </a:xfrm>
        </p:spPr>
        <p:txBody>
          <a:bodyPr/>
          <a:lstStyle/>
          <a:p>
            <a:pPr>
              <a:defRPr/>
            </a:pPr>
            <a:r>
              <a:rPr lang="en-US" sz="3600" b="1">
                <a:solidFill>
                  <a:srgbClr val="0066CC"/>
                </a:solidFill>
                <a:effectLst>
                  <a:outerShdw blurRad="38100" dist="38100" dir="2700000" algn="tl">
                    <a:srgbClr val="000000">
                      <a:alpha val="43137"/>
                    </a:srgbClr>
                  </a:outerShdw>
                </a:effectLst>
              </a:rPr>
              <a:t>Giai đoạn 5: Xây dựng Từ điển năng lực</a:t>
            </a:r>
          </a:p>
        </p:txBody>
      </p:sp>
      <p:sp>
        <p:nvSpPr>
          <p:cNvPr id="48131" name="AutoShape 32"/>
          <p:cNvSpPr>
            <a:spLocks noChangeArrowheads="1"/>
          </p:cNvSpPr>
          <p:nvPr/>
        </p:nvSpPr>
        <p:spPr bwMode="auto">
          <a:xfrm>
            <a:off x="5867400" y="1524000"/>
            <a:ext cx="1752600" cy="16002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latin typeface="Verdana" pitchFamily="34" charset="0"/>
            </a:endParaRPr>
          </a:p>
        </p:txBody>
      </p:sp>
      <p:sp>
        <p:nvSpPr>
          <p:cNvPr id="48132" name="AutoShape 33"/>
          <p:cNvSpPr>
            <a:spLocks noChangeArrowheads="1"/>
          </p:cNvSpPr>
          <p:nvPr/>
        </p:nvSpPr>
        <p:spPr bwMode="auto">
          <a:xfrm>
            <a:off x="1466850" y="1524000"/>
            <a:ext cx="1752600" cy="16002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latin typeface="Verdana" pitchFamily="34" charset="0"/>
            </a:endParaRPr>
          </a:p>
        </p:txBody>
      </p:sp>
      <p:sp>
        <p:nvSpPr>
          <p:cNvPr id="48133" name="Text Box 34"/>
          <p:cNvSpPr txBox="1">
            <a:spLocks noChangeArrowheads="1"/>
          </p:cNvSpPr>
          <p:nvPr/>
        </p:nvSpPr>
        <p:spPr bwMode="auto">
          <a:xfrm>
            <a:off x="1600200" y="1752600"/>
            <a:ext cx="13716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200" b="1">
                <a:solidFill>
                  <a:srgbClr val="000000"/>
                </a:solidFill>
              </a:rPr>
              <a:t>N</a:t>
            </a:r>
            <a:r>
              <a:rPr lang="en-US" sz="2200" b="1"/>
              <a:t>ăng lực theo đơn vị</a:t>
            </a:r>
          </a:p>
        </p:txBody>
      </p:sp>
      <p:sp>
        <p:nvSpPr>
          <p:cNvPr id="113699" name="Freeform 35"/>
          <p:cNvSpPr>
            <a:spLocks/>
          </p:cNvSpPr>
          <p:nvPr/>
        </p:nvSpPr>
        <p:spPr bwMode="gray">
          <a:xfrm>
            <a:off x="5562600" y="3200400"/>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pPr>
              <a:defRPr/>
            </a:pPr>
            <a:endParaRPr lang="en-US"/>
          </a:p>
        </p:txBody>
      </p:sp>
      <p:sp>
        <p:nvSpPr>
          <p:cNvPr id="113701" name="Freeform 37"/>
          <p:cNvSpPr>
            <a:spLocks/>
          </p:cNvSpPr>
          <p:nvPr/>
        </p:nvSpPr>
        <p:spPr bwMode="gray">
          <a:xfrm flipH="1">
            <a:off x="2590800" y="3200400"/>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headEnd/>
            <a:tailEnd/>
          </a:ln>
        </p:spPr>
        <p:txBody>
          <a:bodyPr/>
          <a:lstStyle/>
          <a:p>
            <a:pPr>
              <a:defRPr/>
            </a:pPr>
            <a:endParaRPr lang="en-US"/>
          </a:p>
        </p:txBody>
      </p:sp>
      <p:grpSp>
        <p:nvGrpSpPr>
          <p:cNvPr id="48136" name="Group 38"/>
          <p:cNvGrpSpPr>
            <a:grpSpLocks/>
          </p:cNvGrpSpPr>
          <p:nvPr/>
        </p:nvGrpSpPr>
        <p:grpSpPr bwMode="auto">
          <a:xfrm>
            <a:off x="3048000" y="4191000"/>
            <a:ext cx="2998788" cy="1601788"/>
            <a:chOff x="1997" y="1314"/>
            <a:chExt cx="1889" cy="1009"/>
          </a:xfrm>
        </p:grpSpPr>
        <p:grpSp>
          <p:nvGrpSpPr>
            <p:cNvPr id="48139" name="Group 39"/>
            <p:cNvGrpSpPr>
              <a:grpSpLocks/>
            </p:cNvGrpSpPr>
            <p:nvPr/>
          </p:nvGrpSpPr>
          <p:grpSpPr bwMode="auto">
            <a:xfrm>
              <a:off x="1997" y="1404"/>
              <a:ext cx="1889" cy="919"/>
              <a:chOff x="1973" y="1027"/>
              <a:chExt cx="1926" cy="937"/>
            </a:xfrm>
          </p:grpSpPr>
          <p:sp>
            <p:nvSpPr>
              <p:cNvPr id="113704" name="Oval 40"/>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pPr>
                  <a:defRPr/>
                </a:pPr>
                <a:endParaRPr lang="en-US"/>
              </a:p>
            </p:txBody>
          </p:sp>
          <p:sp>
            <p:nvSpPr>
              <p:cNvPr id="113705" name="Oval 41"/>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p>
                <a:pPr>
                  <a:defRPr/>
                </a:pPr>
                <a:endParaRPr lang="en-US"/>
              </a:p>
            </p:txBody>
          </p:sp>
        </p:grpSp>
        <p:sp>
          <p:nvSpPr>
            <p:cNvPr id="113706" name="Oval 42"/>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pPr>
                <a:defRPr/>
              </a:pPr>
              <a:endParaRPr lang="en-US"/>
            </a:p>
          </p:txBody>
        </p:sp>
        <p:sp>
          <p:nvSpPr>
            <p:cNvPr id="113707" name="Oval 43"/>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pPr>
                <a:defRPr/>
              </a:pPr>
              <a:endParaRPr lang="en-US"/>
            </a:p>
          </p:txBody>
        </p:sp>
        <p:sp>
          <p:nvSpPr>
            <p:cNvPr id="113708" name="Oval 44"/>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pPr>
                <a:defRPr/>
              </a:pPr>
              <a:endParaRPr lang="en-US"/>
            </a:p>
          </p:txBody>
        </p:sp>
        <p:sp>
          <p:nvSpPr>
            <p:cNvPr id="113709" name="Oval 45"/>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pPr>
                <a:defRPr/>
              </a:pPr>
              <a:endParaRPr lang="en-US"/>
            </a:p>
          </p:txBody>
        </p:sp>
      </p:grpSp>
      <p:sp>
        <p:nvSpPr>
          <p:cNvPr id="48137" name="Text Box 46"/>
          <p:cNvSpPr txBox="1">
            <a:spLocks noChangeArrowheads="1"/>
          </p:cNvSpPr>
          <p:nvPr/>
        </p:nvSpPr>
        <p:spPr bwMode="auto">
          <a:xfrm>
            <a:off x="3276600" y="4648200"/>
            <a:ext cx="2587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b="1">
                <a:solidFill>
                  <a:srgbClr val="0066CC"/>
                </a:solidFill>
              </a:rPr>
              <a:t>T</a:t>
            </a:r>
            <a:r>
              <a:rPr lang="en-US" sz="2200" b="1">
                <a:solidFill>
                  <a:schemeClr val="hlink"/>
                </a:solidFill>
              </a:rPr>
              <a:t>ừ điển năng lực </a:t>
            </a:r>
          </a:p>
        </p:txBody>
      </p:sp>
      <p:sp>
        <p:nvSpPr>
          <p:cNvPr id="48138" name="Text Box 47"/>
          <p:cNvSpPr txBox="1">
            <a:spLocks noChangeArrowheads="1"/>
          </p:cNvSpPr>
          <p:nvPr/>
        </p:nvSpPr>
        <p:spPr bwMode="auto">
          <a:xfrm>
            <a:off x="6019800" y="1752600"/>
            <a:ext cx="203835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200" b="1">
                <a:solidFill>
                  <a:srgbClr val="000000"/>
                </a:solidFill>
              </a:rPr>
              <a:t>N</a:t>
            </a:r>
            <a:r>
              <a:rPr lang="en-US" sz="2200" b="1"/>
              <a:t>ăng lực theo chức danh</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descr="DungJĐeveranangluc.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8636000"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extBox 6"/>
          <p:cNvSpPr txBox="1">
            <a:spLocks noChangeArrowheads="1"/>
          </p:cNvSpPr>
          <p:nvPr/>
        </p:nvSpPr>
        <p:spPr bwMode="auto">
          <a:xfrm>
            <a:off x="5410200" y="1143000"/>
            <a:ext cx="3352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solidFill>
                  <a:srgbClr val="FF0000"/>
                </a:solidFill>
              </a:rPr>
              <a:t>Dùng JD để vẽ ra năng lực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1" descr="C:\Users\Thanh Hang\Desktop\compan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0"/>
            <a:ext cx="914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6" descr="218020.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72050" y="1450975"/>
            <a:ext cx="417195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Box 1"/>
          <p:cNvSpPr txBox="1">
            <a:spLocks noChangeArrowheads="1"/>
          </p:cNvSpPr>
          <p:nvPr/>
        </p:nvSpPr>
        <p:spPr bwMode="auto">
          <a:xfrm>
            <a:off x="1905000" y="304800"/>
            <a:ext cx="7010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a:t>BC5: SO SÁNH 2 BẢNG ĐÃ CÓ VÀ KHỚP LẠI THÀNH 1 BẢNG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1"/>
          <p:cNvSpPr txBox="1">
            <a:spLocks noChangeArrowheads="1"/>
          </p:cNvSpPr>
          <p:nvPr/>
        </p:nvSpPr>
        <p:spPr bwMode="auto">
          <a:xfrm>
            <a:off x="1905000" y="381000"/>
            <a:ext cx="7086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800"/>
              <a:t>BC6: XÂY DỰNG CÁC CHỨC NĂNG CỦA NHÂN SỰ - ỨNG DỤNG</a:t>
            </a:r>
          </a:p>
        </p:txBody>
      </p:sp>
      <p:sp>
        <p:nvSpPr>
          <p:cNvPr id="51203" name="TextBox 2"/>
          <p:cNvSpPr txBox="1">
            <a:spLocks noChangeArrowheads="1"/>
          </p:cNvSpPr>
          <p:nvPr/>
        </p:nvSpPr>
        <p:spPr bwMode="auto">
          <a:xfrm>
            <a:off x="2895600" y="1828800"/>
            <a:ext cx="5791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1. ÁP NĂNG LỰC VÀO MÔ TẢ CÔNG ViỆC</a:t>
            </a:r>
          </a:p>
        </p:txBody>
      </p:sp>
      <p:sp>
        <p:nvSpPr>
          <p:cNvPr id="51204" name="TextBox 3"/>
          <p:cNvSpPr txBox="1">
            <a:spLocks noChangeArrowheads="1"/>
          </p:cNvSpPr>
          <p:nvPr/>
        </p:nvSpPr>
        <p:spPr bwMode="auto">
          <a:xfrm>
            <a:off x="304800" y="3352800"/>
            <a:ext cx="518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2. VẼ LEVEL CHO CÁC VỊ TRÍ</a:t>
            </a:r>
          </a:p>
        </p:txBody>
      </p:sp>
      <p:sp>
        <p:nvSpPr>
          <p:cNvPr id="51205" name="TextBox 4"/>
          <p:cNvSpPr txBox="1">
            <a:spLocks noChangeArrowheads="1"/>
          </p:cNvSpPr>
          <p:nvPr/>
        </p:nvSpPr>
        <p:spPr bwMode="auto">
          <a:xfrm>
            <a:off x="3429000" y="3733800"/>
            <a:ext cx="533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3. ÁP NGẠCH LƯƠNG VÀO CÁC LEVEL</a:t>
            </a:r>
          </a:p>
        </p:txBody>
      </p:sp>
      <p:sp>
        <p:nvSpPr>
          <p:cNvPr id="51206" name="TextBox 5"/>
          <p:cNvSpPr txBox="1">
            <a:spLocks noChangeArrowheads="1"/>
          </p:cNvSpPr>
          <p:nvPr/>
        </p:nvSpPr>
        <p:spPr bwMode="auto">
          <a:xfrm>
            <a:off x="457200" y="4495800"/>
            <a:ext cx="4419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4. VẼ CÁC CHƯƠNG TRÌNH ĐÀO TẠO CHO CÁC BẬC CỦA NĂNG LỰC VÀ LEVEL</a:t>
            </a:r>
          </a:p>
        </p:txBody>
      </p:sp>
      <p:sp>
        <p:nvSpPr>
          <p:cNvPr id="51207" name="TextBox 6"/>
          <p:cNvSpPr txBox="1">
            <a:spLocks noChangeArrowheads="1"/>
          </p:cNvSpPr>
          <p:nvPr/>
        </p:nvSpPr>
        <p:spPr bwMode="auto">
          <a:xfrm>
            <a:off x="2743200" y="5562600"/>
            <a:ext cx="594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5. VẼ LỘ TRÌNH CÔNG DANH CHO TỪNG CÁ NHÂN</a:t>
            </a:r>
          </a:p>
        </p:txBody>
      </p:sp>
      <p:pic>
        <p:nvPicPr>
          <p:cNvPr id="51208" name="Picture 11" descr="http://t0.gstatic.com/images?q=tbn:AebIuzhqZYeVsM::&amp;t=1&amp;usg=__2O1rTp-B8FufWMMNM8vuNnuuMz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161925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Picture 8" descr="F:\CANHAN\Dao tao admin\SEO\mo-dau-voi-search-engine-optiation-seo_files\doma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362200"/>
            <a:ext cx="9017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685800" y="1600200"/>
            <a:ext cx="7772400" cy="1470025"/>
          </a:xfrm>
          <a:prstGeom prst="rect">
            <a:avLst/>
          </a:prstGeom>
          <a:noFill/>
          <a:ln w="9525">
            <a:noFill/>
            <a:miter lim="800000"/>
            <a:headEnd/>
            <a:tailEnd/>
          </a:ln>
        </p:spPr>
        <p:txBody>
          <a:bodyPr anchor="ctr"/>
          <a:lstStyle/>
          <a:p>
            <a:pPr algn="ctr" eaLnBrk="0" hangingPunct="0">
              <a:defRPr/>
            </a:pPr>
            <a:r>
              <a:rPr lang="en-US" sz="4400" kern="0">
                <a:solidFill>
                  <a:srgbClr val="008080"/>
                </a:solidFill>
                <a:latin typeface="+mj-lt"/>
                <a:ea typeface="+mj-ea"/>
                <a:cs typeface="+mj-cs"/>
              </a:rPr>
              <a:t>Phần thứ ba</a:t>
            </a:r>
          </a:p>
        </p:txBody>
      </p:sp>
      <p:sp>
        <p:nvSpPr>
          <p:cNvPr id="9" name="Rectangle 3"/>
          <p:cNvSpPr txBox="1">
            <a:spLocks noChangeArrowheads="1"/>
          </p:cNvSpPr>
          <p:nvPr/>
        </p:nvSpPr>
        <p:spPr bwMode="auto">
          <a:xfrm>
            <a:off x="914400" y="2971800"/>
            <a:ext cx="6629400" cy="1676400"/>
          </a:xfrm>
          <a:prstGeom prst="rect">
            <a:avLst/>
          </a:prstGeom>
          <a:noFill/>
          <a:ln w="9525">
            <a:noFill/>
            <a:miter lim="800000"/>
            <a:headEnd/>
            <a:tailEnd/>
          </a:ln>
        </p:spPr>
        <p:txBody>
          <a:bodyPr/>
          <a:lstStyle/>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Giới thiệu sản phẩm</a:t>
            </a:r>
          </a:p>
          <a:p>
            <a:pPr marL="342900" indent="-342900" algn="ctr" eaLnBrk="0" hangingPunct="0">
              <a:spcBef>
                <a:spcPct val="20000"/>
              </a:spcBef>
              <a:defRPr/>
            </a:pPr>
            <a:r>
              <a:rPr lang="en-US" sz="4800" kern="0">
                <a:solidFill>
                  <a:srgbClr val="FF0000"/>
                </a:solidFill>
                <a:effectLst>
                  <a:outerShdw blurRad="38100" dist="38100" dir="2700000" algn="tl">
                    <a:srgbClr val="000000">
                      <a:alpha val="43137"/>
                    </a:srgbClr>
                  </a:outerShdw>
                </a:effectLst>
                <a:latin typeface="+mn-lt"/>
                <a:cs typeface="+mn-cs"/>
              </a:rPr>
              <a:t>Từ điển năng lực</a:t>
            </a:r>
          </a:p>
        </p:txBody>
      </p:sp>
      <p:pic>
        <p:nvPicPr>
          <p:cNvPr id="52228" name="Picture 4" descr="http://commerx.com/assets/images/watermarks/Leadershi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Content Placeholder 3" descr="demotudiennangluc.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36538" y="1371600"/>
            <a:ext cx="8755062" cy="4960938"/>
          </a:xfrm>
        </p:spPr>
      </p:pic>
      <p:sp>
        <p:nvSpPr>
          <p:cNvPr id="5" name="TextBox 4"/>
          <p:cNvSpPr txBox="1"/>
          <p:nvPr/>
        </p:nvSpPr>
        <p:spPr>
          <a:xfrm>
            <a:off x="2286000" y="304800"/>
            <a:ext cx="6477000" cy="584200"/>
          </a:xfrm>
          <a:prstGeom prst="rect">
            <a:avLst/>
          </a:prstGeom>
          <a:noFill/>
        </p:spPr>
        <p:txBody>
          <a:bodyPr>
            <a:spAutoFit/>
          </a:bodyPr>
          <a:lstStyle/>
          <a:p>
            <a:pPr>
              <a:defRPr/>
            </a:pPr>
            <a:r>
              <a:rPr lang="en-US" sz="3200">
                <a:solidFill>
                  <a:srgbClr val="0066CC"/>
                </a:solidFill>
                <a:effectLst>
                  <a:outerShdw blurRad="38100" dist="38100" dir="2700000" algn="tl">
                    <a:srgbClr val="000000">
                      <a:alpha val="43137"/>
                    </a:srgbClr>
                  </a:outerShdw>
                </a:effectLst>
              </a:rPr>
              <a:t>GIỚI THIỆU TỪ ĐIỂN NĂNG LỰC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3" descr="danhmucnangluckythua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03400" y="-12700"/>
            <a:ext cx="7340600" cy="6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 y="1676400"/>
            <a:ext cx="1447800" cy="3879850"/>
          </a:xfrm>
          <a:prstGeom prst="rect">
            <a:avLst/>
          </a:prstGeom>
          <a:noFill/>
        </p:spPr>
        <p:txBody>
          <a:bodyPr>
            <a:spAutoFit/>
          </a:bodyPr>
          <a:lstStyle/>
          <a:p>
            <a:pPr algn="ctr">
              <a:lnSpc>
                <a:spcPct val="200000"/>
              </a:lnSpc>
              <a:defRPr/>
            </a:pPr>
            <a:r>
              <a:rPr lang="en-US" sz="3200" b="1">
                <a:solidFill>
                  <a:srgbClr val="0066CC"/>
                </a:solidFill>
                <a:effectLst>
                  <a:outerShdw blurRad="38100" dist="38100" dir="2700000" algn="tl">
                    <a:srgbClr val="000000">
                      <a:alpha val="43137"/>
                    </a:srgbClr>
                  </a:outerShdw>
                </a:effectLst>
              </a:rPr>
              <a:t>DANH MỤC NĂNG LỰC</a:t>
            </a:r>
          </a:p>
        </p:txBody>
      </p:sp>
      <p:pic>
        <p:nvPicPr>
          <p:cNvPr id="54276" name="Picture 11" descr="http://www.matrixgroup.net/images/why-matrix-group/team-tra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962400"/>
            <a:ext cx="235426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3" descr="danhmucphamcha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193800"/>
            <a:ext cx="6586538"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0" y="304800"/>
            <a:ext cx="6477000" cy="584200"/>
          </a:xfrm>
          <a:prstGeom prst="rect">
            <a:avLst/>
          </a:prstGeom>
          <a:noFill/>
        </p:spPr>
        <p:txBody>
          <a:bodyPr>
            <a:spAutoFit/>
          </a:bodyPr>
          <a:lstStyle/>
          <a:p>
            <a:pPr>
              <a:defRPr/>
            </a:pPr>
            <a:r>
              <a:rPr lang="en-US" sz="3200">
                <a:solidFill>
                  <a:srgbClr val="0066CC"/>
                </a:solidFill>
                <a:effectLst>
                  <a:outerShdw blurRad="38100" dist="38100" dir="2700000" algn="tl">
                    <a:srgbClr val="000000">
                      <a:alpha val="43137"/>
                    </a:srgbClr>
                  </a:outerShdw>
                </a:effectLst>
              </a:rPr>
              <a:t>DANH MỤC PHẨM CHẤT</a:t>
            </a:r>
          </a:p>
        </p:txBody>
      </p:sp>
      <p:pic>
        <p:nvPicPr>
          <p:cNvPr id="55300" name="Picture 6" descr="http://img444.imageshack.us/img444/9418/giaotiepji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57400"/>
            <a:ext cx="2057400"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19" descr="http://marketingtargeted.com/upload/Suce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5720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3" descr="dinhnghianangluc.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209800"/>
            <a:ext cx="9144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0" y="304800"/>
            <a:ext cx="3962400" cy="1077913"/>
          </a:xfrm>
          <a:prstGeom prst="rect">
            <a:avLst/>
          </a:prstGeom>
          <a:noFill/>
        </p:spPr>
        <p:txBody>
          <a:bodyPr>
            <a:spAutoFit/>
          </a:bodyPr>
          <a:lstStyle/>
          <a:p>
            <a:pPr algn="ctr">
              <a:defRPr/>
            </a:pPr>
            <a:r>
              <a:rPr lang="en-US" sz="3200">
                <a:solidFill>
                  <a:srgbClr val="0066CC"/>
                </a:solidFill>
                <a:effectLst>
                  <a:outerShdw blurRad="38100" dist="38100" dir="2700000" algn="tl">
                    <a:srgbClr val="000000">
                      <a:alpha val="43137"/>
                    </a:srgbClr>
                  </a:outerShdw>
                </a:effectLst>
              </a:rPr>
              <a:t>ĐỊNH NGHĨA TỪNG NĂNG LỰC</a:t>
            </a:r>
          </a:p>
        </p:txBody>
      </p:sp>
      <p:pic>
        <p:nvPicPr>
          <p:cNvPr id="56324" name="Picture 4" descr="http://binhduong.edu.vn/upload/news/upload_48733d575404f_123.22.102.224_TrainTheTrai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0"/>
            <a:ext cx="1905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ĐỊNH NGHĨA “NĂNG LỰC”</a:t>
            </a:r>
          </a:p>
        </p:txBody>
      </p:sp>
      <p:sp>
        <p:nvSpPr>
          <p:cNvPr id="20483" name="TextBox 7"/>
          <p:cNvSpPr txBox="1">
            <a:spLocks noChangeArrowheads="1"/>
          </p:cNvSpPr>
          <p:nvPr/>
        </p:nvSpPr>
        <p:spPr bwMode="auto">
          <a:xfrm>
            <a:off x="762000" y="1905000"/>
            <a:ext cx="41148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vi-VN"/>
              <a:t>"Năng lực là sự tổng hợp những thuộc tính của cá nhân con người, đáp ứng những yêu cầu của hoạt động và đảm bảo cho hoạt động đạt được những kết quả cao"</a:t>
            </a:r>
            <a:endParaRPr lang="en-US"/>
          </a:p>
        </p:txBody>
      </p:sp>
      <p:sp>
        <p:nvSpPr>
          <p:cNvPr id="20484" name="Rectangle 8"/>
          <p:cNvSpPr>
            <a:spLocks noChangeArrowheads="1"/>
          </p:cNvSpPr>
          <p:nvPr/>
        </p:nvSpPr>
        <p:spPr bwMode="auto">
          <a:xfrm>
            <a:off x="5867400" y="4267200"/>
            <a:ext cx="2743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N</a:t>
            </a:r>
            <a:r>
              <a:rPr lang="vi-VN"/>
              <a:t>ăng lực nghề nghiệp được cấu thành bởi 3</a:t>
            </a:r>
            <a:r>
              <a:rPr lang="en-US"/>
              <a:t> yếu tố ( ASK ) </a:t>
            </a:r>
            <a:r>
              <a:rPr lang="vi-VN"/>
              <a:t>:</a:t>
            </a:r>
            <a:br>
              <a:rPr lang="vi-VN"/>
            </a:br>
            <a:r>
              <a:rPr lang="vi-VN" b="1"/>
              <a:t>+ Tri thức chuyên môn</a:t>
            </a:r>
            <a:br>
              <a:rPr lang="vi-VN" b="1"/>
            </a:br>
            <a:r>
              <a:rPr lang="vi-VN" b="1"/>
              <a:t>+</a:t>
            </a:r>
            <a:r>
              <a:rPr lang="en-US" b="1"/>
              <a:t> </a:t>
            </a:r>
            <a:r>
              <a:rPr lang="vi-VN" b="1"/>
              <a:t>Kỹ năng hành nghề</a:t>
            </a:r>
            <a:br>
              <a:rPr lang="vi-VN" b="1"/>
            </a:br>
            <a:r>
              <a:rPr lang="vi-VN" b="1"/>
              <a:t>+ Thái độ đối với nghề</a:t>
            </a:r>
            <a:endParaRPr lang="en-US"/>
          </a:p>
        </p:txBody>
      </p:sp>
      <p:pic>
        <p:nvPicPr>
          <p:cNvPr id="20485" name="Picture 8" descr="http://www.lfslessonsasia.com/images8/pakistan-madras-schoo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33800"/>
            <a:ext cx="47625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8" descr="pling081100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295400"/>
            <a:ext cx="29718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descr="Phanbonanglucchocacchucdan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06513"/>
            <a:ext cx="9144000"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4" descr="Phanbonanglucchocacchucdanh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200525"/>
            <a:ext cx="91440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0" y="152400"/>
            <a:ext cx="6172200" cy="1077913"/>
          </a:xfrm>
          <a:prstGeom prst="rect">
            <a:avLst/>
          </a:prstGeom>
          <a:noFill/>
        </p:spPr>
        <p:txBody>
          <a:bodyPr>
            <a:spAutoFit/>
          </a:bodyPr>
          <a:lstStyle/>
          <a:p>
            <a:pPr algn="ctr">
              <a:defRPr/>
            </a:pPr>
            <a:r>
              <a:rPr lang="en-US" sz="3200">
                <a:solidFill>
                  <a:srgbClr val="0066CC"/>
                </a:solidFill>
                <a:effectLst>
                  <a:outerShdw blurRad="38100" dist="38100" dir="2700000" algn="tl">
                    <a:srgbClr val="000000">
                      <a:alpha val="43137"/>
                    </a:srgbClr>
                  </a:outerShdw>
                </a:effectLst>
              </a:rPr>
              <a:t>PHÂN BỔ NĂNG LỰC CHO CÁC CHỨC DANH</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905000" y="228600"/>
            <a:ext cx="7239000" cy="1143000"/>
          </a:xfrm>
          <a:prstGeom prst="rect">
            <a:avLst/>
          </a:prstGeom>
          <a:noFill/>
          <a:ln w="9525">
            <a:noFill/>
            <a:miter lim="800000"/>
            <a:headEnd/>
            <a:tailEnd/>
          </a:ln>
        </p:spPr>
        <p:txBody>
          <a:bodyPr anchor="ctr"/>
          <a:lstStyle/>
          <a:p>
            <a:pPr algn="ctr" eaLnBrk="0" hangingPunct="0">
              <a:defRPr/>
            </a:pPr>
            <a:r>
              <a:rPr lang="en-US" sz="4000" b="1">
                <a:solidFill>
                  <a:srgbClr val="0066CC"/>
                </a:solidFill>
                <a:effectLst>
                  <a:outerShdw blurRad="38100" dist="38100" dir="2700000" algn="tl">
                    <a:srgbClr val="C0C0C0"/>
                  </a:outerShdw>
                </a:effectLst>
                <a:latin typeface="Tahoma" pitchFamily="34" charset="0"/>
                <a:cs typeface="Tahoma" pitchFamily="34" charset="0"/>
              </a:rPr>
              <a:t>THẢO LUẬN &amp; GÓP Ý</a:t>
            </a:r>
          </a:p>
        </p:txBody>
      </p:sp>
      <p:pic>
        <p:nvPicPr>
          <p:cNvPr id="58371" name="Picture 4" descr="bubble-man-ques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828800"/>
            <a:ext cx="44069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5000" y="381000"/>
            <a:ext cx="6477000" cy="523875"/>
          </a:xfrm>
          <a:prstGeom prst="rect">
            <a:avLst/>
          </a:prstGeom>
          <a:noFill/>
        </p:spPr>
        <p:txBody>
          <a:bodyPr>
            <a:spAutoFit/>
          </a:bodyPr>
          <a:lstStyle/>
          <a:p>
            <a:pPr algn="ctr">
              <a:defRPr/>
            </a:pPr>
            <a:r>
              <a:rPr lang="en-US" sz="2800" b="1">
                <a:solidFill>
                  <a:srgbClr val="FF9900"/>
                </a:solidFill>
                <a:effectLst>
                  <a:outerShdw blurRad="38100" dist="38100" dir="2700000" algn="tl">
                    <a:srgbClr val="000000">
                      <a:alpha val="43137"/>
                    </a:srgbClr>
                  </a:outerShdw>
                </a:effectLst>
              </a:rPr>
              <a:t>THAM KHẢO CHUYÊN GIA</a:t>
            </a:r>
          </a:p>
        </p:txBody>
      </p:sp>
      <p:sp>
        <p:nvSpPr>
          <p:cNvPr id="59395" name="Rectangle 4"/>
          <p:cNvSpPr>
            <a:spLocks noChangeArrowheads="1"/>
          </p:cNvSpPr>
          <p:nvPr/>
        </p:nvSpPr>
        <p:spPr bwMode="auto">
          <a:xfrm>
            <a:off x="609600" y="1828800"/>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Wingdings" pitchFamily="2" charset="2"/>
              <a:buNone/>
            </a:pPr>
            <a:endParaRPr lang="en-US"/>
          </a:p>
          <a:p>
            <a:pPr algn="ctr">
              <a:buFont typeface="Wingdings" pitchFamily="2" charset="2"/>
              <a:buNone/>
            </a:pPr>
            <a:r>
              <a:rPr lang="en-US"/>
              <a:t>Lê Thị Thu Huơng – GĐ Nhân sự công ty ELCOM</a:t>
            </a:r>
          </a:p>
        </p:txBody>
      </p:sp>
      <p:sp>
        <p:nvSpPr>
          <p:cNvPr id="59396" name="Rectangle 5"/>
          <p:cNvSpPr>
            <a:spLocks noChangeArrowheads="1"/>
          </p:cNvSpPr>
          <p:nvPr/>
        </p:nvSpPr>
        <p:spPr bwMode="auto">
          <a:xfrm>
            <a:off x="4343400" y="2667000"/>
            <a:ext cx="45720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80000"/>
              </a:lnSpc>
            </a:pPr>
            <a:r>
              <a:rPr lang="en-US" b="1"/>
              <a:t>TS. Lê Quân</a:t>
            </a:r>
          </a:p>
          <a:p>
            <a:pPr algn="ctr">
              <a:lnSpc>
                <a:spcPct val="80000"/>
              </a:lnSpc>
            </a:pPr>
            <a:r>
              <a:rPr lang="en-US" b="1"/>
              <a:t>Chủ nhiệm CPOclub</a:t>
            </a:r>
          </a:p>
        </p:txBody>
      </p:sp>
      <p:sp>
        <p:nvSpPr>
          <p:cNvPr id="59397" name="TextBox 6"/>
          <p:cNvSpPr txBox="1">
            <a:spLocks noChangeArrowheads="1"/>
          </p:cNvSpPr>
          <p:nvPr/>
        </p:nvSpPr>
        <p:spPr bwMode="auto">
          <a:xfrm>
            <a:off x="914400" y="4572000"/>
            <a:ext cx="4953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Phạm Vương</a:t>
            </a:r>
          </a:p>
        </p:txBody>
      </p:sp>
      <p:sp>
        <p:nvSpPr>
          <p:cNvPr id="59398" name="TextBox 7"/>
          <p:cNvSpPr txBox="1">
            <a:spLocks noChangeArrowheads="1"/>
          </p:cNvSpPr>
          <p:nvPr/>
        </p:nvSpPr>
        <p:spPr bwMode="auto">
          <a:xfrm>
            <a:off x="5334000" y="1219200"/>
            <a:ext cx="297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Phùng Đức Việt</a:t>
            </a:r>
          </a:p>
        </p:txBody>
      </p:sp>
      <p:pic>
        <p:nvPicPr>
          <p:cNvPr id="59399" name="Picture 7" descr="http://chabadstanford.org/images/header/leadershi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657600"/>
            <a:ext cx="521017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418" name="Picture 36" descr="M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4"/>
          <p:cNvSpPr>
            <a:spLocks noGrp="1" noChangeArrowheads="1"/>
          </p:cNvSpPr>
          <p:nvPr>
            <p:ph type="ctrTitle"/>
          </p:nvPr>
        </p:nvSpPr>
        <p:spPr/>
        <p:txBody>
          <a:bodyPr/>
          <a:lstStyle/>
          <a:p>
            <a:pPr eaLnBrk="1" hangingPunct="1"/>
            <a:r>
              <a:rPr lang="en-US" sz="3200" b="1" smtClean="0">
                <a:solidFill>
                  <a:srgbClr val="0066CC"/>
                </a:solidFill>
                <a:latin typeface="Tahoma" pitchFamily="34" charset="0"/>
                <a:cs typeface="Tahoma" pitchFamily="34" charset="0"/>
              </a:rPr>
              <a:t>Chân thành cảm ơn!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1"/>
          <p:cNvSpPr>
            <a:spLocks noChangeArrowheads="1"/>
          </p:cNvSpPr>
          <p:nvPr/>
        </p:nvSpPr>
        <p:spPr bwMode="auto">
          <a:xfrm>
            <a:off x="2743200" y="1600200"/>
            <a:ext cx="2057400" cy="1828800"/>
          </a:xfrm>
          <a:prstGeom prst="ellipse">
            <a:avLst/>
          </a:prstGeom>
          <a:solidFill>
            <a:srgbClr val="0033CC">
              <a:alpha val="50195"/>
            </a:srgbClr>
          </a:solidFill>
          <a:ln w="28575" algn="ctr">
            <a:solidFill>
              <a:schemeClr val="tx1"/>
            </a:solidFill>
            <a:round/>
            <a:headEnd/>
            <a:tailEnd/>
          </a:ln>
        </p:spPr>
        <p:txBody>
          <a:bodyPr wrap="none" lIns="0" tIns="0" rIns="0" bIns="0" anchor="ctr"/>
          <a:lstStyle/>
          <a:p>
            <a:endParaRPr lang="en-US"/>
          </a:p>
        </p:txBody>
      </p:sp>
      <p:sp>
        <p:nvSpPr>
          <p:cNvPr id="21507" name="Oval 2"/>
          <p:cNvSpPr>
            <a:spLocks noChangeArrowheads="1"/>
          </p:cNvSpPr>
          <p:nvPr/>
        </p:nvSpPr>
        <p:spPr bwMode="auto">
          <a:xfrm>
            <a:off x="4343400" y="1371600"/>
            <a:ext cx="2743200" cy="2438400"/>
          </a:xfrm>
          <a:prstGeom prst="ellipse">
            <a:avLst/>
          </a:prstGeom>
          <a:solidFill>
            <a:srgbClr val="00B050">
              <a:alpha val="50195"/>
            </a:srgbClr>
          </a:solidFill>
          <a:ln w="28575" algn="ctr">
            <a:solidFill>
              <a:schemeClr val="tx1"/>
            </a:solidFill>
            <a:round/>
            <a:headEnd/>
            <a:tailEnd/>
          </a:ln>
        </p:spPr>
        <p:txBody>
          <a:bodyPr wrap="none" lIns="0" tIns="0" rIns="0" bIns="0" anchor="ctr"/>
          <a:lstStyle/>
          <a:p>
            <a:endParaRPr lang="en-US"/>
          </a:p>
        </p:txBody>
      </p:sp>
      <p:sp>
        <p:nvSpPr>
          <p:cNvPr id="5" name="Oval 4"/>
          <p:cNvSpPr/>
          <p:nvPr/>
        </p:nvSpPr>
        <p:spPr bwMode="auto">
          <a:xfrm>
            <a:off x="3733800" y="2971800"/>
            <a:ext cx="2057400" cy="1981200"/>
          </a:xfrm>
          <a:prstGeom prst="ellipse">
            <a:avLst/>
          </a:prstGeom>
          <a:solidFill>
            <a:schemeClr val="bg1">
              <a:lumMod val="85000"/>
              <a:alpha val="50000"/>
            </a:schemeClr>
          </a:solidFill>
          <a:ln w="28575" cap="flat" cmpd="sng" algn="ctr">
            <a:solidFill>
              <a:schemeClr val="tx1"/>
            </a:solidFill>
            <a:prstDash val="solid"/>
            <a:round/>
            <a:headEnd type="none" w="med" len="med"/>
            <a:tailEnd type="none" w="med" len="med"/>
          </a:ln>
          <a:effectLst/>
        </p:spPr>
        <p:txBody>
          <a:bodyPr wrap="none" lIns="0" tIns="0" rIns="0" bIns="0" anchor="ctr"/>
          <a:lstStyle/>
          <a:p>
            <a:pPr>
              <a:defRPr/>
            </a:pPr>
            <a:endParaRPr lang="en-US"/>
          </a:p>
        </p:txBody>
      </p:sp>
      <p:sp>
        <p:nvSpPr>
          <p:cNvPr id="21509" name="Oval 5"/>
          <p:cNvSpPr>
            <a:spLocks noChangeArrowheads="1"/>
          </p:cNvSpPr>
          <p:nvPr/>
        </p:nvSpPr>
        <p:spPr bwMode="auto">
          <a:xfrm>
            <a:off x="2057400" y="2743200"/>
            <a:ext cx="2057400" cy="1828800"/>
          </a:xfrm>
          <a:prstGeom prst="ellipse">
            <a:avLst/>
          </a:prstGeom>
          <a:solidFill>
            <a:srgbClr val="FF9900">
              <a:alpha val="50195"/>
            </a:srgbClr>
          </a:solidFill>
          <a:ln w="28575" algn="ctr">
            <a:solidFill>
              <a:schemeClr val="tx1"/>
            </a:solidFill>
            <a:round/>
            <a:headEnd/>
            <a:tailEnd/>
          </a:ln>
        </p:spPr>
        <p:txBody>
          <a:bodyPr wrap="none" lIns="0" tIns="0" rIns="0" bIns="0" anchor="ctr"/>
          <a:lstStyle/>
          <a:p>
            <a:endParaRPr lang="en-US"/>
          </a:p>
        </p:txBody>
      </p:sp>
      <p:sp>
        <p:nvSpPr>
          <p:cNvPr id="21510" name="TextBox 6"/>
          <p:cNvSpPr txBox="1">
            <a:spLocks noChangeArrowheads="1"/>
          </p:cNvSpPr>
          <p:nvPr/>
        </p:nvSpPr>
        <p:spPr bwMode="auto">
          <a:xfrm>
            <a:off x="5257800" y="2438400"/>
            <a:ext cx="152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ĂN UỐNG</a:t>
            </a:r>
          </a:p>
        </p:txBody>
      </p:sp>
      <p:sp>
        <p:nvSpPr>
          <p:cNvPr id="21511" name="TextBox 7"/>
          <p:cNvSpPr txBox="1">
            <a:spLocks noChangeArrowheads="1"/>
          </p:cNvSpPr>
          <p:nvPr/>
        </p:nvSpPr>
        <p:spPr bwMode="auto">
          <a:xfrm>
            <a:off x="4648200" y="3810000"/>
            <a:ext cx="83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NGỦ</a:t>
            </a:r>
          </a:p>
        </p:txBody>
      </p:sp>
      <p:sp>
        <p:nvSpPr>
          <p:cNvPr id="21512" name="TextBox 9"/>
          <p:cNvSpPr txBox="1">
            <a:spLocks noChangeArrowheads="1"/>
          </p:cNvSpPr>
          <p:nvPr/>
        </p:nvSpPr>
        <p:spPr bwMode="auto">
          <a:xfrm>
            <a:off x="2514600" y="35052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BÀI TIẾT</a:t>
            </a:r>
          </a:p>
        </p:txBody>
      </p:sp>
      <p:sp>
        <p:nvSpPr>
          <p:cNvPr id="21513" name="TextBox 12"/>
          <p:cNvSpPr txBox="1">
            <a:spLocks noChangeArrowheads="1"/>
          </p:cNvSpPr>
          <p:nvPr/>
        </p:nvSpPr>
        <p:spPr bwMode="auto">
          <a:xfrm>
            <a:off x="3048000" y="2209800"/>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HẤP THỤ</a:t>
            </a:r>
          </a:p>
        </p:txBody>
      </p:sp>
      <p:sp>
        <p:nvSpPr>
          <p:cNvPr id="21514" name="Text Box 7"/>
          <p:cNvSpPr txBox="1">
            <a:spLocks noChangeArrowheads="1"/>
          </p:cNvSpPr>
          <p:nvPr/>
        </p:nvSpPr>
        <p:spPr bwMode="auto">
          <a:xfrm>
            <a:off x="1905000" y="533400"/>
            <a:ext cx="723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CÁ THỂ SỐNG CẦN NĂNG LỰC GÌ ?</a:t>
            </a:r>
          </a:p>
        </p:txBody>
      </p:sp>
      <p:sp>
        <p:nvSpPr>
          <p:cNvPr id="21515" name="TextBox 14"/>
          <p:cNvSpPr txBox="1">
            <a:spLocks noChangeArrowheads="1"/>
          </p:cNvSpPr>
          <p:nvPr/>
        </p:nvSpPr>
        <p:spPr bwMode="auto">
          <a:xfrm>
            <a:off x="457200" y="5791200"/>
            <a:ext cx="815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b="1"/>
              <a:t>Cá thể sống </a:t>
            </a:r>
            <a:r>
              <a:rPr lang="vi-VN" b="1"/>
              <a:t>cần phải có những năng lực gì để 1. tồn tại và 2. phát triển ? </a:t>
            </a:r>
            <a:endParaRPr lang="en-US"/>
          </a:p>
        </p:txBody>
      </p:sp>
      <p:sp>
        <p:nvSpPr>
          <p:cNvPr id="21516" name="Rectangle 15"/>
          <p:cNvSpPr>
            <a:spLocks noChangeArrowheads="1"/>
          </p:cNvSpPr>
          <p:nvPr/>
        </p:nvSpPr>
        <p:spPr bwMode="auto">
          <a:xfrm>
            <a:off x="6831013" y="1295400"/>
            <a:ext cx="23129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vi-VN"/>
              <a:t>Năng lực kinh doanh</a:t>
            </a:r>
            <a:endParaRPr lang="en-US"/>
          </a:p>
        </p:txBody>
      </p:sp>
      <p:sp>
        <p:nvSpPr>
          <p:cNvPr id="21517" name="TextBox 16"/>
          <p:cNvSpPr txBox="1">
            <a:spLocks noChangeArrowheads="1"/>
          </p:cNvSpPr>
          <p:nvPr/>
        </p:nvSpPr>
        <p:spPr bwMode="auto">
          <a:xfrm>
            <a:off x="685800" y="1447800"/>
            <a:ext cx="220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Năng lực đầu tư</a:t>
            </a:r>
          </a:p>
        </p:txBody>
      </p:sp>
      <p:sp>
        <p:nvSpPr>
          <p:cNvPr id="21518" name="TextBox 17"/>
          <p:cNvSpPr txBox="1">
            <a:spLocks noChangeArrowheads="1"/>
          </p:cNvSpPr>
          <p:nvPr/>
        </p:nvSpPr>
        <p:spPr bwMode="auto">
          <a:xfrm>
            <a:off x="228600" y="4419600"/>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Năng lực hỗ trợ</a:t>
            </a:r>
          </a:p>
        </p:txBody>
      </p:sp>
      <p:sp>
        <p:nvSpPr>
          <p:cNvPr id="21519" name="TextBox 18"/>
          <p:cNvSpPr txBox="1">
            <a:spLocks noChangeArrowheads="1"/>
          </p:cNvSpPr>
          <p:nvPr/>
        </p:nvSpPr>
        <p:spPr bwMode="auto">
          <a:xfrm>
            <a:off x="6019800" y="441960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Năng lực giải trí</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TỪ ĐIỂN NĂNG LỰC</a:t>
            </a:r>
          </a:p>
        </p:txBody>
      </p:sp>
      <p:sp>
        <p:nvSpPr>
          <p:cNvPr id="22531" name="Text Box 2"/>
          <p:cNvSpPr txBox="1">
            <a:spLocks noChangeArrowheads="1"/>
          </p:cNvSpPr>
          <p:nvPr/>
        </p:nvSpPr>
        <p:spPr bwMode="auto">
          <a:xfrm>
            <a:off x="533400" y="1676400"/>
            <a:ext cx="4876800" cy="2209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rtl="1" eaLnBrk="1" hangingPunct="1"/>
            <a:r>
              <a:rPr lang="vi-VN" sz="2400" b="1">
                <a:solidFill>
                  <a:srgbClr val="000000"/>
                </a:solidFill>
              </a:rPr>
              <a:t>Từ điển năng lực là bộ công cụ dùng để:</a:t>
            </a:r>
          </a:p>
          <a:p>
            <a:pPr rtl="1" eaLnBrk="1" hangingPunct="1"/>
            <a:endParaRPr lang="vi-VN" sz="2400">
              <a:solidFill>
                <a:srgbClr val="000000"/>
              </a:solidFill>
            </a:endParaRPr>
          </a:p>
          <a:p>
            <a:pPr rtl="1" eaLnBrk="1" hangingPunct="1"/>
            <a:r>
              <a:rPr lang="vi-VN" sz="2400">
                <a:solidFill>
                  <a:srgbClr val="000000"/>
                </a:solidFill>
              </a:rPr>
              <a:t>1, Theo dõi các năng lực hiện có của công ty.</a:t>
            </a:r>
          </a:p>
          <a:p>
            <a:pPr rtl="1" eaLnBrk="1" hangingPunct="1"/>
            <a:r>
              <a:rPr lang="vi-VN" sz="2400">
                <a:solidFill>
                  <a:srgbClr val="000000"/>
                </a:solidFill>
              </a:rPr>
              <a:t>2. Biết các vị trí cụ thể cần năng lực phẩm chất, kiến thức gì.</a:t>
            </a:r>
          </a:p>
          <a:p>
            <a:pPr rtl="1" eaLnBrk="1" hangingPunct="1"/>
            <a:r>
              <a:rPr lang="vi-VN" sz="2400">
                <a:solidFill>
                  <a:srgbClr val="000000"/>
                </a:solidFill>
              </a:rPr>
              <a:t>3. Đánh giá và theo dõi năng lực của nhân viên.</a:t>
            </a:r>
          </a:p>
          <a:p>
            <a:pPr rtl="1" eaLnBrk="1" hangingPunct="1"/>
            <a:r>
              <a:rPr lang="vi-VN" sz="2400">
                <a:solidFill>
                  <a:srgbClr val="000000"/>
                </a:solidFill>
              </a:rPr>
              <a:t>4. Đánh giá phỏng vấn và tuyển dụng.</a:t>
            </a:r>
          </a:p>
          <a:p>
            <a:pPr rtl="1" eaLnBrk="1" hangingPunct="1"/>
            <a:r>
              <a:rPr lang="vi-VN" sz="2400">
                <a:solidFill>
                  <a:srgbClr val="000000"/>
                </a:solidFill>
              </a:rPr>
              <a:t>5. Đào tạo và phát triển nhân viên.</a:t>
            </a:r>
          </a:p>
        </p:txBody>
      </p:sp>
      <p:pic>
        <p:nvPicPr>
          <p:cNvPr id="22532" name="Picture 6" descr="http://t1.gstatic.com/images?q=tbn:yqvpReBMnY5fLM::&amp;t=1&amp;usg=__iJqKSUjy1x-9xJ5p-Gh-vEnuMa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371600"/>
            <a:ext cx="22098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2" descr="http://www.acro.vn/Upload/Tin_tuc/Quan_tri_nhan_su/Danh_gia_nhan_vi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429000"/>
            <a:ext cx="25622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7"/>
          <p:cNvSpPr txBox="1">
            <a:spLocks noChangeArrowheads="1"/>
          </p:cNvSpPr>
          <p:nvPr/>
        </p:nvSpPr>
        <p:spPr bwMode="auto">
          <a:xfrm>
            <a:off x="2133600" y="533400"/>
            <a:ext cx="647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200" b="1">
                <a:solidFill>
                  <a:srgbClr val="008DCC"/>
                </a:solidFill>
              </a:rPr>
              <a:t>CÔNG DỤNG VÀ LỢI ÍCH</a:t>
            </a:r>
          </a:p>
        </p:txBody>
      </p:sp>
      <p:sp>
        <p:nvSpPr>
          <p:cNvPr id="23555" name="Text Box 3"/>
          <p:cNvSpPr txBox="1">
            <a:spLocks noChangeArrowheads="1"/>
          </p:cNvSpPr>
          <p:nvPr/>
        </p:nvSpPr>
        <p:spPr bwMode="auto">
          <a:xfrm>
            <a:off x="609600" y="1752600"/>
            <a:ext cx="3200400" cy="990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432" tIns="2286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rtl="1" eaLnBrk="1" hangingPunct="1"/>
            <a:r>
              <a:rPr lang="vi-VN" sz="1600" b="1">
                <a:solidFill>
                  <a:srgbClr val="000000"/>
                </a:solidFill>
              </a:rPr>
              <a:t>Mục đích:</a:t>
            </a:r>
            <a:endParaRPr lang="vi-VN" sz="1600">
              <a:solidFill>
                <a:srgbClr val="000000"/>
              </a:solidFill>
            </a:endParaRPr>
          </a:p>
          <a:p>
            <a:pPr rtl="1" eaLnBrk="1" hangingPunct="1"/>
            <a:r>
              <a:rPr lang="vi-VN" sz="1600">
                <a:solidFill>
                  <a:srgbClr val="000000"/>
                </a:solidFill>
              </a:rPr>
              <a:t>- Tuyển dụng</a:t>
            </a:r>
          </a:p>
          <a:p>
            <a:pPr rtl="1" eaLnBrk="1" hangingPunct="1"/>
            <a:r>
              <a:rPr lang="vi-VN" sz="1600">
                <a:solidFill>
                  <a:srgbClr val="000000"/>
                </a:solidFill>
              </a:rPr>
              <a:t>- Đánh giá</a:t>
            </a:r>
          </a:p>
          <a:p>
            <a:pPr rtl="1" eaLnBrk="1" hangingPunct="1"/>
            <a:r>
              <a:rPr lang="vi-VN" sz="1600">
                <a:solidFill>
                  <a:srgbClr val="000000"/>
                </a:solidFill>
              </a:rPr>
              <a:t>- Đào tạo</a:t>
            </a:r>
          </a:p>
          <a:p>
            <a:pPr rtl="1" eaLnBrk="1" hangingPunct="1"/>
            <a:r>
              <a:rPr lang="vi-VN" sz="1600">
                <a:solidFill>
                  <a:srgbClr val="000000"/>
                </a:solidFill>
              </a:rPr>
              <a:t>- Xây dựng lộ trình công danh</a:t>
            </a:r>
          </a:p>
          <a:p>
            <a:pPr rtl="1" eaLnBrk="1" hangingPunct="1"/>
            <a:endParaRPr lang="vi-VN" sz="1600">
              <a:solidFill>
                <a:srgbClr val="000000"/>
              </a:solidFill>
            </a:endParaRPr>
          </a:p>
        </p:txBody>
      </p:sp>
      <p:sp>
        <p:nvSpPr>
          <p:cNvPr id="4" name="TextBox 3"/>
          <p:cNvSpPr txBox="1"/>
          <p:nvPr/>
        </p:nvSpPr>
        <p:spPr>
          <a:xfrm>
            <a:off x="457200" y="4876800"/>
            <a:ext cx="8382000" cy="1446213"/>
          </a:xfrm>
          <a:prstGeom prst="rect">
            <a:avLst/>
          </a:prstGeom>
          <a:noFill/>
        </p:spPr>
        <p:txBody>
          <a:bodyPr>
            <a:spAutoFit/>
          </a:bodyPr>
          <a:lstStyle/>
          <a:p>
            <a:pPr>
              <a:defRPr/>
            </a:pPr>
            <a:r>
              <a:rPr lang="en-US" sz="2400"/>
              <a:t>Từ điển năng lực là </a:t>
            </a:r>
            <a:r>
              <a:rPr lang="en-US" sz="3200">
                <a:solidFill>
                  <a:srgbClr val="008080"/>
                </a:solidFill>
                <a:effectLst>
                  <a:outerShdw blurRad="38100" dist="38100" dir="2700000" algn="tl">
                    <a:srgbClr val="000000">
                      <a:alpha val="43137"/>
                    </a:srgbClr>
                  </a:outerShdw>
                </a:effectLst>
              </a:rPr>
              <a:t>hệ thống văn bản </a:t>
            </a:r>
            <a:r>
              <a:rPr lang="en-US" sz="2400"/>
              <a:t>mô tả chi tiết các năng lực và cấp độ năng lực cần có của một tổ chức đảm bảo </a:t>
            </a:r>
            <a:r>
              <a:rPr lang="en-US" sz="3200">
                <a:solidFill>
                  <a:srgbClr val="FF0000"/>
                </a:solidFill>
                <a:effectLst>
                  <a:outerShdw blurRad="38100" dist="38100" dir="2700000" algn="tl">
                    <a:srgbClr val="000000">
                      <a:alpha val="43137"/>
                    </a:srgbClr>
                  </a:outerShdw>
                </a:effectLst>
              </a:rPr>
              <a:t>duy trì lợi thế cạnh tranh</a:t>
            </a:r>
          </a:p>
        </p:txBody>
      </p:sp>
      <p:pic>
        <p:nvPicPr>
          <p:cNvPr id="23557" name="Picture 2" descr="http://files.doanhnhan360.com.vn/Image.ashx/image=pjpeg/17db07de766d4049be78a9759e8f0260-Lanh-dao-Leadership.jpg/Lanh-dao-Leadershi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219200"/>
            <a:ext cx="44386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0" y="1295400"/>
          <a:ext cx="9144000" cy="5394850"/>
        </p:xfrm>
        <a:graphic>
          <a:graphicData uri="http://schemas.openxmlformats.org/drawingml/2006/table">
            <a:tbl>
              <a:tblPr/>
              <a:tblGrid>
                <a:gridCol w="503238"/>
                <a:gridCol w="1641475"/>
                <a:gridCol w="6999287"/>
              </a:tblGrid>
              <a:tr h="2742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Cấp</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Tên</a:t>
                      </a:r>
                      <a:endPar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Mô tả</a:t>
                      </a:r>
                      <a:endPar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7</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Lãnh đạo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(Visionary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Xác định tầm nhìn của tổ chức, định hướng chiến lược, quyết định những thay đổi dài hạn để đáp ứng đòi hỏi phát triển của tổ chức và thực tế xã hội, thị trường.</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6</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Lãnh đạo</a:t>
                      </a: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Lãnh đạo và phát triển những lĩnh vực, đơn vị kinh doanh tự chủ quy mô lớn (chi nhánh) hay những mảng chức năng quan trọng của tổ chức. Xây dựng chiến lược trong lĩnh vực đó.</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Quản lý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(Senior Manager)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Lãnh đạo và quản lý đơn vị kinh doanh (trung tâm) hay lĩnh vực chức năng.</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863">
                <a:tc vMerge="1">
                  <a:txBody>
                    <a:bodyPr/>
                    <a:lstStyle/>
                    <a:p>
                      <a:endParaRPr 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Chuyên gia cao cấp</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(High Expert)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Times New Roman" pitchFamily="18" charset="0"/>
                        <a:buNone/>
                        <a:tabLst>
                          <a:tab pos="171450" algn="l"/>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Chuyên gia có uy tín, ảnh hưởng lớn trong lĩnh vực hoạt động quan trọng của tổ chức, có khả năng phụ trách, đánh giá, tư vấn chiến lược trong chuyên môn của mình, xây dựng hình ảnh chuyên môn của Công ty.</a:t>
                      </a:r>
                    </a:p>
                    <a:p>
                      <a:pPr marL="0" marR="0" lvl="0" indent="0" algn="l" defTabSz="914400" rtl="0" eaLnBrk="1" fontAlgn="base" latinLnBrk="0" hangingPunct="1">
                        <a:lnSpc>
                          <a:spcPct val="100000"/>
                        </a:lnSpc>
                        <a:spcBef>
                          <a:spcPct val="0"/>
                        </a:spcBef>
                        <a:spcAft>
                          <a:spcPct val="0"/>
                        </a:spcAft>
                        <a:buClrTx/>
                        <a:buSzTx/>
                        <a:buFont typeface="Times New Roman" pitchFamily="18" charset="0"/>
                        <a:buChar char="-"/>
                        <a:tabLst>
                          <a:tab pos="171450" algn="l"/>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Quản trị dự án (QTDA) có khả  năng quản lý dự án lớn mức tổ chức.</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28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Quản lý</a:t>
                      </a: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(Manager)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Quản lý đơn vị sản xuất, các dự án, chương trình hoặc các mảng chức năng của một đơn vị.</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Chuyên gia</a:t>
                      </a: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(Expert)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Times New Roman" pitchFamily="18" charset="0"/>
                        <a:buNone/>
                        <a:tabLst>
                          <a:tab pos="171450" algn="l"/>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Chuyên gia có uy tín, ảnh hưởng mức Trung tâm, tư vấn các vấn đề chuyên môn trong phạm vi Trung tâm, có khả năng đào tạo huấn luyện đội ngũ kế cận, được đồng nghiệp công nhận.</a:t>
                      </a:r>
                    </a:p>
                    <a:p>
                      <a:pPr marL="0" marR="0" lvl="0" indent="0" algn="l" defTabSz="914400" rtl="0" eaLnBrk="1" fontAlgn="base" latinLnBrk="0" hangingPunct="1">
                        <a:lnSpc>
                          <a:spcPct val="100000"/>
                        </a:lnSpc>
                        <a:spcBef>
                          <a:spcPct val="0"/>
                        </a:spcBef>
                        <a:spcAft>
                          <a:spcPct val="0"/>
                        </a:spcAft>
                        <a:buClrTx/>
                        <a:buSzTx/>
                        <a:buFont typeface="Times New Roman" pitchFamily="18" charset="0"/>
                        <a:buChar char="-"/>
                        <a:tabLst>
                          <a:tab pos="171450" algn="l"/>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QTDA có khả năng quản lý nhiều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Quản lý nhóm</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(Team Leader)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Quản lý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vMerge="1">
                  <a:txBody>
                    <a:bodyPr/>
                    <a:lstStyle/>
                    <a:p>
                      <a:endParaRPr lang="en-US"/>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Chuyên viên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(Professional)</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Cán bộ kỹ thuật giỏi, có khả năng giải quyết kịp thời và chính xác các vấn đề kỹ thuật quan trọng của dự án.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0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Nhân viên nghiệp vụ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(Staff)</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Có kiến thức và kỹ năng cần thiết để thực hiện công việc đòi hỏi chuyên môn cao. Làm các việc được giao hàng ngày hoặc trong các dự án, chương trình dưới sự quản lý của cấp trên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4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1"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Công nhân</a:t>
                      </a: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 (Worker)</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ja-JP" sz="1200" b="0" i="0" u="none" strike="noStrike" cap="none" normalizeH="0" baseline="0" smtClean="0">
                          <a:ln>
                            <a:noFill/>
                          </a:ln>
                          <a:solidFill>
                            <a:srgbClr val="0033CC"/>
                          </a:solidFill>
                          <a:effectLst/>
                          <a:latin typeface="Arial" charset="0"/>
                          <a:ea typeface="ＭＳ Ｐゴシック" pitchFamily="34" charset="-128"/>
                          <a:cs typeface="Times New Roman" pitchFamily="18" charset="0"/>
                        </a:rPr>
                        <a:t>Có kỹ năng làm các việc đơn giản, không đòi hỏi chuyên môn cao. Làm việc dưới sự giám sát của cấp trên.</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 name="Rectangle 2"/>
          <p:cNvSpPr txBox="1">
            <a:spLocks noChangeArrowheads="1"/>
          </p:cNvSpPr>
          <p:nvPr/>
        </p:nvSpPr>
        <p:spPr>
          <a:xfrm>
            <a:off x="2362200" y="381000"/>
            <a:ext cx="6172200" cy="685800"/>
          </a:xfrm>
          <a:prstGeom prst="rect">
            <a:avLst/>
          </a:prstGeom>
          <a:noFill/>
          <a:ln/>
        </p:spPr>
        <p:txBody>
          <a:bodyPr/>
          <a:lstStyle/>
          <a:p>
            <a:pPr algn="ctr" eaLnBrk="0" hangingPunct="0">
              <a:defRPr/>
            </a:pPr>
            <a:r>
              <a:rPr lang="en-US" altLang="ja-JP" sz="3600" kern="0">
                <a:solidFill>
                  <a:srgbClr val="0066CC"/>
                </a:solidFill>
                <a:effectLst>
                  <a:outerShdw blurRad="38100" dist="38100" dir="2700000" algn="tl">
                    <a:srgbClr val="000000">
                      <a:alpha val="43137"/>
                    </a:srgbClr>
                  </a:outerShdw>
                </a:effectLst>
                <a:latin typeface="+mj-lt"/>
                <a:ea typeface="ＭＳ Ｐゴシック" pitchFamily="34" charset="-128"/>
                <a:cs typeface="+mj-cs"/>
              </a:rPr>
              <a:t>Ví dụ 1: JOB LEVEL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2286000" y="76200"/>
            <a:ext cx="6567488" cy="1143000"/>
          </a:xfrm>
        </p:spPr>
        <p:txBody>
          <a:bodyPr/>
          <a:lstStyle/>
          <a:p>
            <a:r>
              <a:rPr lang="en-US" sz="2800" smtClean="0"/>
              <a:t>Ví dụ 2: Đánh giá năng lực </a:t>
            </a:r>
            <a:br>
              <a:rPr lang="en-US" sz="2800" smtClean="0"/>
            </a:br>
            <a:r>
              <a:rPr lang="en-US" sz="2800" smtClean="0"/>
              <a:t>“Trưởng phòng nhân sự”</a:t>
            </a:r>
          </a:p>
        </p:txBody>
      </p:sp>
      <p:pic>
        <p:nvPicPr>
          <p:cNvPr id="25603" name="Picture 4"/>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03188" y="1219200"/>
            <a:ext cx="8964612" cy="5619750"/>
          </a:xfrm>
          <a:noFill/>
        </p:spPr>
      </p:pic>
    </p:spTree>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alpha val="50000"/>
          </a:schemeClr>
        </a:solidFill>
        <a:ln w="28575"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vi-VN"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alpha val="50000"/>
          </a:schemeClr>
        </a:solidFill>
        <a:ln w="28575" cap="flat" cmpd="sng" algn="ctr">
          <a:solidFill>
            <a:schemeClr val="tx1"/>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vi-VN"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5745</TotalTime>
  <Words>2108</Words>
  <Application>Microsoft Office PowerPoint</Application>
  <PresentationFormat>On-screen Show (4:3)</PresentationFormat>
  <Paragraphs>219</Paragraphs>
  <Slides>43</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vt:lpstr>
      <vt:lpstr>Gill Sans MT</vt:lpstr>
      <vt:lpstr>Monotype Sorts</vt:lpstr>
      <vt:lpstr>ＭＳ Ｐゴシック</vt:lpstr>
      <vt:lpstr>Times New Roman</vt:lpstr>
      <vt:lpstr>Tahoma</vt:lpstr>
      <vt:lpstr>Verdana</vt:lpstr>
      <vt:lpstr>Wingdings</vt:lpstr>
      <vt:lpstr>Calibri</vt:lpstr>
      <vt:lpstr>1_Default Design</vt:lpstr>
      <vt:lpstr>Mục tiêu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Ví dụ 2: Đánh giá năng lực  “Trưởng phòng nhân sự”</vt:lpstr>
      <vt:lpstr>Ví dụ 3: Năng lực bán hàng </vt:lpstr>
      <vt:lpstr>Ví dụ 3 (tiếp): Đánh giá mức độ đáp ứng năng lực  của Nhân viên bán hàng</vt:lpstr>
      <vt:lpstr>Ví dụ 3: Hoạch định đào tạo</vt:lpstr>
      <vt:lpstr>Ví dụ 4: Phân loại nhân sự</vt:lpstr>
      <vt:lpstr>Phân loại năng lực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GĐ 1: Xác định danh mục năng lực</vt:lpstr>
      <vt:lpstr>GĐ 2: Định nghĩa năng lực và  cấp độ năng lực</vt:lpstr>
      <vt:lpstr>GĐ 3: Xác định năng lực theo đơn vị</vt:lpstr>
      <vt:lpstr>GĐ4: Xác định năng lực theo chức danh</vt:lpstr>
      <vt:lpstr>Giai đoạn 5: Xây dựng Từ điển năng lực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Chân thành cảm ơn!</vt:lpstr>
    </vt:vector>
  </TitlesOfParts>
  <Company>CMC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buithithanhtam</dc:creator>
  <cp:lastModifiedBy>dell</cp:lastModifiedBy>
  <cp:revision>456</cp:revision>
  <dcterms:created xsi:type="dcterms:W3CDTF">2006-06-02T04:46:46Z</dcterms:created>
  <dcterms:modified xsi:type="dcterms:W3CDTF">2018-04-03T18:02:33Z</dcterms:modified>
</cp:coreProperties>
</file>