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89" r:id="rId2"/>
    <p:sldId id="336" r:id="rId3"/>
    <p:sldId id="290" r:id="rId4"/>
    <p:sldId id="269" r:id="rId5"/>
    <p:sldId id="301" r:id="rId6"/>
    <p:sldId id="256" r:id="rId7"/>
    <p:sldId id="291" r:id="rId8"/>
    <p:sldId id="271" r:id="rId9"/>
    <p:sldId id="264" r:id="rId10"/>
    <p:sldId id="265" r:id="rId11"/>
    <p:sldId id="266" r:id="rId12"/>
    <p:sldId id="272" r:id="rId13"/>
    <p:sldId id="273" r:id="rId14"/>
    <p:sldId id="293" r:id="rId15"/>
    <p:sldId id="294" r:id="rId16"/>
    <p:sldId id="295" r:id="rId17"/>
    <p:sldId id="296" r:id="rId18"/>
    <p:sldId id="297" r:id="rId19"/>
    <p:sldId id="298" r:id="rId20"/>
    <p:sldId id="299" r:id="rId21"/>
    <p:sldId id="300" r:id="rId22"/>
    <p:sldId id="303" r:id="rId23"/>
    <p:sldId id="302" r:id="rId24"/>
    <p:sldId id="268" r:id="rId25"/>
    <p:sldId id="270" r:id="rId26"/>
    <p:sldId id="277" r:id="rId27"/>
    <p:sldId id="334" r:id="rId28"/>
    <p:sldId id="335" r:id="rId29"/>
    <p:sldId id="276" r:id="rId30"/>
    <p:sldId id="257" r:id="rId31"/>
    <p:sldId id="267" r:id="rId32"/>
    <p:sldId id="274" r:id="rId33"/>
    <p:sldId id="275" r:id="rId34"/>
    <p:sldId id="278" r:id="rId35"/>
    <p:sldId id="280" r:id="rId36"/>
    <p:sldId id="281" r:id="rId37"/>
    <p:sldId id="314" r:id="rId38"/>
    <p:sldId id="326" r:id="rId39"/>
    <p:sldId id="282" r:id="rId40"/>
    <p:sldId id="283" r:id="rId41"/>
    <p:sldId id="327" r:id="rId42"/>
    <p:sldId id="285" r:id="rId43"/>
    <p:sldId id="284" r:id="rId44"/>
    <p:sldId id="286" r:id="rId45"/>
    <p:sldId id="315" r:id="rId46"/>
    <p:sldId id="316" r:id="rId47"/>
    <p:sldId id="317" r:id="rId48"/>
    <p:sldId id="318" r:id="rId49"/>
    <p:sldId id="319" r:id="rId50"/>
    <p:sldId id="320" r:id="rId51"/>
    <p:sldId id="321" r:id="rId52"/>
    <p:sldId id="322" r:id="rId53"/>
    <p:sldId id="328" r:id="rId54"/>
    <p:sldId id="325" r:id="rId55"/>
    <p:sldId id="333" r:id="rId56"/>
    <p:sldId id="324" r:id="rId57"/>
    <p:sldId id="304" r:id="rId58"/>
    <p:sldId id="305" r:id="rId59"/>
    <p:sldId id="306" r:id="rId60"/>
    <p:sldId id="307" r:id="rId61"/>
    <p:sldId id="308" r:id="rId62"/>
    <p:sldId id="309" r:id="rId63"/>
    <p:sldId id="329" r:id="rId64"/>
    <p:sldId id="330" r:id="rId65"/>
    <p:sldId id="331" r:id="rId66"/>
    <p:sldId id="332" r:id="rId67"/>
    <p:sldId id="310" r:id="rId68"/>
    <p:sldId id="311" r:id="rId69"/>
    <p:sldId id="312" r:id="rId7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Sheet1!$F$2</c:f>
              <c:strCache>
                <c:ptCount val="1"/>
                <c:pt idx="0">
                  <c:v>Từ điển năng lực</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Sheet1!$F$3:$F$12</c:f>
              <c:numCache>
                <c:formatCode>General</c:formatCode>
                <c:ptCount val="10"/>
                <c:pt idx="0">
                  <c:v>6</c:v>
                </c:pt>
                <c:pt idx="1">
                  <c:v>6</c:v>
                </c:pt>
                <c:pt idx="2">
                  <c:v>6</c:v>
                </c:pt>
                <c:pt idx="3">
                  <c:v>6</c:v>
                </c:pt>
                <c:pt idx="4">
                  <c:v>6</c:v>
                </c:pt>
                <c:pt idx="5">
                  <c:v>6</c:v>
                </c:pt>
                <c:pt idx="6">
                  <c:v>6</c:v>
                </c:pt>
                <c:pt idx="7">
                  <c:v>6</c:v>
                </c:pt>
                <c:pt idx="8">
                  <c:v>6</c:v>
                </c:pt>
                <c:pt idx="9">
                  <c:v>6</c:v>
                </c:pt>
              </c:numCache>
            </c:numRef>
          </c:val>
        </c:ser>
        <c:dLbls>
          <c:showLegendKey val="0"/>
          <c:showVal val="0"/>
          <c:showCatName val="0"/>
          <c:showSerName val="0"/>
          <c:showPercent val="0"/>
          <c:showBubbleSize val="0"/>
        </c:dLbls>
        <c:axId val="544460928"/>
        <c:axId val="544451680"/>
      </c:radarChart>
      <c:catAx>
        <c:axId val="544460928"/>
        <c:scaling>
          <c:orientation val="minMax"/>
        </c:scaling>
        <c:delete val="0"/>
        <c:axPos val="b"/>
        <c:majorGridlines/>
        <c:numFmt formatCode="General" sourceLinked="0"/>
        <c:majorTickMark val="out"/>
        <c:minorTickMark val="none"/>
        <c:tickLblPos val="nextTo"/>
        <c:crossAx val="544451680"/>
        <c:crosses val="autoZero"/>
        <c:auto val="1"/>
        <c:lblAlgn val="ctr"/>
        <c:lblOffset val="100"/>
        <c:noMultiLvlLbl val="0"/>
      </c:catAx>
      <c:valAx>
        <c:axId val="544451680"/>
        <c:scaling>
          <c:orientation val="minMax"/>
        </c:scaling>
        <c:delete val="0"/>
        <c:axPos val="l"/>
        <c:majorGridlines/>
        <c:numFmt formatCode="General" sourceLinked="1"/>
        <c:majorTickMark val="cross"/>
        <c:minorTickMark val="none"/>
        <c:tickLblPos val="nextTo"/>
        <c:crossAx val="544460928"/>
        <c:crosses val="autoZero"/>
        <c:crossBetween val="between"/>
      </c:valAx>
    </c:plotArea>
    <c:legend>
      <c:legendPos val="r"/>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strRef>
              <c:f>Sheet1!$F$2</c:f>
              <c:strCache>
                <c:ptCount val="1"/>
                <c:pt idx="0">
                  <c:v>Từ điển năng lực</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Sheet1!$F$3:$F$12</c:f>
              <c:numCache>
                <c:formatCode>General</c:formatCode>
                <c:ptCount val="10"/>
                <c:pt idx="0">
                  <c:v>6</c:v>
                </c:pt>
                <c:pt idx="1">
                  <c:v>6</c:v>
                </c:pt>
                <c:pt idx="2">
                  <c:v>6</c:v>
                </c:pt>
                <c:pt idx="3">
                  <c:v>6</c:v>
                </c:pt>
                <c:pt idx="4">
                  <c:v>6</c:v>
                </c:pt>
                <c:pt idx="5">
                  <c:v>6</c:v>
                </c:pt>
                <c:pt idx="6">
                  <c:v>6</c:v>
                </c:pt>
                <c:pt idx="7">
                  <c:v>6</c:v>
                </c:pt>
                <c:pt idx="8">
                  <c:v>6</c:v>
                </c:pt>
                <c:pt idx="9">
                  <c:v>6</c:v>
                </c:pt>
              </c:numCache>
            </c:numRef>
          </c:val>
        </c:ser>
        <c:ser>
          <c:idx val="1"/>
          <c:order val="1"/>
          <c:tx>
            <c:strRef>
              <c:f>Sheet1!$G$2</c:f>
              <c:strCache>
                <c:ptCount val="1"/>
                <c:pt idx="0">
                  <c:v>Mức độ đáp ứng hiện tại</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Sheet1!$G$3:$G$12</c:f>
              <c:numCache>
                <c:formatCode>General</c:formatCode>
                <c:ptCount val="10"/>
                <c:pt idx="0">
                  <c:v>3</c:v>
                </c:pt>
                <c:pt idx="1">
                  <c:v>4</c:v>
                </c:pt>
                <c:pt idx="2">
                  <c:v>3</c:v>
                </c:pt>
                <c:pt idx="3">
                  <c:v>5</c:v>
                </c:pt>
                <c:pt idx="4">
                  <c:v>4</c:v>
                </c:pt>
                <c:pt idx="5">
                  <c:v>2</c:v>
                </c:pt>
                <c:pt idx="6">
                  <c:v>5</c:v>
                </c:pt>
                <c:pt idx="7">
                  <c:v>4</c:v>
                </c:pt>
                <c:pt idx="8">
                  <c:v>3</c:v>
                </c:pt>
                <c:pt idx="9">
                  <c:v>4</c:v>
                </c:pt>
              </c:numCache>
            </c:numRef>
          </c:val>
        </c:ser>
        <c:dLbls>
          <c:showLegendKey val="0"/>
          <c:showVal val="0"/>
          <c:showCatName val="0"/>
          <c:showSerName val="0"/>
          <c:showPercent val="0"/>
          <c:showBubbleSize val="0"/>
        </c:dLbls>
        <c:axId val="544458752"/>
        <c:axId val="544453856"/>
      </c:radarChart>
      <c:catAx>
        <c:axId val="544458752"/>
        <c:scaling>
          <c:orientation val="minMax"/>
        </c:scaling>
        <c:delete val="0"/>
        <c:axPos val="b"/>
        <c:majorGridlines/>
        <c:numFmt formatCode="General" sourceLinked="0"/>
        <c:majorTickMark val="out"/>
        <c:minorTickMark val="none"/>
        <c:tickLblPos val="nextTo"/>
        <c:crossAx val="544453856"/>
        <c:crosses val="autoZero"/>
        <c:auto val="1"/>
        <c:lblAlgn val="ctr"/>
        <c:lblOffset val="100"/>
        <c:noMultiLvlLbl val="0"/>
      </c:catAx>
      <c:valAx>
        <c:axId val="544453856"/>
        <c:scaling>
          <c:orientation val="minMax"/>
        </c:scaling>
        <c:delete val="0"/>
        <c:axPos val="l"/>
        <c:majorGridlines/>
        <c:numFmt formatCode="General" sourceLinked="1"/>
        <c:majorTickMark val="cross"/>
        <c:minorTickMark val="none"/>
        <c:tickLblPos val="nextTo"/>
        <c:crossAx val="544458752"/>
        <c:crosses val="autoZero"/>
        <c:crossBetween val="between"/>
      </c:valAx>
    </c:plotArea>
    <c:legend>
      <c:legendPos val="r"/>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7EE8954-7D28-41DE-A401-ED00A56E97BD}" type="datetimeFigureOut">
              <a:rPr lang="en-US"/>
              <a:pPr>
                <a:defRPr/>
              </a:pPr>
              <a:t>4/26/2018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0C640EF-7C5F-4B22-AACB-5F2AF91C72DA}" type="slidenum">
              <a:rPr lang="en-US"/>
              <a:pPr>
                <a:defRPr/>
              </a:pPr>
              <a:t>‹#›</a:t>
            </a:fld>
            <a:endParaRPr lang="en-US"/>
          </a:p>
        </p:txBody>
      </p:sp>
    </p:spTree>
    <p:extLst>
      <p:ext uri="{BB962C8B-B14F-4D97-AF65-F5344CB8AC3E}">
        <p14:creationId xmlns:p14="http://schemas.microsoft.com/office/powerpoint/2010/main" val="22052732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latin typeface="Calibri" pitchFamily="34" charset="0"/>
            </a:endParaRPr>
          </a:p>
        </p:txBody>
      </p:sp>
      <p:sp>
        <p:nvSpPr>
          <p:cNvPr id="63492" name="Footer Placeholder 3"/>
          <p:cNvSpPr>
            <a:spLocks noGrp="1"/>
          </p:cNvSpPr>
          <p:nvPr>
            <p:ph type="ftr" sz="quarter" idx="4"/>
          </p:nvPr>
        </p:nvSpPr>
        <p:spPr bwMode="auto">
          <a:ln>
            <a:miter lim="800000"/>
            <a:headEnd/>
            <a:tailEnd/>
          </a:ln>
        </p:spPr>
        <p:txBody>
          <a:bodyPr/>
          <a:lstStyle/>
          <a:p>
            <a:pPr>
              <a:defRPr/>
            </a:pPr>
            <a:r>
              <a:rPr lang="vi-VN" smtClean="0"/>
              <a:t>Planning Marketing</a:t>
            </a:r>
          </a:p>
        </p:txBody>
      </p:sp>
      <p:sp>
        <p:nvSpPr>
          <p:cNvPr id="63493" name="Slide Number Placeholder 4"/>
          <p:cNvSpPr>
            <a:spLocks noGrp="1"/>
          </p:cNvSpPr>
          <p:nvPr>
            <p:ph type="sldNum" sz="quarter" idx="5"/>
          </p:nvPr>
        </p:nvSpPr>
        <p:spPr bwMode="auto">
          <a:ln>
            <a:miter lim="800000"/>
            <a:headEnd/>
            <a:tailEnd/>
          </a:ln>
        </p:spPr>
        <p:txBody>
          <a:bodyPr/>
          <a:lstStyle/>
          <a:p>
            <a:pPr>
              <a:defRPr/>
            </a:pPr>
            <a:fld id="{96C04F8E-90D7-45B4-AAF7-9E042F7AABEA}" type="slidenum">
              <a:rPr lang="vi-VN" smtClean="0"/>
              <a:pPr>
                <a:defRPr/>
              </a:pPr>
              <a:t>7</a:t>
            </a:fld>
            <a:endParaRPr lang="vi-VN" smtClean="0"/>
          </a:p>
        </p:txBody>
      </p:sp>
    </p:spTree>
    <p:extLst>
      <p:ext uri="{BB962C8B-B14F-4D97-AF65-F5344CB8AC3E}">
        <p14:creationId xmlns:p14="http://schemas.microsoft.com/office/powerpoint/2010/main" val="1820662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smtClean="0">
              <a:latin typeface="Calibri" pitchFamily="34" charset="0"/>
            </a:endParaRPr>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08A234-1F58-4B9A-942C-7AF721BC497F}" type="slidenum">
              <a:rPr lang="en-US" smtClean="0"/>
              <a:pPr fontAlgn="base">
                <a:spcBef>
                  <a:spcPct val="0"/>
                </a:spcBef>
                <a:spcAft>
                  <a:spcPct val="0"/>
                </a:spcAft>
                <a:defRPr/>
              </a:pPr>
              <a:t>10</a:t>
            </a:fld>
            <a:endParaRPr lang="en-US" smtClean="0"/>
          </a:p>
        </p:txBody>
      </p:sp>
    </p:spTree>
    <p:extLst>
      <p:ext uri="{BB962C8B-B14F-4D97-AF65-F5344CB8AC3E}">
        <p14:creationId xmlns:p14="http://schemas.microsoft.com/office/powerpoint/2010/main" val="684665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45EA79E-5F5C-4112-BE92-AA57B9EBB449}" type="datetimeFigureOut">
              <a:rPr lang="en-US"/>
              <a:pPr>
                <a:defRPr/>
              </a:pPr>
              <a:t>4/26/2018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4BC050-DAEF-4B7F-8CD1-6AF4B6D0F10F}" type="slidenum">
              <a:rPr lang="en-US"/>
              <a:pPr>
                <a:defRPr/>
              </a:pPr>
              <a:t>‹#›</a:t>
            </a:fld>
            <a:endParaRPr lang="en-US"/>
          </a:p>
        </p:txBody>
      </p:sp>
    </p:spTree>
    <p:extLst>
      <p:ext uri="{BB962C8B-B14F-4D97-AF65-F5344CB8AC3E}">
        <p14:creationId xmlns:p14="http://schemas.microsoft.com/office/powerpoint/2010/main" val="1977498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78DBBC-E708-4766-A109-56E2E743E390}" type="datetimeFigureOut">
              <a:rPr lang="en-US"/>
              <a:pPr>
                <a:defRPr/>
              </a:pPr>
              <a:t>4/26/2018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65A258-BD08-453F-843C-E95E071FCCE4}" type="slidenum">
              <a:rPr lang="en-US"/>
              <a:pPr>
                <a:defRPr/>
              </a:pPr>
              <a:t>‹#›</a:t>
            </a:fld>
            <a:endParaRPr lang="en-US"/>
          </a:p>
        </p:txBody>
      </p:sp>
    </p:spTree>
    <p:extLst>
      <p:ext uri="{BB962C8B-B14F-4D97-AF65-F5344CB8AC3E}">
        <p14:creationId xmlns:p14="http://schemas.microsoft.com/office/powerpoint/2010/main" val="491632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C236C6F-DAB0-46D0-81BA-3DB9F0CC3055}" type="datetimeFigureOut">
              <a:rPr lang="en-US"/>
              <a:pPr>
                <a:defRPr/>
              </a:pPr>
              <a:t>4/26/2018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6F443A-1C6F-4D7D-8A96-AF26B25EEE7C}" type="slidenum">
              <a:rPr lang="en-US"/>
              <a:pPr>
                <a:defRPr/>
              </a:pPr>
              <a:t>‹#›</a:t>
            </a:fld>
            <a:endParaRPr lang="en-US"/>
          </a:p>
        </p:txBody>
      </p:sp>
    </p:spTree>
    <p:extLst>
      <p:ext uri="{BB962C8B-B14F-4D97-AF65-F5344CB8AC3E}">
        <p14:creationId xmlns:p14="http://schemas.microsoft.com/office/powerpoint/2010/main" val="4281212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E362DF-55CF-439E-914A-04334B68CF19}" type="datetimeFigureOut">
              <a:rPr lang="en-US"/>
              <a:pPr>
                <a:defRPr/>
              </a:pPr>
              <a:t>4/26/2018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CE863ED-F30E-4170-A151-C561A7D4CF80}" type="slidenum">
              <a:rPr lang="en-US"/>
              <a:pPr>
                <a:defRPr/>
              </a:pPr>
              <a:t>‹#›</a:t>
            </a:fld>
            <a:endParaRPr lang="en-US"/>
          </a:p>
        </p:txBody>
      </p:sp>
    </p:spTree>
    <p:extLst>
      <p:ext uri="{BB962C8B-B14F-4D97-AF65-F5344CB8AC3E}">
        <p14:creationId xmlns:p14="http://schemas.microsoft.com/office/powerpoint/2010/main" val="3542742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B93E3FA-3A39-4F66-B87F-63F6AEDD31BA}" type="datetimeFigureOut">
              <a:rPr lang="en-US"/>
              <a:pPr>
                <a:defRPr/>
              </a:pPr>
              <a:t>4/26/2018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6AB0962-8A6B-40F1-9AE2-0986DE71ACF7}" type="slidenum">
              <a:rPr lang="en-US"/>
              <a:pPr>
                <a:defRPr/>
              </a:pPr>
              <a:t>‹#›</a:t>
            </a:fld>
            <a:endParaRPr lang="en-US"/>
          </a:p>
        </p:txBody>
      </p:sp>
    </p:spTree>
    <p:extLst>
      <p:ext uri="{BB962C8B-B14F-4D97-AF65-F5344CB8AC3E}">
        <p14:creationId xmlns:p14="http://schemas.microsoft.com/office/powerpoint/2010/main" val="68399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562230F-27F5-4465-B61F-E70938D33A00}" type="datetimeFigureOut">
              <a:rPr lang="en-US"/>
              <a:pPr>
                <a:defRPr/>
              </a:pPr>
              <a:t>4/26/2018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6831B0-739F-4387-8210-594A9092578A}" type="slidenum">
              <a:rPr lang="en-US"/>
              <a:pPr>
                <a:defRPr/>
              </a:pPr>
              <a:t>‹#›</a:t>
            </a:fld>
            <a:endParaRPr lang="en-US"/>
          </a:p>
        </p:txBody>
      </p:sp>
    </p:spTree>
    <p:extLst>
      <p:ext uri="{BB962C8B-B14F-4D97-AF65-F5344CB8AC3E}">
        <p14:creationId xmlns:p14="http://schemas.microsoft.com/office/powerpoint/2010/main" val="2270061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004610A-F438-4442-9426-BC84620F21E0}" type="datetimeFigureOut">
              <a:rPr lang="en-US"/>
              <a:pPr>
                <a:defRPr/>
              </a:pPr>
              <a:t>4/26/2018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F657BE5-C8F4-43AF-8C72-FE0CEFCBD43C}" type="slidenum">
              <a:rPr lang="en-US"/>
              <a:pPr>
                <a:defRPr/>
              </a:pPr>
              <a:t>‹#›</a:t>
            </a:fld>
            <a:endParaRPr lang="en-US"/>
          </a:p>
        </p:txBody>
      </p:sp>
    </p:spTree>
    <p:extLst>
      <p:ext uri="{BB962C8B-B14F-4D97-AF65-F5344CB8AC3E}">
        <p14:creationId xmlns:p14="http://schemas.microsoft.com/office/powerpoint/2010/main" val="2003591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FC33AB1-F237-4865-810E-9151F58541B3}" type="datetimeFigureOut">
              <a:rPr lang="en-US"/>
              <a:pPr>
                <a:defRPr/>
              </a:pPr>
              <a:t>4/26/2018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C681243-CE7C-4BFB-BAA9-1F63C88339D2}" type="slidenum">
              <a:rPr lang="en-US"/>
              <a:pPr>
                <a:defRPr/>
              </a:pPr>
              <a:t>‹#›</a:t>
            </a:fld>
            <a:endParaRPr lang="en-US"/>
          </a:p>
        </p:txBody>
      </p:sp>
    </p:spTree>
    <p:extLst>
      <p:ext uri="{BB962C8B-B14F-4D97-AF65-F5344CB8AC3E}">
        <p14:creationId xmlns:p14="http://schemas.microsoft.com/office/powerpoint/2010/main" val="326091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5609E1F-ED94-42E1-BFC3-EB224A3EC49A}" type="datetimeFigureOut">
              <a:rPr lang="en-US"/>
              <a:pPr>
                <a:defRPr/>
              </a:pPr>
              <a:t>4/26/2018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FFDB550-C5DA-4B89-B6CD-707A066E0240}" type="slidenum">
              <a:rPr lang="en-US"/>
              <a:pPr>
                <a:defRPr/>
              </a:pPr>
              <a:t>‹#›</a:t>
            </a:fld>
            <a:endParaRPr lang="en-US"/>
          </a:p>
        </p:txBody>
      </p:sp>
    </p:spTree>
    <p:extLst>
      <p:ext uri="{BB962C8B-B14F-4D97-AF65-F5344CB8AC3E}">
        <p14:creationId xmlns:p14="http://schemas.microsoft.com/office/powerpoint/2010/main" val="3938612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AE0B78D-CA14-42B2-81A0-E2982E4B3ABB}" type="datetimeFigureOut">
              <a:rPr lang="en-US"/>
              <a:pPr>
                <a:defRPr/>
              </a:pPr>
              <a:t>4/26/2018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5C073B0-302A-4060-A5C0-87F3C663B735}" type="slidenum">
              <a:rPr lang="en-US"/>
              <a:pPr>
                <a:defRPr/>
              </a:pPr>
              <a:t>‹#›</a:t>
            </a:fld>
            <a:endParaRPr lang="en-US"/>
          </a:p>
        </p:txBody>
      </p:sp>
    </p:spTree>
    <p:extLst>
      <p:ext uri="{BB962C8B-B14F-4D97-AF65-F5344CB8AC3E}">
        <p14:creationId xmlns:p14="http://schemas.microsoft.com/office/powerpoint/2010/main" val="698857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E8753ED-4E15-4659-9E1C-3027E9DD98A8}" type="datetimeFigureOut">
              <a:rPr lang="en-US"/>
              <a:pPr>
                <a:defRPr/>
              </a:pPr>
              <a:t>4/26/2018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140D43C-7990-4581-A9B3-FF73BF9B25DF}" type="slidenum">
              <a:rPr lang="en-US"/>
              <a:pPr>
                <a:defRPr/>
              </a:pPr>
              <a:t>‹#›</a:t>
            </a:fld>
            <a:endParaRPr lang="en-US"/>
          </a:p>
        </p:txBody>
      </p:sp>
    </p:spTree>
    <p:extLst>
      <p:ext uri="{BB962C8B-B14F-4D97-AF65-F5344CB8AC3E}">
        <p14:creationId xmlns:p14="http://schemas.microsoft.com/office/powerpoint/2010/main" val="397615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A9EA5C2-233A-4DE1-812E-0F8281814086}" type="datetimeFigureOut">
              <a:rPr lang="en-US"/>
              <a:pPr>
                <a:defRPr/>
              </a:pPr>
              <a:t>4/26/2018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E2556A7-7194-4010-BC2B-0FB061EBE72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file:///C:\Documents%20and%20Settings\KINHDO\Local%20Settings\Temporary%20Internet%20Files\OLK8\tailieu.do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6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304800" y="1600200"/>
            <a:ext cx="8458200" cy="4114800"/>
          </a:xfrm>
          <a:prstGeom prst="rect">
            <a:avLst/>
          </a:prstGeom>
          <a:noFill/>
          <a:ln w="9525">
            <a:noFill/>
            <a:miter lim="800000"/>
            <a:headEnd/>
            <a:tailEnd/>
          </a:ln>
        </p:spPr>
        <p:txBody>
          <a:bodyPr lIns="92075" tIns="46038" rIns="92075" bIns="46038"/>
          <a:lstStyle/>
          <a:p>
            <a:pPr marL="342900" indent="-342900" eaLnBrk="0" hangingPunct="0">
              <a:spcBef>
                <a:spcPct val="20000"/>
              </a:spcBef>
              <a:buClr>
                <a:schemeClr val="tx1"/>
              </a:buClr>
              <a:buFont typeface="Monotype Sorts" pitchFamily="2" charset="2"/>
              <a:buNone/>
              <a:defRPr/>
            </a:pPr>
            <a:r>
              <a:rPr lang="en-US" sz="2400" kern="0">
                <a:latin typeface="+mn-lt"/>
                <a:cs typeface="+mn-cs"/>
              </a:rPr>
              <a:t>Sau khi tham dự, thính giả sẽ :</a:t>
            </a:r>
          </a:p>
          <a:p>
            <a:pPr marL="342900" indent="-342900" eaLnBrk="0" hangingPunct="0">
              <a:spcBef>
                <a:spcPct val="20000"/>
              </a:spcBef>
              <a:buClr>
                <a:schemeClr val="tx1"/>
              </a:buClr>
              <a:buFontTx/>
              <a:buChar char="•"/>
              <a:defRPr/>
            </a:pPr>
            <a:r>
              <a:rPr lang="en-US" sz="2400" kern="0">
                <a:latin typeface="+mn-lt"/>
                <a:cs typeface="+mn-cs"/>
              </a:rPr>
              <a:t>Biết các phương pháp xây dựng từ điển năng lực ?</a:t>
            </a:r>
          </a:p>
          <a:p>
            <a:pPr marL="342900" indent="-342900" eaLnBrk="0" hangingPunct="0">
              <a:spcBef>
                <a:spcPct val="20000"/>
              </a:spcBef>
              <a:buClr>
                <a:schemeClr val="tx1"/>
              </a:buClr>
              <a:buFontTx/>
              <a:buChar char="•"/>
              <a:defRPr/>
            </a:pPr>
            <a:r>
              <a:rPr lang="en-US" sz="2400" kern="0">
                <a:latin typeface="+mn-lt"/>
                <a:cs typeface="+mn-cs"/>
              </a:rPr>
              <a:t>Biết các bước xây dựng từ điển năng lực .</a:t>
            </a:r>
          </a:p>
          <a:p>
            <a:pPr marL="342900" indent="-342900" eaLnBrk="0" hangingPunct="0">
              <a:spcBef>
                <a:spcPct val="20000"/>
              </a:spcBef>
              <a:buClr>
                <a:schemeClr val="tx1"/>
              </a:buClr>
              <a:buFontTx/>
              <a:buChar char="•"/>
              <a:defRPr/>
            </a:pPr>
            <a:r>
              <a:rPr lang="en-US" sz="2400" kern="0">
                <a:latin typeface="+mn-lt"/>
                <a:cs typeface="+mn-cs"/>
              </a:rPr>
              <a:t>Có những ý tưởng làm mới quá trình quản trị nguồn nhân lực.</a:t>
            </a:r>
          </a:p>
        </p:txBody>
      </p:sp>
      <p:sp>
        <p:nvSpPr>
          <p:cNvPr id="8195" name="Rectangle 2"/>
          <p:cNvSpPr>
            <a:spLocks noGrp="1" noChangeArrowheads="1"/>
          </p:cNvSpPr>
          <p:nvPr>
            <p:ph type="title"/>
          </p:nvPr>
        </p:nvSpPr>
        <p:spPr>
          <a:xfrm>
            <a:off x="304800" y="228600"/>
            <a:ext cx="7772400" cy="762000"/>
          </a:xfrm>
          <a:noFill/>
        </p:spPr>
        <p:txBody>
          <a:bodyPr lIns="92075" tIns="46038" rIns="92075" bIns="46038"/>
          <a:lstStyle/>
          <a:p>
            <a:pPr algn="r"/>
            <a:r>
              <a:rPr lang="en-US" smtClean="0"/>
              <a:t>Mục tiêu</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 y="1287463"/>
          <a:ext cx="8991600" cy="5108606"/>
        </p:xfrm>
        <a:graphic>
          <a:graphicData uri="http://schemas.openxmlformats.org/drawingml/2006/table">
            <a:tbl>
              <a:tblPr/>
              <a:tblGrid>
                <a:gridCol w="1662113"/>
                <a:gridCol w="7329487"/>
              </a:tblGrid>
              <a:tr h="636548">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Lương:</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khoản tiền trả cho từng cá nhân ứng với ngạch, bậc và cấp năng lực của vị trí.</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06394">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Ngạch:</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quy định của tập đoàn để phân chia chức danh giữ các nhóm nhân viên trong tập đoàn.</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36548">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năng lực: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việc phân chia chức danh giữ các nhân viên đảm nhiệm cùng 1 vị trí</a:t>
                      </a:r>
                      <a:r>
                        <a:rPr kumimoji="0" lang="en-US" sz="1600" b="0" i="0" u="none" strike="noStrike" cap="none" normalizeH="0" baseline="0" smtClean="0">
                          <a:ln>
                            <a:noFill/>
                          </a:ln>
                          <a:solidFill>
                            <a:srgbClr val="000000"/>
                          </a:solidFill>
                          <a:effectLst/>
                          <a:latin typeface="Tahoma" pitchFamily="34" charset="0"/>
                          <a:cs typeface="Tahoma" pitchFamily="34" charset="0"/>
                        </a:rPr>
                        <a:t> công việc</a:t>
                      </a:r>
                      <a:endParaRPr kumimoji="0" lang="vi-VN" sz="1600" b="0" i="0" u="none" strike="noStrike" cap="none" normalizeH="0" baseline="0" smtClean="0">
                        <a:ln>
                          <a:noFill/>
                        </a:ln>
                        <a:solidFill>
                          <a:srgbClr val="000000"/>
                        </a:solidFill>
                        <a:effectLst/>
                        <a:latin typeface="Tahoma" pitchFamily="34" charset="0"/>
                        <a:cs typeface="Tahoma"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95269">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Năng lực vị trí:</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những kiến thức, kỹ năng, thái độ phù hợp với vị trí</a:t>
                      </a:r>
                      <a:r>
                        <a:rPr kumimoji="0" lang="en-US" sz="1600" b="0" i="0" u="none" strike="noStrike" cap="none" normalizeH="0" baseline="0" smtClean="0">
                          <a:ln>
                            <a:noFill/>
                          </a:ln>
                          <a:solidFill>
                            <a:srgbClr val="000000"/>
                          </a:solidFill>
                          <a:effectLst/>
                          <a:latin typeface="Tahoma" pitchFamily="34" charset="0"/>
                          <a:cs typeface="Tahoma" pitchFamily="34" charset="0"/>
                        </a:rPr>
                        <a:t> công việc</a:t>
                      </a:r>
                      <a:r>
                        <a:rPr kumimoji="0" lang="vi-VN" sz="1600" b="0" i="0" u="none" strike="noStrike" cap="none" normalizeH="0" baseline="0" smtClean="0">
                          <a:ln>
                            <a:noFill/>
                          </a:ln>
                          <a:solidFill>
                            <a:srgbClr val="000000"/>
                          </a:solidFill>
                          <a:effectLst/>
                          <a:latin typeface="Tahoma" pitchFamily="34" charset="0"/>
                          <a:cs typeface="Tahoma" pitchFamily="34" charset="0"/>
                        </a:rPr>
                        <a:t> đó</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53991">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Vị trí công việc: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Là tên của 1 loại công việc có trong công ty</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565115">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Cấp năng lực: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sự phân loại, đĩnh nghĩa từng năng lực phù hợp với bậc năng lực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87649">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thợ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Là bậc năng lực. </a:t>
                      </a:r>
                      <a:r>
                        <a:rPr kumimoji="0" lang="vi-VN" sz="1600" b="0" i="0" u="none" strike="noStrike" cap="none" normalizeH="0" baseline="0" smtClean="0">
                          <a:ln>
                            <a:noFill/>
                          </a:ln>
                          <a:solidFill>
                            <a:srgbClr val="000000"/>
                          </a:solidFill>
                          <a:effectLst/>
                          <a:latin typeface="Tahoma" pitchFamily="34" charset="0"/>
                          <a:cs typeface="Tahoma" pitchFamily="34" charset="0"/>
                        </a:rPr>
                        <a:t>Các năng lực của bậc thợ thì bậc cao sẽ có năng lực hơn hoặc nhiều năng lực hơn bậc thấp.</a:t>
                      </a:r>
                      <a:endParaRPr kumimoji="0" lang="en-US" sz="1600" b="0" i="0" u="none" strike="noStrike" cap="none" normalizeH="0" baseline="0" smtClean="0">
                        <a:ln>
                          <a:noFill/>
                        </a:ln>
                        <a:solidFill>
                          <a:srgbClr val="000000"/>
                        </a:solidFill>
                        <a:effectLst/>
                        <a:latin typeface="Tahoma" pitchFamily="34" charset="0"/>
                        <a:cs typeface="Tahoma"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27061">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chức danh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việc phân chia chức danh giữa các nhân viên theo hướng quản lý. Ví dụ nhân viên, trưởng nhóm, phó giám đốc</a:t>
                      </a:r>
                      <a:r>
                        <a:rPr kumimoji="0" lang="en-US" sz="1600" b="0" i="0" u="none" strike="noStrike" cap="none" normalizeH="0" baseline="0" smtClean="0">
                          <a:ln>
                            <a:noFill/>
                          </a:ln>
                          <a:solidFill>
                            <a:srgbClr val="000000"/>
                          </a:solidFill>
                          <a:effectLst/>
                          <a:latin typeface="Tahoma" pitchFamily="34" charset="0"/>
                          <a:cs typeface="Tahoma" pitchFamily="34" charset="0"/>
                        </a:rPr>
                        <a:t>. </a:t>
                      </a:r>
                      <a:r>
                        <a:rPr kumimoji="0" lang="vi-VN" sz="1600" b="0" i="0" u="none" strike="noStrike" cap="none" normalizeH="0" baseline="0" smtClean="0">
                          <a:ln>
                            <a:noFill/>
                          </a:ln>
                          <a:solidFill>
                            <a:srgbClr val="000000"/>
                          </a:solidFill>
                          <a:effectLst/>
                          <a:latin typeface="Tahoma" pitchFamily="34" charset="0"/>
                          <a:cs typeface="Tahoma" pitchFamily="34" charset="0"/>
                        </a:rPr>
                        <a:t>Các năng lực của bậc chức danh thì bậc cao không nhất thiết phải có năng lực hơn hoặc nhiều hơn bậc thấp nhưng các năng lực quản lý</a:t>
                      </a:r>
                      <a:r>
                        <a:rPr kumimoji="0" lang="en-US" sz="1600" b="0" i="0" u="none" strike="noStrike" cap="none" normalizeH="0" baseline="0" smtClean="0">
                          <a:ln>
                            <a:noFill/>
                          </a:ln>
                          <a:solidFill>
                            <a:srgbClr val="000000"/>
                          </a:solidFill>
                          <a:effectLst/>
                          <a:latin typeface="Tahoma" pitchFamily="34" charset="0"/>
                          <a:cs typeface="Tahoma" pitchFamily="34" charset="0"/>
                        </a:rPr>
                        <a:t> -</a:t>
                      </a:r>
                      <a:r>
                        <a:rPr kumimoji="0" lang="vi-VN" sz="1600" b="0" i="0" u="none" strike="noStrike" cap="none" normalizeH="0" baseline="0" smtClean="0">
                          <a:ln>
                            <a:noFill/>
                          </a:ln>
                          <a:solidFill>
                            <a:srgbClr val="000000"/>
                          </a:solidFill>
                          <a:effectLst/>
                          <a:latin typeface="Tahoma" pitchFamily="34" charset="0"/>
                          <a:cs typeface="Tahoma" pitchFamily="34" charset="0"/>
                        </a:rPr>
                        <a:t> </a:t>
                      </a:r>
                      <a:r>
                        <a:rPr kumimoji="0" lang="en-US" sz="1600" b="0" i="0" u="none" strike="noStrike" cap="none" normalizeH="0" baseline="0" smtClean="0">
                          <a:ln>
                            <a:noFill/>
                          </a:ln>
                          <a:solidFill>
                            <a:srgbClr val="000000"/>
                          </a:solidFill>
                          <a:effectLst/>
                          <a:latin typeface="Tahoma" pitchFamily="34" charset="0"/>
                          <a:cs typeface="Tahoma" pitchFamily="34" charset="0"/>
                        </a:rPr>
                        <a:t>b</a:t>
                      </a:r>
                      <a:r>
                        <a:rPr kumimoji="0" lang="vi-VN" sz="1600" b="0" i="0" u="none" strike="noStrike" cap="none" normalizeH="0" baseline="0" smtClean="0">
                          <a:ln>
                            <a:noFill/>
                          </a:ln>
                          <a:solidFill>
                            <a:srgbClr val="000000"/>
                          </a:solidFill>
                          <a:effectLst/>
                          <a:latin typeface="Tahoma" pitchFamily="34" charset="0"/>
                          <a:cs typeface="Tahoma" pitchFamily="34" charset="0"/>
                        </a:rPr>
                        <a:t>ậc cao phải cao hơn bậc thấp</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Rectangle 3"/>
          <p:cNvSpPr/>
          <p:nvPr/>
        </p:nvSpPr>
        <p:spPr>
          <a:xfrm>
            <a:off x="1981200" y="228600"/>
            <a:ext cx="6934200" cy="954088"/>
          </a:xfrm>
          <a:prstGeom prst="rect">
            <a:avLst/>
          </a:prstGeom>
        </p:spPr>
        <p:txBody>
          <a:bodyPr>
            <a:spAutoFit/>
          </a:bodyPr>
          <a:lstStyle/>
          <a:p>
            <a:pPr algn="ctr" fontAlgn="auto">
              <a:spcBef>
                <a:spcPts val="0"/>
              </a:spcBef>
              <a:spcAft>
                <a:spcPts val="0"/>
              </a:spcAft>
              <a:defRPr/>
            </a:pPr>
            <a:r>
              <a:rPr lang="en-US" sz="2800" b="1">
                <a:solidFill>
                  <a:srgbClr val="0066CC"/>
                </a:solidFill>
                <a:effectLst>
                  <a:outerShdw blurRad="38100" dist="38100" dir="2700000" algn="tl">
                    <a:srgbClr val="000000">
                      <a:alpha val="43137"/>
                    </a:srgbClr>
                  </a:outerShdw>
                </a:effectLst>
                <a:latin typeface="+mn-lt"/>
                <a:cs typeface="+mn-cs"/>
              </a:rPr>
              <a:t>ĐỊNH NGHĨA CÁC THUẬT NGỮ TRONG TỪ ĐIỂN NĂNG LỰC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57325"/>
            <a:ext cx="40671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2"/>
          <p:cNvSpPr txBox="1">
            <a:spLocks noChangeArrowheads="1"/>
          </p:cNvSpPr>
          <p:nvPr/>
        </p:nvSpPr>
        <p:spPr bwMode="auto">
          <a:xfrm>
            <a:off x="228600" y="1524000"/>
            <a:ext cx="3886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Một phòng hoặc trung tâm có nhiều 1 bậc chức danh (nhân viên, trưởng nhóm, phó phòng, trưởng phòng). Mỗi 1 chức danh có nhiều vị trí (đào tạo, tuyển dụng, chính sách). </a:t>
            </a:r>
          </a:p>
          <a:p>
            <a:pPr eaLnBrk="1" hangingPunct="1"/>
            <a:r>
              <a:rPr lang="vi-VN"/>
              <a:t>Mỗi 1 chức danh thuộc một ngạch hoặc nhiều ngạch.</a:t>
            </a:r>
            <a:r>
              <a:rPr lang="en-US">
                <a:latin typeface="Calibri" pitchFamily="34" charset="0"/>
              </a:rPr>
              <a:t> Mỗi 1 vị trí có 5 bậc năng lực – bậc thợ.</a:t>
            </a:r>
            <a:endParaRPr lang="vi-VN"/>
          </a:p>
          <a:p>
            <a:pPr eaLnBrk="1" hangingPunct="1"/>
            <a:endParaRPr lang="en-US">
              <a:latin typeface="Calibri" pitchFamily="34" charset="0"/>
            </a:endParaRPr>
          </a:p>
          <a:p>
            <a:pPr eaLnBrk="1" hangingPunct="1"/>
            <a:r>
              <a:rPr lang="vi-VN"/>
              <a:t>Vị trí A thuộc ngạch Chuyên Gia bao gồm x năng lực. Và vị trí A có 5 bậc năng lực hoặc 5 bậc thợ . </a:t>
            </a:r>
          </a:p>
          <a:p>
            <a:pPr eaLnBrk="1" hangingPunct="1"/>
            <a:endParaRPr lang="en-US">
              <a:latin typeface="Calibri" pitchFamily="34" charset="0"/>
            </a:endParaRPr>
          </a:p>
          <a:p>
            <a:pPr eaLnBrk="1" hangingPunct="1"/>
            <a:r>
              <a:rPr lang="vi-VN"/>
              <a:t>Mỗi 1 năng lực trong x năng lực đó được chia làm 5 cấp. Mỗi 1 cấp được định nghĩa khác nhau. </a:t>
            </a:r>
          </a:p>
          <a:p>
            <a:pPr eaLnBrk="1" hangingPunct="1"/>
            <a:endParaRPr lang="en-US">
              <a:latin typeface="Calibri" pitchFamily="34" charset="0"/>
            </a:endParaRPr>
          </a:p>
        </p:txBody>
      </p:sp>
      <p:sp>
        <p:nvSpPr>
          <p:cNvPr id="4" name="Rectangle 3"/>
          <p:cNvSpPr/>
          <p:nvPr/>
        </p:nvSpPr>
        <p:spPr>
          <a:xfrm>
            <a:off x="1981200" y="228600"/>
            <a:ext cx="6934200" cy="523875"/>
          </a:xfrm>
          <a:prstGeom prst="rect">
            <a:avLst/>
          </a:prstGeom>
        </p:spPr>
        <p:txBody>
          <a:bodyPr>
            <a:spAutoFit/>
          </a:bodyPr>
          <a:lstStyle/>
          <a:p>
            <a:pPr algn="ctr" fontAlgn="auto">
              <a:spcBef>
                <a:spcPts val="0"/>
              </a:spcBef>
              <a:spcAft>
                <a:spcPts val="0"/>
              </a:spcAft>
              <a:defRPr/>
            </a:pPr>
            <a:r>
              <a:rPr lang="en-US" sz="2800" b="1">
                <a:solidFill>
                  <a:srgbClr val="0066CC"/>
                </a:solidFill>
                <a:effectLst>
                  <a:outerShdw blurRad="38100" dist="38100" dir="2700000" algn="tl">
                    <a:srgbClr val="000000">
                      <a:alpha val="43137"/>
                    </a:srgbClr>
                  </a:outerShdw>
                </a:effectLst>
                <a:latin typeface="+mn-lt"/>
                <a:cs typeface="+mn-cs"/>
              </a:rPr>
              <a:t>VÍ DỤ VỀ ĐỊNH NGHĨA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1071563"/>
            <a:ext cx="6696075"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 y="590550"/>
            <a:ext cx="893445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b="1">
                <a:solidFill>
                  <a:srgbClr val="008DCC"/>
                </a:solidFill>
              </a:rPr>
              <a:t>CÔNG DỤNG VÀ LỢI ÍCH</a:t>
            </a:r>
          </a:p>
        </p:txBody>
      </p:sp>
      <p:sp>
        <p:nvSpPr>
          <p:cNvPr id="21507" name="Text Box 3"/>
          <p:cNvSpPr txBox="1">
            <a:spLocks noChangeArrowheads="1"/>
          </p:cNvSpPr>
          <p:nvPr/>
        </p:nvSpPr>
        <p:spPr bwMode="auto">
          <a:xfrm>
            <a:off x="609600" y="1752600"/>
            <a:ext cx="3200400" cy="990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r>
              <a:rPr lang="vi-VN" sz="1600" b="1">
                <a:solidFill>
                  <a:srgbClr val="000000"/>
                </a:solidFill>
              </a:rPr>
              <a:t>Mục đích:</a:t>
            </a:r>
            <a:endParaRPr lang="vi-VN" sz="1600">
              <a:solidFill>
                <a:srgbClr val="000000"/>
              </a:solidFill>
            </a:endParaRPr>
          </a:p>
          <a:p>
            <a:pPr rtl="1" eaLnBrk="1" hangingPunct="1"/>
            <a:r>
              <a:rPr lang="vi-VN" sz="1600">
                <a:solidFill>
                  <a:srgbClr val="000000"/>
                </a:solidFill>
              </a:rPr>
              <a:t>- Tuyển dụng</a:t>
            </a:r>
          </a:p>
          <a:p>
            <a:pPr rtl="1" eaLnBrk="1" hangingPunct="1"/>
            <a:r>
              <a:rPr lang="vi-VN" sz="1600">
                <a:solidFill>
                  <a:srgbClr val="000000"/>
                </a:solidFill>
              </a:rPr>
              <a:t>- Đánh giá</a:t>
            </a:r>
          </a:p>
          <a:p>
            <a:pPr rtl="1" eaLnBrk="1" hangingPunct="1"/>
            <a:r>
              <a:rPr lang="vi-VN" sz="1600">
                <a:solidFill>
                  <a:srgbClr val="000000"/>
                </a:solidFill>
              </a:rPr>
              <a:t>- Đào tạo</a:t>
            </a:r>
          </a:p>
          <a:p>
            <a:pPr rtl="1" eaLnBrk="1" hangingPunct="1"/>
            <a:r>
              <a:rPr lang="vi-VN" sz="1600">
                <a:solidFill>
                  <a:srgbClr val="000000"/>
                </a:solidFill>
              </a:rPr>
              <a:t>- Xây dựng lộ trình công danh</a:t>
            </a:r>
          </a:p>
          <a:p>
            <a:pPr rtl="1" eaLnBrk="1" hangingPunct="1"/>
            <a:endParaRPr lang="vi-VN" sz="1600">
              <a:solidFill>
                <a:srgbClr val="000000"/>
              </a:solidFill>
            </a:endParaRPr>
          </a:p>
        </p:txBody>
      </p:sp>
      <p:sp>
        <p:nvSpPr>
          <p:cNvPr id="4" name="TextBox 3"/>
          <p:cNvSpPr txBox="1"/>
          <p:nvPr/>
        </p:nvSpPr>
        <p:spPr>
          <a:xfrm>
            <a:off x="457200" y="4876800"/>
            <a:ext cx="8382000" cy="1446213"/>
          </a:xfrm>
          <a:prstGeom prst="rect">
            <a:avLst/>
          </a:prstGeom>
          <a:noFill/>
        </p:spPr>
        <p:txBody>
          <a:bodyPr>
            <a:spAutoFit/>
          </a:bodyPr>
          <a:lstStyle/>
          <a:p>
            <a:pPr>
              <a:defRPr/>
            </a:pPr>
            <a:r>
              <a:rPr lang="en-US" sz="2400">
                <a:latin typeface="Arial" charset="0"/>
                <a:cs typeface="Arial" charset="0"/>
              </a:rPr>
              <a:t>Từ điển năng lực là </a:t>
            </a:r>
            <a:r>
              <a:rPr lang="en-US" sz="3200">
                <a:solidFill>
                  <a:srgbClr val="008080"/>
                </a:solidFill>
                <a:effectLst>
                  <a:outerShdw blurRad="38100" dist="38100" dir="2700000" algn="tl">
                    <a:srgbClr val="000000">
                      <a:alpha val="43137"/>
                    </a:srgbClr>
                  </a:outerShdw>
                </a:effectLst>
                <a:latin typeface="Arial" charset="0"/>
                <a:cs typeface="Arial" charset="0"/>
              </a:rPr>
              <a:t>hệ thống văn bản </a:t>
            </a:r>
            <a:r>
              <a:rPr lang="en-US" sz="2400">
                <a:latin typeface="Arial" charset="0"/>
                <a:cs typeface="Arial" charset="0"/>
              </a:rPr>
              <a:t>mô tả chi tiết các năng lực và cấp độ năng lực cần có của một tổ chức đảm bảo </a:t>
            </a:r>
            <a:r>
              <a:rPr lang="en-US" sz="3200">
                <a:solidFill>
                  <a:srgbClr val="FF0000"/>
                </a:solidFill>
                <a:effectLst>
                  <a:outerShdw blurRad="38100" dist="38100" dir="2700000" algn="tl">
                    <a:srgbClr val="000000">
                      <a:alpha val="43137"/>
                    </a:srgbClr>
                  </a:outerShdw>
                </a:effectLst>
                <a:latin typeface="Arial" charset="0"/>
                <a:cs typeface="Arial" charset="0"/>
              </a:rPr>
              <a:t>duy trì lợi thế cạnh tranh</a:t>
            </a:r>
          </a:p>
        </p:txBody>
      </p:sp>
      <p:pic>
        <p:nvPicPr>
          <p:cNvPr id="21509" name="Picture 2" descr="http://files.doanhnhan360.com.vn/Image.ashx/image=pjpeg/17db07de766d4049be78a9759e8f0260-Lanh-dao-Leadership.jpg/Lanh-dao-Leadershi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219200"/>
            <a:ext cx="44386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0" y="1295400"/>
          <a:ext cx="9144000" cy="5394850"/>
        </p:xfrm>
        <a:graphic>
          <a:graphicData uri="http://schemas.openxmlformats.org/drawingml/2006/table">
            <a:tbl>
              <a:tblPr/>
              <a:tblGrid>
                <a:gridCol w="503238"/>
                <a:gridCol w="1641475"/>
                <a:gridCol w="6999287"/>
              </a:tblGrid>
              <a:tr h="2742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Cấp</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Tên</a:t>
                      </a:r>
                      <a:endPar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Mô tả</a:t>
                      </a:r>
                      <a:endPar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7</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Lãnh đạo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(Visionary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Xác định tầm nhìn của tổ chức, định hướng chiến lược, quyết định những thay đổi dài hạn để đáp ứng đòi hỏi phát triển của tổ chức và thực tế xã hội, thị trường.</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6</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Lãnh đạo</a:t>
                      </a: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Lãnh đạo và phát triển những lĩnh vực, đơn vị kinh doanh tự chủ quy mô lớn (chi nhánh) hay những mảng chức năng quan trọng của tổ chức. Xây dựng chiến lược trong lĩnh vực đó.</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Quản lý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(Senior Manager)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Lãnh đạo và quản lý đơn vị kinh doanh (trung tâm) hay lĩnh vực chức năng.</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863">
                <a:tc vMerge="1">
                  <a:txBody>
                    <a:bodyPr/>
                    <a:lstStyle/>
                    <a:p>
                      <a:endParaRPr 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Chuyên gia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(High Expert)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Times New Roman" pitchFamily="18" charset="0"/>
                        <a:buNone/>
                        <a:tabLst>
                          <a:tab pos="171450" algn="l"/>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Chuyên gia có uy tín, ảnh hưởng lớn trong lĩnh vực hoạt động quan trọng của tổ chức, có khả năng phụ trách, đánh giá, tư vấn chiến lược trong chuyên môn của mình, xây dựng hình ảnh chuyên môn của Công ty.</a:t>
                      </a:r>
                    </a:p>
                    <a:p>
                      <a:pPr marL="0" marR="0" lvl="0" indent="0" algn="l" defTabSz="914400" rtl="0" eaLnBrk="1" fontAlgn="base" latinLnBrk="0" hangingPunct="1">
                        <a:lnSpc>
                          <a:spcPct val="100000"/>
                        </a:lnSpc>
                        <a:spcBef>
                          <a:spcPct val="0"/>
                        </a:spcBef>
                        <a:spcAft>
                          <a:spcPct val="0"/>
                        </a:spcAft>
                        <a:buClrTx/>
                        <a:buSzTx/>
                        <a:buFont typeface="Times New Roman" pitchFamily="18" charset="0"/>
                        <a:buChar char="-"/>
                        <a:tabLst>
                          <a:tab pos="171450" algn="l"/>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Quản trị dự án (QTDA) có khả  năng quản lý dự án lớn mức tổ chức.</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28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Quản lý</a:t>
                      </a: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(Manager)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Quản lý đơn vị sản xuất, các dự án, chương trình hoặc các mảng chức năng của một đơn vị.</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Chuyên gia</a:t>
                      </a: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(Expert)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Times New Roman" pitchFamily="18" charset="0"/>
                        <a:buNone/>
                        <a:tabLst>
                          <a:tab pos="171450" algn="l"/>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Chuyên gia có uy tín, ảnh hưởng mức Trung tâm, tư vấn các vấn đề chuyên môn trong phạm vi Trung tâm, có khả năng đào tạo huấn luyện đội ngũ kế cận, được đồng nghiệp công nhận.</a:t>
                      </a:r>
                    </a:p>
                    <a:p>
                      <a:pPr marL="0" marR="0" lvl="0" indent="0" algn="l" defTabSz="914400" rtl="0" eaLnBrk="1" fontAlgn="base" latinLnBrk="0" hangingPunct="1">
                        <a:lnSpc>
                          <a:spcPct val="100000"/>
                        </a:lnSpc>
                        <a:spcBef>
                          <a:spcPct val="0"/>
                        </a:spcBef>
                        <a:spcAft>
                          <a:spcPct val="0"/>
                        </a:spcAft>
                        <a:buClrTx/>
                        <a:buSzTx/>
                        <a:buFont typeface="Times New Roman" pitchFamily="18" charset="0"/>
                        <a:buChar char="-"/>
                        <a:tabLst>
                          <a:tab pos="171450" algn="l"/>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QTDA có khả năng quản lý nhiều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Quản lý nhóm</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(Team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Quản lý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vMerge="1">
                  <a:txBody>
                    <a:bodyPr/>
                    <a:lstStyle/>
                    <a:p>
                      <a:endParaRPr 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Chuyên viên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(Professional)</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Cán bộ kỹ thuật giỏi, có khả năng giải quyết kịp thời và chính xác các vấn đề kỹ thuật quan trọng của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0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Nhân viên nghiệp vụ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(Staff)</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Có kiến thức và kỹ năng cần thiết để thực hiện công việc đòi hỏi chuyên môn cao. Làm các việc được giao hàng ngày hoặc trong các dự án, chương trình dưới sự quản lý của cấp trên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MS PGothic" pitchFamily="34" charset="-128"/>
                          <a:cs typeface="Times New Roman" pitchFamily="18" charset="0"/>
                        </a:rPr>
                        <a:t>Công nhân</a:t>
                      </a: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 (Worker)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MS PGothic" pitchFamily="34" charset="-128"/>
                          <a:cs typeface="Times New Roman" pitchFamily="18" charset="0"/>
                        </a:rPr>
                        <a:t>Có kỹ năng làm các việc đơn giản, không đòi hỏi chuyên môn cao. Làm việc dưới sự giám sát của cấp trên.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Rectangle 2"/>
          <p:cNvSpPr txBox="1">
            <a:spLocks noChangeArrowheads="1"/>
          </p:cNvSpPr>
          <p:nvPr/>
        </p:nvSpPr>
        <p:spPr>
          <a:xfrm>
            <a:off x="2362200" y="381000"/>
            <a:ext cx="6172200" cy="685800"/>
          </a:xfrm>
          <a:prstGeom prst="rect">
            <a:avLst/>
          </a:prstGeom>
          <a:noFill/>
          <a:ln/>
        </p:spPr>
        <p:txBody>
          <a:bodyPr/>
          <a:lstStyle/>
          <a:p>
            <a:pPr algn="ctr" eaLnBrk="0" hangingPunct="0">
              <a:defRPr/>
            </a:pPr>
            <a:r>
              <a:rPr lang="en-US" altLang="ja-JP" sz="3600">
                <a:solidFill>
                  <a:srgbClr val="0066CC"/>
                </a:solidFill>
                <a:effectLst>
                  <a:outerShdw blurRad="38100" dist="38100" dir="2700000" algn="tl">
                    <a:srgbClr val="C0C0C0"/>
                  </a:outerShdw>
                </a:effectLst>
                <a:latin typeface="Arial" charset="0"/>
                <a:cs typeface="Arial" charset="0"/>
              </a:rPr>
              <a:t>Ví dụ 1: JOB LEVEL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2286000" y="76200"/>
            <a:ext cx="6567488" cy="1143000"/>
          </a:xfrm>
        </p:spPr>
        <p:txBody>
          <a:bodyPr/>
          <a:lstStyle/>
          <a:p>
            <a:r>
              <a:rPr lang="en-US" sz="2800" smtClean="0"/>
              <a:t>Ví dụ 2: Đánh giá năng lực </a:t>
            </a:r>
            <a:br>
              <a:rPr lang="en-US" sz="2800" smtClean="0"/>
            </a:br>
            <a:r>
              <a:rPr lang="en-US" sz="2800" smtClean="0"/>
              <a:t>“Trưởng phòng nhân sự”</a:t>
            </a:r>
          </a:p>
        </p:txBody>
      </p:sp>
      <p:pic>
        <p:nvPicPr>
          <p:cNvPr id="23555" name="Picture 4"/>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03188" y="1219200"/>
            <a:ext cx="8964612" cy="5619750"/>
          </a:xfr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514600" y="304800"/>
            <a:ext cx="6553200" cy="1143000"/>
          </a:xfrm>
        </p:spPr>
        <p:txBody>
          <a:bodyPr/>
          <a:lstStyle/>
          <a:p>
            <a:r>
              <a:rPr lang="en-US" sz="3200" smtClean="0"/>
              <a:t>Ví dụ 3: Năng lực bán hàng </a:t>
            </a:r>
          </a:p>
        </p:txBody>
      </p:sp>
      <p:graphicFrame>
        <p:nvGraphicFramePr>
          <p:cNvPr id="4" name="Content Placeholder 3"/>
          <p:cNvGraphicFramePr>
            <a:graphicFrameLocks noGrp="1"/>
          </p:cNvGraphicFramePr>
          <p:nvPr>
            <p:ph idx="4294967295"/>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0" y="0"/>
            <a:ext cx="9144000" cy="1346200"/>
          </a:xfrm>
          <a:solidFill>
            <a:schemeClr val="bg1"/>
          </a:solidFill>
        </p:spPr>
        <p:txBody>
          <a:bodyPr/>
          <a:lstStyle/>
          <a:p>
            <a:r>
              <a:rPr lang="en-US" sz="2800" smtClean="0"/>
              <a:t>Ví dụ 3 (tiếp): Đánh giá mức độ đáp ứng năng lực </a:t>
            </a:r>
            <a:br>
              <a:rPr lang="en-US" sz="2800" smtClean="0"/>
            </a:br>
            <a:r>
              <a:rPr lang="en-US" sz="2800" smtClean="0"/>
              <a:t>của Nhân viên bán hàng</a:t>
            </a:r>
            <a:endParaRPr lang="en-US" smtClean="0"/>
          </a:p>
        </p:txBody>
      </p:sp>
      <p:graphicFrame>
        <p:nvGraphicFramePr>
          <p:cNvPr id="5" name="Content Placeholder 4"/>
          <p:cNvGraphicFramePr>
            <a:graphicFrameLocks noGrp="1"/>
          </p:cNvGraphicFramePr>
          <p:nvPr>
            <p:ph idx="4294967295"/>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86000" y="152400"/>
            <a:ext cx="6781800" cy="1143000"/>
          </a:xfrm>
        </p:spPr>
        <p:txBody>
          <a:bodyPr/>
          <a:lstStyle/>
          <a:p>
            <a:r>
              <a:rPr lang="en-US" sz="3600" smtClean="0"/>
              <a:t>Ví dụ 3: Hoạch định đào tạo</a:t>
            </a:r>
          </a:p>
        </p:txBody>
      </p:sp>
      <p:sp>
        <p:nvSpPr>
          <p:cNvPr id="26627" name="Rectangle 3"/>
          <p:cNvSpPr>
            <a:spLocks noGrp="1" noChangeArrowheads="1"/>
          </p:cNvSpPr>
          <p:nvPr>
            <p:ph type="body" idx="1"/>
          </p:nvPr>
        </p:nvSpPr>
        <p:spPr/>
        <p:txBody>
          <a:bodyPr/>
          <a:lstStyle/>
          <a:p>
            <a:r>
              <a:rPr lang="en-US" sz="2400" smtClean="0">
                <a:hlinkClick r:id="rId2" action="ppaction://hlinkfile"/>
              </a:rPr>
              <a:t>CHƯƠNG TRÌNH ĐÀO TẠO GENERAL LEADERSHIP TẬP ĐOÀN </a:t>
            </a:r>
            <a:br>
              <a:rPr lang="en-US" sz="2400" smtClean="0">
                <a:hlinkClick r:id="rId2" action="ppaction://hlinkfile"/>
              </a:rPr>
            </a:br>
            <a:r>
              <a:rPr lang="en-US" sz="2400" smtClean="0">
                <a:hlinkClick r:id="rId2" action="ppaction://hlinkfile"/>
              </a:rPr>
              <a:t>(dành cho cán bộ cấp 3 và cấp 4). </a:t>
            </a:r>
            <a:endParaRPr lang="en-US" sz="2400" smtClean="0"/>
          </a:p>
        </p:txBody>
      </p:sp>
      <p:pic>
        <p:nvPicPr>
          <p:cNvPr id="2662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33800"/>
            <a:ext cx="342900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1428750"/>
            <a:ext cx="8072438" cy="3292475"/>
          </a:xfrm>
          <a:prstGeom prst="rect">
            <a:avLst/>
          </a:prstGeom>
          <a:noFill/>
        </p:spPr>
        <p:txBody>
          <a:bodyPr>
            <a:spAutoFit/>
          </a:bodyPr>
          <a:lstStyle/>
          <a:p>
            <a:pPr marL="72000">
              <a:spcAft>
                <a:spcPts val="1200"/>
              </a:spcAft>
              <a:defRPr/>
            </a:pPr>
            <a:r>
              <a:rPr lang="en-US" sz="2400" b="1">
                <a:solidFill>
                  <a:srgbClr val="008080"/>
                </a:solidFill>
                <a:latin typeface="Tahoma" pitchFamily="34" charset="0"/>
                <a:cs typeface="Tahoma" pitchFamily="34" charset="0"/>
              </a:rPr>
              <a:t>- Phần Tình huống</a:t>
            </a:r>
          </a:p>
          <a:p>
            <a:pPr marL="72000">
              <a:spcAft>
                <a:spcPts val="1200"/>
              </a:spcAft>
              <a:defRPr/>
            </a:pPr>
            <a:r>
              <a:rPr lang="en-US" sz="2400" b="1">
                <a:solidFill>
                  <a:srgbClr val="008080"/>
                </a:solidFill>
                <a:latin typeface="Tahoma" pitchFamily="34" charset="0"/>
                <a:cs typeface="Tahoma" pitchFamily="34" charset="0"/>
              </a:rPr>
              <a:t>- Phần thứ nhất : </a:t>
            </a:r>
            <a:r>
              <a:rPr lang="en-US" sz="2400">
                <a:solidFill>
                  <a:srgbClr val="FF0000"/>
                </a:solidFill>
                <a:effectLst>
                  <a:outerShdw blurRad="38100" dist="38100" dir="2700000" algn="tl">
                    <a:srgbClr val="C0C0C0"/>
                  </a:outerShdw>
                </a:effectLst>
                <a:latin typeface="Tahoma" pitchFamily="34" charset="0"/>
                <a:cs typeface="Tahoma" pitchFamily="34" charset="0"/>
              </a:rPr>
              <a:t>Tổng quan, định nghĩa Từ điển năng lực</a:t>
            </a:r>
          </a:p>
          <a:p>
            <a:pPr marL="72000">
              <a:spcAft>
                <a:spcPts val="1200"/>
              </a:spcAft>
              <a:defRPr/>
            </a:pPr>
            <a:r>
              <a:rPr lang="en-US" sz="2400" b="1">
                <a:solidFill>
                  <a:srgbClr val="008080"/>
                </a:solidFill>
                <a:latin typeface="Tahoma" pitchFamily="34" charset="0"/>
                <a:cs typeface="Tahoma" pitchFamily="34" charset="0"/>
              </a:rPr>
              <a:t>- Phần thứ hai : </a:t>
            </a:r>
            <a:r>
              <a:rPr lang="en-US" sz="2400">
                <a:solidFill>
                  <a:srgbClr val="FF0000"/>
                </a:solidFill>
                <a:effectLst>
                  <a:outerShdw blurRad="38100" dist="38100" dir="2700000" algn="tl">
                    <a:srgbClr val="C0C0C0"/>
                  </a:outerShdw>
                </a:effectLst>
                <a:latin typeface="Tahoma" pitchFamily="34" charset="0"/>
                <a:cs typeface="Tahoma" pitchFamily="34" charset="0"/>
              </a:rPr>
              <a:t>Phương pháp và cách thức xây dựng Từ điển năng lực</a:t>
            </a:r>
          </a:p>
          <a:p>
            <a:pPr marL="72000">
              <a:spcAft>
                <a:spcPts val="1200"/>
              </a:spcAft>
              <a:defRPr/>
            </a:pPr>
            <a:r>
              <a:rPr lang="en-US" sz="2400" b="1">
                <a:solidFill>
                  <a:srgbClr val="008080"/>
                </a:solidFill>
                <a:latin typeface="Tahoma" pitchFamily="34" charset="0"/>
                <a:cs typeface="Tahoma" pitchFamily="34" charset="0"/>
              </a:rPr>
              <a:t>- Phần thứ ba : </a:t>
            </a:r>
            <a:r>
              <a:rPr lang="en-US" sz="2400">
                <a:solidFill>
                  <a:srgbClr val="FF0000"/>
                </a:solidFill>
                <a:effectLst>
                  <a:outerShdw blurRad="38100" dist="38100" dir="2700000" algn="tl">
                    <a:srgbClr val="C0C0C0"/>
                  </a:outerShdw>
                </a:effectLst>
                <a:latin typeface="Tahoma" pitchFamily="34" charset="0"/>
                <a:cs typeface="Tahoma" pitchFamily="34" charset="0"/>
              </a:rPr>
              <a:t>Giới thiệu sản phẩm Từ điển năng lực</a:t>
            </a:r>
          </a:p>
          <a:p>
            <a:pPr>
              <a:defRPr/>
            </a:pPr>
            <a:endParaRPr lang="en-US" sz="2400">
              <a:solidFill>
                <a:srgbClr val="FF0000"/>
              </a:solidFill>
              <a:effectLst>
                <a:outerShdw blurRad="38100" dist="38100" dir="2700000" algn="tl">
                  <a:srgbClr val="C0C0C0"/>
                </a:outerShdw>
              </a:effectLst>
              <a:latin typeface="Tahoma" pitchFamily="34" charset="0"/>
              <a:cs typeface="Tahoma" pitchFamily="34" charset="0"/>
            </a:endParaRPr>
          </a:p>
        </p:txBody>
      </p:sp>
      <p:sp>
        <p:nvSpPr>
          <p:cNvPr id="5" name="Rectangle 2"/>
          <p:cNvSpPr txBox="1">
            <a:spLocks noChangeArrowheads="1"/>
          </p:cNvSpPr>
          <p:nvPr/>
        </p:nvSpPr>
        <p:spPr bwMode="auto">
          <a:xfrm>
            <a:off x="642938" y="1785938"/>
            <a:ext cx="7572375" cy="785812"/>
          </a:xfrm>
          <a:prstGeom prst="rect">
            <a:avLst/>
          </a:prstGeom>
          <a:noFill/>
          <a:ln w="9525">
            <a:noFill/>
            <a:miter lim="800000"/>
            <a:headEnd/>
            <a:tailEnd/>
          </a:ln>
        </p:spPr>
        <p:txBody>
          <a:bodyPr anchor="ctr"/>
          <a:lstStyle/>
          <a:p>
            <a:pPr algn="ctr" eaLnBrk="0" hangingPunct="0">
              <a:defRPr/>
            </a:pPr>
            <a:endParaRPr lang="en-US" sz="3200" ker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6" name="Rectangle 2"/>
          <p:cNvSpPr txBox="1">
            <a:spLocks noChangeArrowheads="1"/>
          </p:cNvSpPr>
          <p:nvPr/>
        </p:nvSpPr>
        <p:spPr bwMode="auto">
          <a:xfrm>
            <a:off x="285750" y="3286125"/>
            <a:ext cx="7715250" cy="571500"/>
          </a:xfrm>
          <a:prstGeom prst="rect">
            <a:avLst/>
          </a:prstGeom>
          <a:noFill/>
          <a:ln w="9525">
            <a:noFill/>
            <a:miter lim="800000"/>
            <a:headEnd/>
            <a:tailEnd/>
          </a:ln>
        </p:spPr>
        <p:txBody>
          <a:bodyPr anchor="ctr"/>
          <a:lstStyle/>
          <a:p>
            <a:pPr marL="342900" indent="-342900" algn="ctr" eaLnBrk="0" hangingPunct="0">
              <a:spcBef>
                <a:spcPct val="20000"/>
              </a:spcBef>
              <a:defRPr/>
            </a:pPr>
            <a:endParaRPr lang="en-US" sz="3200" kern="0">
              <a:solidFill>
                <a:srgbClr val="FF00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9221" name="Rectangle 2"/>
          <p:cNvSpPr>
            <a:spLocks noGrp="1" noChangeArrowheads="1"/>
          </p:cNvSpPr>
          <p:nvPr>
            <p:ph type="title"/>
          </p:nvPr>
        </p:nvSpPr>
        <p:spPr>
          <a:xfrm>
            <a:off x="304800" y="228600"/>
            <a:ext cx="7772400" cy="762000"/>
          </a:xfrm>
          <a:noFill/>
        </p:spPr>
        <p:txBody>
          <a:bodyPr lIns="92075" tIns="46038" rIns="92075" bIns="46038"/>
          <a:lstStyle/>
          <a:p>
            <a:pPr algn="r"/>
            <a:r>
              <a:rPr lang="en-US" smtClean="0">
                <a:latin typeface="Tahoma" pitchFamily="34" charset="0"/>
                <a:cs typeface="Tahoma" pitchFamily="34" charset="0"/>
              </a:rPr>
              <a:t>Mục Lục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2667000" y="228600"/>
            <a:ext cx="6400800" cy="1143000"/>
          </a:xfrm>
        </p:spPr>
        <p:txBody>
          <a:bodyPr/>
          <a:lstStyle/>
          <a:p>
            <a:r>
              <a:rPr lang="en-US" sz="3600" smtClean="0"/>
              <a:t>Ví dụ 4: Phân loại nhân sự</a:t>
            </a:r>
          </a:p>
        </p:txBody>
      </p:sp>
      <p:pic>
        <p:nvPicPr>
          <p:cNvPr id="27651" name="Picture 4" descr="Fig04-0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809625" y="1601788"/>
            <a:ext cx="7524750" cy="4524375"/>
          </a:xfr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2895600" y="198438"/>
            <a:ext cx="5867400" cy="1143000"/>
          </a:xfrm>
        </p:spPr>
        <p:txBody>
          <a:bodyPr/>
          <a:lstStyle/>
          <a:p>
            <a:r>
              <a:rPr lang="en-US" sz="4000" smtClean="0"/>
              <a:t>Phân loại năng lực</a:t>
            </a:r>
            <a:endParaRPr lang="en-US" sz="2400" i="1" smtClean="0"/>
          </a:p>
        </p:txBody>
      </p:sp>
      <p:sp>
        <p:nvSpPr>
          <p:cNvPr id="28675" name="Content Placeholder 2"/>
          <p:cNvSpPr>
            <a:spLocks noGrp="1"/>
          </p:cNvSpPr>
          <p:nvPr>
            <p:ph idx="4294967295"/>
          </p:nvPr>
        </p:nvSpPr>
        <p:spPr/>
        <p:txBody>
          <a:bodyPr/>
          <a:lstStyle/>
          <a:p>
            <a:pPr>
              <a:buFontTx/>
              <a:buNone/>
            </a:pPr>
            <a:r>
              <a:rPr lang="fr-FR" sz="2400" smtClean="0"/>
              <a:t>-   </a:t>
            </a:r>
            <a:r>
              <a:rPr lang="fr-FR" sz="2400" b="1" i="1" smtClean="0"/>
              <a:t>Knowledge work: </a:t>
            </a:r>
            <a:r>
              <a:rPr lang="fr-FR" sz="2400" smtClean="0"/>
              <a:t>nhóm hay cá nhân có những kỹ năng chuyên biệt gắn liền với chiến lược cốt lõi của tổ chức</a:t>
            </a:r>
          </a:p>
          <a:p>
            <a:pPr>
              <a:buFontTx/>
              <a:buChar char="-"/>
            </a:pPr>
            <a:r>
              <a:rPr lang="fr-FR" sz="2400" b="1" i="1" smtClean="0"/>
              <a:t>Traditional job-based: </a:t>
            </a:r>
            <a:r>
              <a:rPr lang="fr-FR" sz="2400" smtClean="0"/>
              <a:t>nhóm hay cá nhân có những kỹ năng thực hiện công việc được định nghĩa trước, tạo ra giá trị cho tổ chức nhưng không phải là duy nhất</a:t>
            </a:r>
          </a:p>
          <a:p>
            <a:pPr>
              <a:buFontTx/>
              <a:buChar char="-"/>
            </a:pPr>
            <a:r>
              <a:rPr lang="fr-FR" sz="2400" b="1" i="1" smtClean="0"/>
              <a:t>Contract work: </a:t>
            </a:r>
            <a:r>
              <a:rPr lang="fr-FR" sz="2400" smtClean="0"/>
              <a:t>nhóm hay cá nhân có những kỹ năng cơ bản, ít mang tính chiến lược và có thể thấy ở nhiều tổ chức khác nhau</a:t>
            </a:r>
          </a:p>
          <a:p>
            <a:pPr>
              <a:buFontTx/>
              <a:buChar char="-"/>
            </a:pPr>
            <a:r>
              <a:rPr lang="fr-FR" sz="2400" b="1" i="1" smtClean="0"/>
              <a:t>Alliance/Partner:</a:t>
            </a:r>
            <a:r>
              <a:rPr lang="fr-FR" sz="2400" smtClean="0"/>
              <a:t> nhóm hay cá nhân có những kỹ năng duy nhất nhưng không gắn liền với chiến lược cốt lõi của tổ chức</a:t>
            </a:r>
            <a:endParaRPr lang="en-US" sz="24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600200"/>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hai</a:t>
            </a:r>
          </a:p>
        </p:txBody>
      </p:sp>
      <p:sp>
        <p:nvSpPr>
          <p:cNvPr id="9" name="Rectangle 3"/>
          <p:cNvSpPr txBox="1">
            <a:spLocks noChangeArrowheads="1"/>
          </p:cNvSpPr>
          <p:nvPr/>
        </p:nvSpPr>
        <p:spPr bwMode="auto">
          <a:xfrm>
            <a:off x="914400" y="2971800"/>
            <a:ext cx="6629400" cy="1676400"/>
          </a:xfrm>
          <a:prstGeom prst="rect">
            <a:avLst/>
          </a:prstGeom>
          <a:noFill/>
          <a:ln w="9525">
            <a:noFill/>
            <a:miter lim="800000"/>
            <a:headEnd/>
            <a:tailEnd/>
          </a:ln>
        </p:spPr>
        <p:txBody>
          <a:bodyPr/>
          <a:lstStyle/>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Phương pháp và cách thức xây dựng</a:t>
            </a:r>
          </a:p>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Từ điển năng lực</a:t>
            </a:r>
          </a:p>
        </p:txBody>
      </p:sp>
      <p:pic>
        <p:nvPicPr>
          <p:cNvPr id="29700" name="Picture 4" descr="http://commerx.com/assets/images/watermarks/Leadershi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7"/>
          <p:cNvSpPr txBox="1">
            <a:spLocks noChangeArrowheads="1"/>
          </p:cNvSpPr>
          <p:nvPr/>
        </p:nvSpPr>
        <p:spPr bwMode="auto">
          <a:xfrm>
            <a:off x="2133600" y="533400"/>
            <a:ext cx="6477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b="1">
                <a:solidFill>
                  <a:srgbClr val="008DCC"/>
                </a:solidFill>
              </a:rPr>
              <a:t>PHƯƠNG PHÁP DÙNG ĐỂ XÂY DỰNG</a:t>
            </a:r>
          </a:p>
        </p:txBody>
      </p:sp>
      <p:sp>
        <p:nvSpPr>
          <p:cNvPr id="30723" name="TextBox 2"/>
          <p:cNvSpPr txBox="1">
            <a:spLocks noChangeArrowheads="1"/>
          </p:cNvSpPr>
          <p:nvPr/>
        </p:nvSpPr>
        <p:spPr bwMode="auto">
          <a:xfrm>
            <a:off x="914400" y="2057400"/>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800"/>
              <a:t>Phương pháp chuyên gia</a:t>
            </a:r>
          </a:p>
        </p:txBody>
      </p:sp>
      <p:sp>
        <p:nvSpPr>
          <p:cNvPr id="30724" name="TextBox 3"/>
          <p:cNvSpPr txBox="1">
            <a:spLocks noChangeArrowheads="1"/>
          </p:cNvSpPr>
          <p:nvPr/>
        </p:nvSpPr>
        <p:spPr bwMode="auto">
          <a:xfrm>
            <a:off x="6096000" y="2438400"/>
            <a:ext cx="3048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800"/>
              <a:t>Phương pháp khảo sát</a:t>
            </a:r>
          </a:p>
        </p:txBody>
      </p:sp>
      <p:sp>
        <p:nvSpPr>
          <p:cNvPr id="30725" name="TextBox 4"/>
          <p:cNvSpPr txBox="1">
            <a:spLocks noChangeArrowheads="1"/>
          </p:cNvSpPr>
          <p:nvPr/>
        </p:nvSpPr>
        <p:spPr bwMode="auto">
          <a:xfrm>
            <a:off x="228600" y="51816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800"/>
              <a:t>Phương pháp quan sát</a:t>
            </a:r>
          </a:p>
        </p:txBody>
      </p:sp>
      <p:pic>
        <p:nvPicPr>
          <p:cNvPr id="30726" name="Picture 4" descr="http://images.clipartof.com/small/34491-Clipart-Illustration-Of-A-Fast-Human-Figure-Sprinting-With-Speed-Lin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667000"/>
            <a:ext cx="42862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2" descr="http://www.ayaxsystems.com/wp-content/uploads/2009/02/questions-we-answ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505200"/>
            <a:ext cx="24384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2" descr="http://www.acro.vn/Upload/Tin_tuc/Quan_tri_nhan_su/Danh_gia_nhan_vi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4278313"/>
            <a:ext cx="18002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1143000" y="2214563"/>
            <a:ext cx="6572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3600">
                <a:latin typeface="Tahoma" pitchFamily="34" charset="0"/>
                <a:cs typeface="Tahoma" pitchFamily="34" charset="0"/>
              </a:rPr>
              <a:t>Các bước xây dựng từ điển năng lực</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1500"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công ty – năng lực lõi</a:t>
            </a:r>
          </a:p>
        </p:txBody>
      </p:sp>
      <p:sp>
        <p:nvSpPr>
          <p:cNvPr id="3" name="Rounded Rectangle 2"/>
          <p:cNvSpPr/>
          <p:nvPr/>
        </p:nvSpPr>
        <p:spPr>
          <a:xfrm>
            <a:off x="3214688"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khối</a:t>
            </a:r>
          </a:p>
        </p:txBody>
      </p:sp>
      <p:sp>
        <p:nvSpPr>
          <p:cNvPr id="4" name="Rounded Rectangle 3"/>
          <p:cNvSpPr/>
          <p:nvPr/>
        </p:nvSpPr>
        <p:spPr>
          <a:xfrm>
            <a:off x="5857875"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vị trí</a:t>
            </a:r>
          </a:p>
        </p:txBody>
      </p:sp>
      <p:cxnSp>
        <p:nvCxnSpPr>
          <p:cNvPr id="6" name="Straight Arrow Connector 5"/>
          <p:cNvCxnSpPr>
            <a:stCxn id="2" idx="3"/>
            <a:endCxn id="3" idx="1"/>
          </p:cNvCxnSpPr>
          <p:nvPr/>
        </p:nvCxnSpPr>
        <p:spPr>
          <a:xfrm>
            <a:off x="2714625" y="3500438"/>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3"/>
            <a:endCxn id="4" idx="1"/>
          </p:cNvCxnSpPr>
          <p:nvPr/>
        </p:nvCxnSpPr>
        <p:spPr>
          <a:xfrm>
            <a:off x="5357813" y="3500438"/>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75" name="TextBox 10"/>
          <p:cNvSpPr txBox="1">
            <a:spLocks noChangeArrowheads="1"/>
          </p:cNvSpPr>
          <p:nvPr/>
        </p:nvSpPr>
        <p:spPr bwMode="auto">
          <a:xfrm>
            <a:off x="214313" y="285750"/>
            <a:ext cx="828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
        <p:nvSpPr>
          <p:cNvPr id="9" name="Rounded Rectangle 8"/>
          <p:cNvSpPr/>
          <p:nvPr/>
        </p:nvSpPr>
        <p:spPr>
          <a:xfrm>
            <a:off x="571500" y="1428750"/>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cơ cấu công ty</a:t>
            </a:r>
          </a:p>
        </p:txBody>
      </p:sp>
      <p:cxnSp>
        <p:nvCxnSpPr>
          <p:cNvPr id="11" name="Straight Arrow Connector 10"/>
          <p:cNvCxnSpPr>
            <a:stCxn id="9" idx="2"/>
            <a:endCxn id="2" idx="0"/>
          </p:cNvCxnSpPr>
          <p:nvPr/>
        </p:nvCxnSpPr>
        <p:spPr>
          <a:xfrm rot="16200000" flipH="1">
            <a:off x="1250156" y="2678907"/>
            <a:ext cx="7858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585787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Định nghĩa các cấp độ cho từng năng lực </a:t>
            </a:r>
          </a:p>
        </p:txBody>
      </p:sp>
      <p:sp>
        <p:nvSpPr>
          <p:cNvPr id="12" name="Rounded Rectangle 11"/>
          <p:cNvSpPr/>
          <p:nvPr/>
        </p:nvSpPr>
        <p:spPr>
          <a:xfrm>
            <a:off x="328612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Tập hợp các năng lực lại thành từ điển năng lực</a:t>
            </a:r>
          </a:p>
        </p:txBody>
      </p:sp>
      <p:cxnSp>
        <p:nvCxnSpPr>
          <p:cNvPr id="14" name="Straight Arrow Connector 13"/>
          <p:cNvCxnSpPr>
            <a:stCxn id="4" idx="2"/>
            <a:endCxn id="10" idx="0"/>
          </p:cNvCxnSpPr>
          <p:nvPr/>
        </p:nvCxnSpPr>
        <p:spPr>
          <a:xfrm rot="16200000" flipH="1">
            <a:off x="6500813" y="4357688"/>
            <a:ext cx="8572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1"/>
            <a:endCxn id="12" idx="3"/>
          </p:cNvCxnSpPr>
          <p:nvPr/>
        </p:nvCxnSpPr>
        <p:spPr>
          <a:xfrm rot="10800000">
            <a:off x="5429250" y="5214938"/>
            <a:ext cx="428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rtlCol="0">
            <a:normAutofit/>
          </a:bodyPr>
          <a:lstStyle/>
          <a:p>
            <a:pPr eaLnBrk="1" fontAlgn="auto" hangingPunct="1">
              <a:spcAft>
                <a:spcPts val="0"/>
              </a:spcAft>
              <a:defRPr/>
            </a:pPr>
            <a:endParaRPr lang="en-US" smtClean="0"/>
          </a:p>
        </p:txBody>
      </p:sp>
      <p:pic>
        <p:nvPicPr>
          <p:cNvPr id="337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0" y="0"/>
            <a:ext cx="6399213"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p:cNvSpPr/>
          <p:nvPr/>
        </p:nvSpPr>
        <p:spPr>
          <a:xfrm>
            <a:off x="5214938" y="2786063"/>
            <a:ext cx="1000125" cy="5000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p:cNvSpPr txBox="1"/>
          <p:nvPr/>
        </p:nvSpPr>
        <p:spPr>
          <a:xfrm>
            <a:off x="4572000" y="3214688"/>
            <a:ext cx="4357688" cy="400050"/>
          </a:xfrm>
          <a:prstGeom prst="rect">
            <a:avLst/>
          </a:prstGeom>
          <a:noFill/>
        </p:spPr>
        <p:txBody>
          <a:bodyPr>
            <a:spAutoFit/>
          </a:bodyPr>
          <a:lstStyle/>
          <a:p>
            <a:pPr>
              <a:defRPr/>
            </a:pPr>
            <a:r>
              <a:rPr lang="en-US" sz="2000" b="1">
                <a:solidFill>
                  <a:srgbClr val="00B050"/>
                </a:solidFill>
                <a:effectLst>
                  <a:outerShdw blurRad="38100" dist="38100" dir="2700000" algn="tl">
                    <a:srgbClr val="000000">
                      <a:alpha val="43137"/>
                    </a:srgbClr>
                  </a:outerShdw>
                </a:effectLst>
              </a:rPr>
              <a:t>XÁC ĐỊNH TỪ LÕI XÁC ĐỊNH RA</a:t>
            </a:r>
          </a:p>
        </p:txBody>
      </p:sp>
      <p:sp>
        <p:nvSpPr>
          <p:cNvPr id="33798" name="TextBox 10"/>
          <p:cNvSpPr txBox="1">
            <a:spLocks noChangeArrowheads="1"/>
          </p:cNvSpPr>
          <p:nvPr/>
        </p:nvSpPr>
        <p:spPr bwMode="auto">
          <a:xfrm>
            <a:off x="285750" y="6286500"/>
            <a:ext cx="828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3"/>
          <p:cNvSpPr txBox="1">
            <a:spLocks noChangeArrowheads="1"/>
          </p:cNvSpPr>
          <p:nvPr/>
        </p:nvSpPr>
        <p:spPr bwMode="auto">
          <a:xfrm>
            <a:off x="1905000" y="457200"/>
            <a:ext cx="6324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a:t>THỐNG NHẤT CƠ CẦU TỔ CHỨC</a:t>
            </a:r>
          </a:p>
        </p:txBody>
      </p:sp>
      <p:pic>
        <p:nvPicPr>
          <p:cNvPr id="34819" name="Picture 2" descr="http://diepdoan.violet.vn/uploads/resources/blog/447/co_cau_to_chuc_nha_nuoc_thoi_hung_vuong_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447800"/>
            <a:ext cx="421005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TextBox 5"/>
          <p:cNvSpPr txBox="1">
            <a:spLocks noChangeArrowheads="1"/>
          </p:cNvSpPr>
          <p:nvPr/>
        </p:nvSpPr>
        <p:spPr bwMode="auto">
          <a:xfrm>
            <a:off x="304800" y="1600200"/>
            <a:ext cx="4038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1. TẬP HỢP CÁC BẢN CƠ CẤU HIỆN TẠI CỦA CÔNG TY ( BẢN CỨNG, BẢN MỀM )</a:t>
            </a:r>
          </a:p>
        </p:txBody>
      </p:sp>
      <p:sp>
        <p:nvSpPr>
          <p:cNvPr id="34821" name="TextBox 6"/>
          <p:cNvSpPr txBox="1">
            <a:spLocks noChangeArrowheads="1"/>
          </p:cNvSpPr>
          <p:nvPr/>
        </p:nvSpPr>
        <p:spPr bwMode="auto">
          <a:xfrm>
            <a:off x="762000" y="2590800"/>
            <a:ext cx="2971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1600"/>
              <a:t> Sơ đồ tổ chức</a:t>
            </a:r>
          </a:p>
          <a:p>
            <a:pPr eaLnBrk="1" hangingPunct="1">
              <a:buFontTx/>
              <a:buChar char="-"/>
            </a:pPr>
            <a:r>
              <a:rPr lang="en-US" sz="1600"/>
              <a:t> Chức năng nhiệm vụ các phòng ban</a:t>
            </a:r>
          </a:p>
          <a:p>
            <a:pPr eaLnBrk="1" hangingPunct="1">
              <a:buFontTx/>
              <a:buChar char="-"/>
            </a:pPr>
            <a:r>
              <a:rPr lang="en-US" sz="1600"/>
              <a:t> Quyết định bổ nhiệm : TGĐ, PTGĐ, GĐ, PGĐ, Trưởng phó phòng.</a:t>
            </a:r>
          </a:p>
        </p:txBody>
      </p:sp>
      <p:sp>
        <p:nvSpPr>
          <p:cNvPr id="34822" name="TextBox 7"/>
          <p:cNvSpPr txBox="1">
            <a:spLocks noChangeArrowheads="1"/>
          </p:cNvSpPr>
          <p:nvPr/>
        </p:nvSpPr>
        <p:spPr bwMode="auto">
          <a:xfrm>
            <a:off x="304800" y="4267200"/>
            <a:ext cx="403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2. REVIEW &amp; RENEW LẠI CƠ CẤU</a:t>
            </a:r>
          </a:p>
        </p:txBody>
      </p:sp>
      <p:sp>
        <p:nvSpPr>
          <p:cNvPr id="34823" name="TextBox 8"/>
          <p:cNvSpPr txBox="1">
            <a:spLocks noChangeArrowheads="1"/>
          </p:cNvSpPr>
          <p:nvPr/>
        </p:nvSpPr>
        <p:spPr bwMode="auto">
          <a:xfrm>
            <a:off x="838200" y="4800600"/>
            <a:ext cx="2971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1600"/>
              <a:t> Đưa lãnh đạo các trung tâm, phòng review và chỉnh sửa</a:t>
            </a:r>
          </a:p>
          <a:p>
            <a:pPr eaLnBrk="1" hangingPunct="1">
              <a:buFontTx/>
              <a:buChar char="-"/>
            </a:pPr>
            <a:r>
              <a:rPr lang="en-US" sz="1600"/>
              <a:t> Đưa lãnh đạo khối duyệt</a:t>
            </a:r>
          </a:p>
          <a:p>
            <a:pPr eaLnBrk="1" hangingPunct="1">
              <a:buFontTx/>
              <a:buChar char="-"/>
            </a:pPr>
            <a:r>
              <a:rPr lang="en-US" sz="1600"/>
              <a:t> Đưa tổng giám đốc duyệt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1500"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công ty – năng lực lõi</a:t>
            </a:r>
          </a:p>
        </p:txBody>
      </p:sp>
      <p:sp>
        <p:nvSpPr>
          <p:cNvPr id="3" name="Rounded Rectangle 2"/>
          <p:cNvSpPr/>
          <p:nvPr/>
        </p:nvSpPr>
        <p:spPr>
          <a:xfrm>
            <a:off x="3214688"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khối</a:t>
            </a:r>
          </a:p>
        </p:txBody>
      </p:sp>
      <p:sp>
        <p:nvSpPr>
          <p:cNvPr id="4" name="Rounded Rectangle 3"/>
          <p:cNvSpPr/>
          <p:nvPr/>
        </p:nvSpPr>
        <p:spPr>
          <a:xfrm>
            <a:off x="5857875"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vị trí</a:t>
            </a:r>
          </a:p>
        </p:txBody>
      </p:sp>
      <p:cxnSp>
        <p:nvCxnSpPr>
          <p:cNvPr id="6" name="Straight Arrow Connector 5"/>
          <p:cNvCxnSpPr>
            <a:stCxn id="2" idx="3"/>
            <a:endCxn id="3" idx="1"/>
          </p:cNvCxnSpPr>
          <p:nvPr/>
        </p:nvCxnSpPr>
        <p:spPr>
          <a:xfrm>
            <a:off x="2714625" y="3500438"/>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3"/>
            <a:endCxn id="4" idx="1"/>
          </p:cNvCxnSpPr>
          <p:nvPr/>
        </p:nvCxnSpPr>
        <p:spPr>
          <a:xfrm>
            <a:off x="5357813" y="3500438"/>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47" name="TextBox 10"/>
          <p:cNvSpPr txBox="1">
            <a:spLocks noChangeArrowheads="1"/>
          </p:cNvSpPr>
          <p:nvPr/>
        </p:nvSpPr>
        <p:spPr bwMode="auto">
          <a:xfrm>
            <a:off x="214313" y="285750"/>
            <a:ext cx="828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
        <p:nvSpPr>
          <p:cNvPr id="9" name="Rounded Rectangle 8"/>
          <p:cNvSpPr/>
          <p:nvPr/>
        </p:nvSpPr>
        <p:spPr>
          <a:xfrm>
            <a:off x="571500" y="1428750"/>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cơ cấu công ty</a:t>
            </a:r>
          </a:p>
        </p:txBody>
      </p:sp>
      <p:cxnSp>
        <p:nvCxnSpPr>
          <p:cNvPr id="11" name="Straight Arrow Connector 10"/>
          <p:cNvCxnSpPr>
            <a:stCxn id="9" idx="2"/>
            <a:endCxn id="2" idx="0"/>
          </p:cNvCxnSpPr>
          <p:nvPr/>
        </p:nvCxnSpPr>
        <p:spPr>
          <a:xfrm rot="16200000" flipH="1">
            <a:off x="1250156" y="2678907"/>
            <a:ext cx="7858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585787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Định nghĩa các cấp độ cho từng năng lực </a:t>
            </a:r>
          </a:p>
        </p:txBody>
      </p:sp>
      <p:sp>
        <p:nvSpPr>
          <p:cNvPr id="12" name="Rounded Rectangle 11"/>
          <p:cNvSpPr/>
          <p:nvPr/>
        </p:nvSpPr>
        <p:spPr>
          <a:xfrm>
            <a:off x="328612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Tập hợp các năng lực lại thành từ điển năng lực</a:t>
            </a:r>
          </a:p>
        </p:txBody>
      </p:sp>
      <p:cxnSp>
        <p:nvCxnSpPr>
          <p:cNvPr id="14" name="Straight Arrow Connector 13"/>
          <p:cNvCxnSpPr>
            <a:stCxn id="4" idx="2"/>
            <a:endCxn id="10" idx="0"/>
          </p:cNvCxnSpPr>
          <p:nvPr/>
        </p:nvCxnSpPr>
        <p:spPr>
          <a:xfrm rot="16200000" flipH="1">
            <a:off x="6500813" y="4357688"/>
            <a:ext cx="8572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1"/>
            <a:endCxn id="12" idx="3"/>
          </p:cNvCxnSpPr>
          <p:nvPr/>
        </p:nvCxnSpPr>
        <p:spPr>
          <a:xfrm rot="10800000">
            <a:off x="5429250" y="5214938"/>
            <a:ext cx="428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
          <p:cNvSpPr txBox="1">
            <a:spLocks noChangeArrowheads="1"/>
          </p:cNvSpPr>
          <p:nvPr/>
        </p:nvSpPr>
        <p:spPr bwMode="auto">
          <a:xfrm>
            <a:off x="1428750" y="2428875"/>
            <a:ext cx="6643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800"/>
              <a:t>XÁC ĐỊNH </a:t>
            </a:r>
          </a:p>
          <a:p>
            <a:pPr algn="ctr" eaLnBrk="1" hangingPunct="1"/>
            <a:r>
              <a:rPr lang="en-US" sz="4800"/>
              <a:t>NĂNG LỰC LÕI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3733800" y="1600200"/>
            <a:ext cx="4800600" cy="4724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r>
              <a:rPr lang="vi-VN" sz="2400" b="1">
                <a:solidFill>
                  <a:srgbClr val="000000"/>
                </a:solidFill>
              </a:rPr>
              <a:t>Trả lời câu hỏi :</a:t>
            </a:r>
            <a:endParaRPr lang="vi-VN" sz="2400">
              <a:solidFill>
                <a:srgbClr val="000000"/>
              </a:solidFill>
            </a:endParaRPr>
          </a:p>
          <a:p>
            <a:pPr rtl="1" eaLnBrk="1" hangingPunct="1"/>
            <a:r>
              <a:rPr lang="vi-VN" sz="2400">
                <a:solidFill>
                  <a:srgbClr val="000000"/>
                </a:solidFill>
              </a:rPr>
              <a:t>- Vị trí này cần năng lực, phẩm chất kiến thức gì ? ( mô tả công việc )</a:t>
            </a:r>
          </a:p>
          <a:p>
            <a:pPr rtl="1" eaLnBrk="1" hangingPunct="1"/>
            <a:r>
              <a:rPr lang="vi-VN" sz="2400">
                <a:solidFill>
                  <a:srgbClr val="000000"/>
                </a:solidFill>
              </a:rPr>
              <a:t>- Làm thế nào để tuyển đúng người vào vị trí đó ?</a:t>
            </a:r>
          </a:p>
          <a:p>
            <a:pPr rtl="1" eaLnBrk="1" hangingPunct="1"/>
            <a:r>
              <a:rPr lang="vi-VN" sz="2400">
                <a:solidFill>
                  <a:srgbClr val="000000"/>
                </a:solidFill>
              </a:rPr>
              <a:t>- Làm thế nào để biết được 1 nhân viên có thể làm lãnh đạo để đào tạo ?</a:t>
            </a:r>
          </a:p>
          <a:p>
            <a:pPr rtl="1" eaLnBrk="1" hangingPunct="1"/>
            <a:r>
              <a:rPr lang="vi-VN" sz="2400">
                <a:solidFill>
                  <a:srgbClr val="000000"/>
                </a:solidFill>
              </a:rPr>
              <a:t>- Làm thế nào để biết nhân viên đó cần đào tạo cái gì mà không phải nhờ cảm tính ?</a:t>
            </a:r>
          </a:p>
          <a:p>
            <a:pPr rtl="1" eaLnBrk="1" hangingPunct="1"/>
            <a:endParaRPr lang="vi-VN" sz="2400">
              <a:solidFill>
                <a:srgbClr val="000000"/>
              </a:solidFill>
            </a:endParaRPr>
          </a:p>
        </p:txBody>
      </p:sp>
      <p:sp>
        <p:nvSpPr>
          <p:cNvPr id="10243"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b="1">
                <a:solidFill>
                  <a:srgbClr val="008DCC"/>
                </a:solidFill>
              </a:rPr>
              <a:t>HỎI VÀ ĐÁP ?</a:t>
            </a:r>
          </a:p>
        </p:txBody>
      </p:sp>
      <p:pic>
        <p:nvPicPr>
          <p:cNvPr id="10244" name="Picture 4" descr="F:\CANHAN\Ky thuat web\Webeduviet\images\modu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81000"/>
            <a:ext cx="8890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2" descr="http://www.lifehack.org/wp-content/files/2008/09/questionmar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3"/>
          <p:cNvSpPr txBox="1">
            <a:spLocks noChangeArrowheads="1"/>
          </p:cNvSpPr>
          <p:nvPr/>
        </p:nvSpPr>
        <p:spPr bwMode="auto">
          <a:xfrm>
            <a:off x="357188" y="1071563"/>
            <a:ext cx="82867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Calibri" pitchFamily="34" charset="0"/>
              </a:rPr>
              <a:t>N</a:t>
            </a:r>
            <a:r>
              <a:rPr lang="vi-VN"/>
              <a:t>ăng lực lõi, có thể định nghĩa là khả năng làm tốt nhất một việc nào</a:t>
            </a:r>
            <a:r>
              <a:rPr lang="en-US">
                <a:latin typeface="Calibri" pitchFamily="34" charset="0"/>
              </a:rPr>
              <a:t> </a:t>
            </a:r>
            <a:r>
              <a:rPr lang="vi-VN"/>
              <a:t>đó, khả năng kinh doanh có hiệu quả nhất trong một lĩnh vực hoặc theo một phương thức nào đó. Nói một cách nôm na, có thể diễn đạt năng lực lõi như là sở trường, là thế mạnh của doanh nghiệp. Nó bao gồm cả phần “mềm” lẫn phần “cứng”, nghĩa là cả những nguồn lực vật chất lẫn nguồn lực chất xám, ở đây không thể hiểu bằng số lượng hay bằng cấp của lực lượng nhân sự, mà phải hiểu là khả năng, kỹ năng của những nhân sự đó.</a:t>
            </a:r>
            <a:endParaRPr lang="en-US">
              <a:latin typeface="Calibri" pitchFamily="34" charset="0"/>
            </a:endParaRPr>
          </a:p>
        </p:txBody>
      </p:sp>
      <p:sp>
        <p:nvSpPr>
          <p:cNvPr id="37891" name="TextBox 2"/>
          <p:cNvSpPr txBox="1">
            <a:spLocks noChangeArrowheads="1"/>
          </p:cNvSpPr>
          <p:nvPr/>
        </p:nvSpPr>
        <p:spPr bwMode="auto">
          <a:xfrm>
            <a:off x="4286250" y="4572000"/>
            <a:ext cx="457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400" b="1"/>
              <a:t>ĐỊNH NGHĨA NĂNG LỰC LÕI</a:t>
            </a:r>
          </a:p>
        </p:txBody>
      </p:sp>
      <p:pic>
        <p:nvPicPr>
          <p:cNvPr id="37892" name="Picture 2" descr="http://static.howstuffworks.com/gif/compass-cor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19450"/>
            <a:ext cx="3810000"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rtlCol="0">
            <a:normAutofit/>
          </a:bodyPr>
          <a:lstStyle/>
          <a:p>
            <a:pPr eaLnBrk="1" fontAlgn="auto" hangingPunct="1">
              <a:spcAft>
                <a:spcPts val="0"/>
              </a:spcAft>
              <a:defRPr/>
            </a:pPr>
            <a:endParaRPr lang="en-US" smtClean="0"/>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23850"/>
            <a:ext cx="6399213"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extBox 3"/>
          <p:cNvSpPr txBox="1">
            <a:spLocks noChangeArrowheads="1"/>
          </p:cNvSpPr>
          <p:nvPr/>
        </p:nvSpPr>
        <p:spPr bwMode="auto">
          <a:xfrm>
            <a:off x="357188" y="2286000"/>
            <a:ext cx="1071562"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là năng lực các nhân viên trong công ty đều phải có</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5"/>
          <p:cNvSpPr txBox="1">
            <a:spLocks noChangeArrowheads="1"/>
          </p:cNvSpPr>
          <p:nvPr/>
        </p:nvSpPr>
        <p:spPr bwMode="auto">
          <a:xfrm>
            <a:off x="2928938" y="476250"/>
            <a:ext cx="530066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4000" b="1" i="1">
                <a:solidFill>
                  <a:srgbClr val="FF0000"/>
                </a:solidFill>
                <a:latin typeface="Times New Roman" pitchFamily="18" charset="0"/>
              </a:rPr>
              <a:t>Xác định năng lực cốt lõi của công ty </a:t>
            </a:r>
          </a:p>
        </p:txBody>
      </p:sp>
      <p:sp>
        <p:nvSpPr>
          <p:cNvPr id="39939" name="Oval 246"/>
          <p:cNvSpPr>
            <a:spLocks noChangeArrowheads="1"/>
          </p:cNvSpPr>
          <p:nvPr/>
        </p:nvSpPr>
        <p:spPr bwMode="gray">
          <a:xfrm>
            <a:off x="2584450" y="2898775"/>
            <a:ext cx="2743200" cy="2743200"/>
          </a:xfrm>
          <a:prstGeom prst="ellipse">
            <a:avLst/>
          </a:prstGeom>
          <a:solidFill>
            <a:schemeClr val="bg1">
              <a:alpha val="79999"/>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39940" name="Oval 247"/>
          <p:cNvSpPr>
            <a:spLocks noChangeArrowheads="1"/>
          </p:cNvSpPr>
          <p:nvPr/>
        </p:nvSpPr>
        <p:spPr bwMode="gray">
          <a:xfrm>
            <a:off x="3727450" y="3413125"/>
            <a:ext cx="1619250" cy="161925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6" name="Line 248"/>
          <p:cNvSpPr>
            <a:spLocks noChangeShapeType="1"/>
          </p:cNvSpPr>
          <p:nvPr/>
        </p:nvSpPr>
        <p:spPr bwMode="gray">
          <a:xfrm>
            <a:off x="3132138" y="4149725"/>
            <a:ext cx="1357312" cy="1206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7" name="Line 249"/>
          <p:cNvSpPr>
            <a:spLocks noChangeShapeType="1"/>
          </p:cNvSpPr>
          <p:nvPr/>
        </p:nvSpPr>
        <p:spPr bwMode="gray">
          <a:xfrm>
            <a:off x="3803650" y="3051175"/>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8" name="Line 250"/>
          <p:cNvSpPr>
            <a:spLocks noChangeShapeType="1"/>
          </p:cNvSpPr>
          <p:nvPr/>
        </p:nvSpPr>
        <p:spPr bwMode="gray">
          <a:xfrm flipH="1">
            <a:off x="3924300" y="4575175"/>
            <a:ext cx="793750" cy="13017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 name="Line 251"/>
          <p:cNvSpPr>
            <a:spLocks noChangeShapeType="1"/>
          </p:cNvSpPr>
          <p:nvPr/>
        </p:nvSpPr>
        <p:spPr bwMode="gray">
          <a:xfrm>
            <a:off x="5099050" y="4498975"/>
            <a:ext cx="228600" cy="152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10" name="Line 252"/>
          <p:cNvSpPr>
            <a:spLocks noChangeShapeType="1"/>
          </p:cNvSpPr>
          <p:nvPr/>
        </p:nvSpPr>
        <p:spPr bwMode="gray">
          <a:xfrm flipV="1">
            <a:off x="5099050" y="3203575"/>
            <a:ext cx="533400" cy="838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11" name="Oval 253"/>
          <p:cNvSpPr>
            <a:spLocks noChangeArrowheads="1"/>
          </p:cNvSpPr>
          <p:nvPr/>
        </p:nvSpPr>
        <p:spPr bwMode="gray">
          <a:xfrm>
            <a:off x="4365625" y="3803650"/>
            <a:ext cx="895350" cy="895350"/>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2" name="Group 254"/>
          <p:cNvGrpSpPr>
            <a:grpSpLocks/>
          </p:cNvGrpSpPr>
          <p:nvPr/>
        </p:nvGrpSpPr>
        <p:grpSpPr bwMode="auto">
          <a:xfrm>
            <a:off x="2984500" y="2174875"/>
            <a:ext cx="1146175" cy="1384300"/>
            <a:chOff x="2064" y="1008"/>
            <a:chExt cx="722" cy="872"/>
          </a:xfrm>
        </p:grpSpPr>
        <p:sp>
          <p:nvSpPr>
            <p:cNvPr id="40086" name="Oval 255"/>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0087" name="Group 256"/>
            <p:cNvGrpSpPr>
              <a:grpSpLocks/>
            </p:cNvGrpSpPr>
            <p:nvPr/>
          </p:nvGrpSpPr>
          <p:grpSpPr bwMode="auto">
            <a:xfrm>
              <a:off x="2086" y="1027"/>
              <a:ext cx="680" cy="839"/>
              <a:chOff x="3975" y="1593"/>
              <a:chExt cx="931" cy="1154"/>
            </a:xfrm>
          </p:grpSpPr>
          <p:pic>
            <p:nvPicPr>
              <p:cNvPr id="40100" name="Picture 25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01" name="Oval 258"/>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0102" name="Picture 259"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103" name="Group 260"/>
              <p:cNvGrpSpPr>
                <a:grpSpLocks/>
              </p:cNvGrpSpPr>
              <p:nvPr/>
            </p:nvGrpSpPr>
            <p:grpSpPr bwMode="auto">
              <a:xfrm rot="-3733502" flipH="1" flipV="1">
                <a:off x="4251" y="2240"/>
                <a:ext cx="822" cy="191"/>
                <a:chOff x="2526" y="1060"/>
                <a:chExt cx="896" cy="236"/>
              </a:xfrm>
            </p:grpSpPr>
            <p:grpSp>
              <p:nvGrpSpPr>
                <p:cNvPr id="40104" name="Group 261"/>
                <p:cNvGrpSpPr>
                  <a:grpSpLocks/>
                </p:cNvGrpSpPr>
                <p:nvPr/>
              </p:nvGrpSpPr>
              <p:grpSpPr bwMode="auto">
                <a:xfrm>
                  <a:off x="2526" y="1060"/>
                  <a:ext cx="742" cy="186"/>
                  <a:chOff x="1565" y="2568"/>
                  <a:chExt cx="1118" cy="279"/>
                </a:xfrm>
              </p:grpSpPr>
              <p:sp>
                <p:nvSpPr>
                  <p:cNvPr id="40110" name="AutoShape 26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11" name="AutoShape 26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12" name="AutoShape 26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13" name="AutoShape 26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105" name="Group 266"/>
                <p:cNvGrpSpPr>
                  <a:grpSpLocks/>
                </p:cNvGrpSpPr>
                <p:nvPr/>
              </p:nvGrpSpPr>
              <p:grpSpPr bwMode="auto">
                <a:xfrm rot="1353540">
                  <a:off x="2680" y="1110"/>
                  <a:ext cx="742" cy="186"/>
                  <a:chOff x="1565" y="2568"/>
                  <a:chExt cx="1118" cy="279"/>
                </a:xfrm>
              </p:grpSpPr>
              <p:sp>
                <p:nvSpPr>
                  <p:cNvPr id="40106" name="AutoShape 2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07" name="AutoShape 2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08" name="AutoShape 2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109" name="AutoShape 2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0088" name="Group 271"/>
            <p:cNvGrpSpPr>
              <a:grpSpLocks/>
            </p:cNvGrpSpPr>
            <p:nvPr/>
          </p:nvGrpSpPr>
          <p:grpSpPr bwMode="auto">
            <a:xfrm rot="-3733502" flipH="1" flipV="1">
              <a:off x="2362" y="1506"/>
              <a:ext cx="529" cy="122"/>
              <a:chOff x="2526" y="1060"/>
              <a:chExt cx="896" cy="236"/>
            </a:xfrm>
          </p:grpSpPr>
          <p:grpSp>
            <p:nvGrpSpPr>
              <p:cNvPr id="40090" name="Group 272"/>
              <p:cNvGrpSpPr>
                <a:grpSpLocks/>
              </p:cNvGrpSpPr>
              <p:nvPr/>
            </p:nvGrpSpPr>
            <p:grpSpPr bwMode="auto">
              <a:xfrm>
                <a:off x="2526" y="1060"/>
                <a:ext cx="742" cy="186"/>
                <a:chOff x="1565" y="2568"/>
                <a:chExt cx="1118" cy="279"/>
              </a:xfrm>
            </p:grpSpPr>
            <p:sp>
              <p:nvSpPr>
                <p:cNvPr id="40096" name="AutoShape 27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7" name="AutoShape 27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8" name="AutoShape 27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9" name="AutoShape 27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91" name="Group 277"/>
              <p:cNvGrpSpPr>
                <a:grpSpLocks/>
              </p:cNvGrpSpPr>
              <p:nvPr/>
            </p:nvGrpSpPr>
            <p:grpSpPr bwMode="auto">
              <a:xfrm rot="1353540">
                <a:off x="2680" y="1110"/>
                <a:ext cx="742" cy="186"/>
                <a:chOff x="1565" y="2568"/>
                <a:chExt cx="1118" cy="279"/>
              </a:xfrm>
            </p:grpSpPr>
            <p:sp>
              <p:nvSpPr>
                <p:cNvPr id="40092" name="AutoShape 2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3" name="AutoShape 2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4" name="AutoShape 2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95" name="AutoShape 2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089" name="Rectangle 282"/>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1</a:t>
              </a:r>
            </a:p>
          </p:txBody>
        </p:sp>
      </p:grpSp>
      <p:grpSp>
        <p:nvGrpSpPr>
          <p:cNvPr id="16" name="Group 283"/>
          <p:cNvGrpSpPr>
            <a:grpSpLocks/>
          </p:cNvGrpSpPr>
          <p:nvPr/>
        </p:nvGrpSpPr>
        <p:grpSpPr bwMode="auto">
          <a:xfrm>
            <a:off x="2051050" y="3429000"/>
            <a:ext cx="1146175" cy="1384300"/>
            <a:chOff x="2064" y="1008"/>
            <a:chExt cx="722" cy="872"/>
          </a:xfrm>
        </p:grpSpPr>
        <p:sp>
          <p:nvSpPr>
            <p:cNvPr id="40058" name="Oval 284"/>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0059" name="Group 285"/>
            <p:cNvGrpSpPr>
              <a:grpSpLocks/>
            </p:cNvGrpSpPr>
            <p:nvPr/>
          </p:nvGrpSpPr>
          <p:grpSpPr bwMode="auto">
            <a:xfrm>
              <a:off x="2086" y="1027"/>
              <a:ext cx="680" cy="839"/>
              <a:chOff x="3975" y="1593"/>
              <a:chExt cx="931" cy="1154"/>
            </a:xfrm>
          </p:grpSpPr>
          <p:pic>
            <p:nvPicPr>
              <p:cNvPr id="40072" name="Picture 286"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073" name="Oval 287"/>
              <p:cNvSpPr>
                <a:spLocks noChangeArrowheads="1"/>
              </p:cNvSpPr>
              <p:nvPr/>
            </p:nvSpPr>
            <p:spPr bwMode="gray">
              <a:xfrm>
                <a:off x="3975" y="1593"/>
                <a:ext cx="931" cy="937"/>
              </a:xfrm>
              <a:prstGeom prst="ellipse">
                <a:avLst/>
              </a:prstGeom>
              <a:solidFill>
                <a:schemeClr val="accent2">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0074" name="Picture 288"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075" name="Group 289"/>
              <p:cNvGrpSpPr>
                <a:grpSpLocks/>
              </p:cNvGrpSpPr>
              <p:nvPr/>
            </p:nvGrpSpPr>
            <p:grpSpPr bwMode="auto">
              <a:xfrm rot="-3733502" flipH="1" flipV="1">
                <a:off x="4251" y="2240"/>
                <a:ext cx="822" cy="191"/>
                <a:chOff x="2526" y="1060"/>
                <a:chExt cx="896" cy="236"/>
              </a:xfrm>
            </p:grpSpPr>
            <p:grpSp>
              <p:nvGrpSpPr>
                <p:cNvPr id="40076" name="Group 290"/>
                <p:cNvGrpSpPr>
                  <a:grpSpLocks/>
                </p:cNvGrpSpPr>
                <p:nvPr/>
              </p:nvGrpSpPr>
              <p:grpSpPr bwMode="auto">
                <a:xfrm>
                  <a:off x="2526" y="1060"/>
                  <a:ext cx="742" cy="186"/>
                  <a:chOff x="1565" y="2568"/>
                  <a:chExt cx="1118" cy="279"/>
                </a:xfrm>
              </p:grpSpPr>
              <p:sp>
                <p:nvSpPr>
                  <p:cNvPr id="40082" name="AutoShape 29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83" name="AutoShape 29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84" name="AutoShape 29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85" name="AutoShape 29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77" name="Group 295"/>
                <p:cNvGrpSpPr>
                  <a:grpSpLocks/>
                </p:cNvGrpSpPr>
                <p:nvPr/>
              </p:nvGrpSpPr>
              <p:grpSpPr bwMode="auto">
                <a:xfrm rot="1353540">
                  <a:off x="2680" y="1110"/>
                  <a:ext cx="742" cy="186"/>
                  <a:chOff x="1565" y="2568"/>
                  <a:chExt cx="1118" cy="279"/>
                </a:xfrm>
              </p:grpSpPr>
              <p:sp>
                <p:nvSpPr>
                  <p:cNvPr id="40078" name="AutoShape 29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79" name="AutoShape 29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80" name="AutoShape 29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81" name="AutoShape 29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0060" name="Group 300"/>
            <p:cNvGrpSpPr>
              <a:grpSpLocks/>
            </p:cNvGrpSpPr>
            <p:nvPr/>
          </p:nvGrpSpPr>
          <p:grpSpPr bwMode="auto">
            <a:xfrm rot="-3733502" flipH="1" flipV="1">
              <a:off x="2362" y="1506"/>
              <a:ext cx="529" cy="122"/>
              <a:chOff x="2526" y="1060"/>
              <a:chExt cx="896" cy="236"/>
            </a:xfrm>
          </p:grpSpPr>
          <p:grpSp>
            <p:nvGrpSpPr>
              <p:cNvPr id="40062" name="Group 301"/>
              <p:cNvGrpSpPr>
                <a:grpSpLocks/>
              </p:cNvGrpSpPr>
              <p:nvPr/>
            </p:nvGrpSpPr>
            <p:grpSpPr bwMode="auto">
              <a:xfrm>
                <a:off x="2526" y="1060"/>
                <a:ext cx="742" cy="186"/>
                <a:chOff x="1565" y="2568"/>
                <a:chExt cx="1118" cy="279"/>
              </a:xfrm>
            </p:grpSpPr>
            <p:sp>
              <p:nvSpPr>
                <p:cNvPr id="40068" name="AutoShape 30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69" name="AutoShape 30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70" name="AutoShape 30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71" name="AutoShape 30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63" name="Group 306"/>
              <p:cNvGrpSpPr>
                <a:grpSpLocks/>
              </p:cNvGrpSpPr>
              <p:nvPr/>
            </p:nvGrpSpPr>
            <p:grpSpPr bwMode="auto">
              <a:xfrm rot="1353540">
                <a:off x="2680" y="1110"/>
                <a:ext cx="742" cy="186"/>
                <a:chOff x="1565" y="2568"/>
                <a:chExt cx="1118" cy="279"/>
              </a:xfrm>
            </p:grpSpPr>
            <p:sp>
              <p:nvSpPr>
                <p:cNvPr id="40064" name="AutoShape 30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65" name="AutoShape 30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66" name="AutoShape 30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67" name="AutoShape 31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061" name="Rectangle 311"/>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5</a:t>
              </a:r>
            </a:p>
          </p:txBody>
        </p:sp>
      </p:grpSp>
      <p:grpSp>
        <p:nvGrpSpPr>
          <p:cNvPr id="24" name="Group 312"/>
          <p:cNvGrpSpPr>
            <a:grpSpLocks/>
          </p:cNvGrpSpPr>
          <p:nvPr/>
        </p:nvGrpSpPr>
        <p:grpSpPr bwMode="auto">
          <a:xfrm>
            <a:off x="2987675" y="5734050"/>
            <a:ext cx="1146175" cy="1384300"/>
            <a:chOff x="2064" y="1008"/>
            <a:chExt cx="722" cy="872"/>
          </a:xfrm>
        </p:grpSpPr>
        <p:sp>
          <p:nvSpPr>
            <p:cNvPr id="40030" name="Oval 313"/>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0031" name="Group 314"/>
            <p:cNvGrpSpPr>
              <a:grpSpLocks/>
            </p:cNvGrpSpPr>
            <p:nvPr/>
          </p:nvGrpSpPr>
          <p:grpSpPr bwMode="auto">
            <a:xfrm>
              <a:off x="2086" y="1027"/>
              <a:ext cx="680" cy="839"/>
              <a:chOff x="3975" y="1593"/>
              <a:chExt cx="931" cy="1154"/>
            </a:xfrm>
          </p:grpSpPr>
          <p:pic>
            <p:nvPicPr>
              <p:cNvPr id="40044" name="Picture 315"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045" name="Oval 316"/>
              <p:cNvSpPr>
                <a:spLocks noChangeArrowheads="1"/>
              </p:cNvSpPr>
              <p:nvPr/>
            </p:nvSpPr>
            <p:spPr bwMode="gray">
              <a:xfrm>
                <a:off x="3975" y="1593"/>
                <a:ext cx="931" cy="937"/>
              </a:xfrm>
              <a:prstGeom prst="ellipse">
                <a:avLst/>
              </a:prstGeom>
              <a:solidFill>
                <a:schemeClr val="accent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0046" name="Picture 317"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047" name="Group 318"/>
              <p:cNvGrpSpPr>
                <a:grpSpLocks/>
              </p:cNvGrpSpPr>
              <p:nvPr/>
            </p:nvGrpSpPr>
            <p:grpSpPr bwMode="auto">
              <a:xfrm rot="-3733502" flipH="1" flipV="1">
                <a:off x="4251" y="2240"/>
                <a:ext cx="822" cy="191"/>
                <a:chOff x="2526" y="1060"/>
                <a:chExt cx="896" cy="236"/>
              </a:xfrm>
            </p:grpSpPr>
            <p:grpSp>
              <p:nvGrpSpPr>
                <p:cNvPr id="40048" name="Group 319"/>
                <p:cNvGrpSpPr>
                  <a:grpSpLocks/>
                </p:cNvGrpSpPr>
                <p:nvPr/>
              </p:nvGrpSpPr>
              <p:grpSpPr bwMode="auto">
                <a:xfrm>
                  <a:off x="2526" y="1060"/>
                  <a:ext cx="742" cy="186"/>
                  <a:chOff x="1565" y="2568"/>
                  <a:chExt cx="1118" cy="279"/>
                </a:xfrm>
              </p:grpSpPr>
              <p:sp>
                <p:nvSpPr>
                  <p:cNvPr id="40054" name="AutoShape 32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5" name="AutoShape 32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6" name="AutoShape 32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7" name="AutoShape 32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49" name="Group 324"/>
                <p:cNvGrpSpPr>
                  <a:grpSpLocks/>
                </p:cNvGrpSpPr>
                <p:nvPr/>
              </p:nvGrpSpPr>
              <p:grpSpPr bwMode="auto">
                <a:xfrm rot="1353540">
                  <a:off x="2680" y="1110"/>
                  <a:ext cx="742" cy="186"/>
                  <a:chOff x="1565" y="2568"/>
                  <a:chExt cx="1118" cy="279"/>
                </a:xfrm>
              </p:grpSpPr>
              <p:sp>
                <p:nvSpPr>
                  <p:cNvPr id="40050" name="AutoShape 32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1" name="AutoShape 32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2" name="AutoShape 32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53" name="AutoShape 32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0032" name="Group 329"/>
            <p:cNvGrpSpPr>
              <a:grpSpLocks/>
            </p:cNvGrpSpPr>
            <p:nvPr/>
          </p:nvGrpSpPr>
          <p:grpSpPr bwMode="auto">
            <a:xfrm rot="-3733502" flipH="1" flipV="1">
              <a:off x="2362" y="1506"/>
              <a:ext cx="529" cy="122"/>
              <a:chOff x="2526" y="1060"/>
              <a:chExt cx="896" cy="236"/>
            </a:xfrm>
          </p:grpSpPr>
          <p:grpSp>
            <p:nvGrpSpPr>
              <p:cNvPr id="40034" name="Group 330"/>
              <p:cNvGrpSpPr>
                <a:grpSpLocks/>
              </p:cNvGrpSpPr>
              <p:nvPr/>
            </p:nvGrpSpPr>
            <p:grpSpPr bwMode="auto">
              <a:xfrm>
                <a:off x="2526" y="1060"/>
                <a:ext cx="742" cy="186"/>
                <a:chOff x="1565" y="2568"/>
                <a:chExt cx="1118" cy="279"/>
              </a:xfrm>
            </p:grpSpPr>
            <p:sp>
              <p:nvSpPr>
                <p:cNvPr id="40040" name="AutoShape 33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41" name="AutoShape 33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42" name="AutoShape 33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43" name="AutoShape 33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35" name="Group 335"/>
              <p:cNvGrpSpPr>
                <a:grpSpLocks/>
              </p:cNvGrpSpPr>
              <p:nvPr/>
            </p:nvGrpSpPr>
            <p:grpSpPr bwMode="auto">
              <a:xfrm rot="1353540">
                <a:off x="2680" y="1110"/>
                <a:ext cx="742" cy="186"/>
                <a:chOff x="1565" y="2568"/>
                <a:chExt cx="1118" cy="279"/>
              </a:xfrm>
            </p:grpSpPr>
            <p:sp>
              <p:nvSpPr>
                <p:cNvPr id="40036" name="AutoShape 33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37" name="AutoShape 33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38" name="AutoShape 33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39" name="AutoShape 33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033" name="Rectangle 340"/>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4</a:t>
              </a:r>
            </a:p>
          </p:txBody>
        </p:sp>
      </p:grpSp>
      <p:grpSp>
        <p:nvGrpSpPr>
          <p:cNvPr id="128" name="Group 341"/>
          <p:cNvGrpSpPr>
            <a:grpSpLocks/>
          </p:cNvGrpSpPr>
          <p:nvPr/>
        </p:nvGrpSpPr>
        <p:grpSpPr bwMode="auto">
          <a:xfrm>
            <a:off x="5257800" y="4346575"/>
            <a:ext cx="1146175" cy="1384300"/>
            <a:chOff x="2064" y="1008"/>
            <a:chExt cx="722" cy="872"/>
          </a:xfrm>
        </p:grpSpPr>
        <p:sp>
          <p:nvSpPr>
            <p:cNvPr id="40002" name="Oval 342"/>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0003" name="Group 343"/>
            <p:cNvGrpSpPr>
              <a:grpSpLocks/>
            </p:cNvGrpSpPr>
            <p:nvPr/>
          </p:nvGrpSpPr>
          <p:grpSpPr bwMode="auto">
            <a:xfrm>
              <a:off x="2086" y="1027"/>
              <a:ext cx="680" cy="839"/>
              <a:chOff x="3975" y="1593"/>
              <a:chExt cx="931" cy="1154"/>
            </a:xfrm>
          </p:grpSpPr>
          <p:pic>
            <p:nvPicPr>
              <p:cNvPr id="40016" name="Picture 3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017" name="Oval 345"/>
              <p:cNvSpPr>
                <a:spLocks noChangeArrowheads="1"/>
              </p:cNvSpPr>
              <p:nvPr/>
            </p:nvSpPr>
            <p:spPr bwMode="gray">
              <a:xfrm>
                <a:off x="3975" y="1593"/>
                <a:ext cx="931" cy="937"/>
              </a:xfrm>
              <a:prstGeom prst="ellipse">
                <a:avLst/>
              </a:prstGeom>
              <a:solidFill>
                <a:schemeClr val="bg2">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0018" name="Picture 346"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019" name="Group 347"/>
              <p:cNvGrpSpPr>
                <a:grpSpLocks/>
              </p:cNvGrpSpPr>
              <p:nvPr/>
            </p:nvGrpSpPr>
            <p:grpSpPr bwMode="auto">
              <a:xfrm rot="-3733502" flipH="1" flipV="1">
                <a:off x="4251" y="2240"/>
                <a:ext cx="822" cy="191"/>
                <a:chOff x="2526" y="1060"/>
                <a:chExt cx="896" cy="236"/>
              </a:xfrm>
            </p:grpSpPr>
            <p:grpSp>
              <p:nvGrpSpPr>
                <p:cNvPr id="40020" name="Group 348"/>
                <p:cNvGrpSpPr>
                  <a:grpSpLocks/>
                </p:cNvGrpSpPr>
                <p:nvPr/>
              </p:nvGrpSpPr>
              <p:grpSpPr bwMode="auto">
                <a:xfrm>
                  <a:off x="2526" y="1060"/>
                  <a:ext cx="742" cy="186"/>
                  <a:chOff x="1565" y="2568"/>
                  <a:chExt cx="1118" cy="279"/>
                </a:xfrm>
              </p:grpSpPr>
              <p:sp>
                <p:nvSpPr>
                  <p:cNvPr id="40026" name="AutoShape 34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7" name="AutoShape 35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8" name="AutoShape 35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9" name="AutoShape 35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21" name="Group 353"/>
                <p:cNvGrpSpPr>
                  <a:grpSpLocks/>
                </p:cNvGrpSpPr>
                <p:nvPr/>
              </p:nvGrpSpPr>
              <p:grpSpPr bwMode="auto">
                <a:xfrm rot="1353540">
                  <a:off x="2680" y="1110"/>
                  <a:ext cx="742" cy="186"/>
                  <a:chOff x="1565" y="2568"/>
                  <a:chExt cx="1118" cy="279"/>
                </a:xfrm>
              </p:grpSpPr>
              <p:sp>
                <p:nvSpPr>
                  <p:cNvPr id="40022" name="AutoShape 35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3" name="AutoShape 35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4" name="AutoShape 35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25" name="AutoShape 35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0004" name="Group 358"/>
            <p:cNvGrpSpPr>
              <a:grpSpLocks/>
            </p:cNvGrpSpPr>
            <p:nvPr/>
          </p:nvGrpSpPr>
          <p:grpSpPr bwMode="auto">
            <a:xfrm rot="-3733502" flipH="1" flipV="1">
              <a:off x="2362" y="1506"/>
              <a:ext cx="529" cy="122"/>
              <a:chOff x="2526" y="1060"/>
              <a:chExt cx="896" cy="236"/>
            </a:xfrm>
          </p:grpSpPr>
          <p:grpSp>
            <p:nvGrpSpPr>
              <p:cNvPr id="40006" name="Group 359"/>
              <p:cNvGrpSpPr>
                <a:grpSpLocks/>
              </p:cNvGrpSpPr>
              <p:nvPr/>
            </p:nvGrpSpPr>
            <p:grpSpPr bwMode="auto">
              <a:xfrm>
                <a:off x="2526" y="1060"/>
                <a:ext cx="742" cy="186"/>
                <a:chOff x="1565" y="2568"/>
                <a:chExt cx="1118" cy="279"/>
              </a:xfrm>
            </p:grpSpPr>
            <p:sp>
              <p:nvSpPr>
                <p:cNvPr id="40012" name="AutoShape 36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13" name="AutoShape 36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14" name="AutoShape 36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15" name="AutoShape 36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007" name="Group 364"/>
              <p:cNvGrpSpPr>
                <a:grpSpLocks/>
              </p:cNvGrpSpPr>
              <p:nvPr/>
            </p:nvGrpSpPr>
            <p:grpSpPr bwMode="auto">
              <a:xfrm rot="1353540">
                <a:off x="2680" y="1110"/>
                <a:ext cx="742" cy="186"/>
                <a:chOff x="1565" y="2568"/>
                <a:chExt cx="1118" cy="279"/>
              </a:xfrm>
            </p:grpSpPr>
            <p:sp>
              <p:nvSpPr>
                <p:cNvPr id="40008" name="AutoShape 36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09" name="AutoShape 36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10" name="AutoShape 36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11" name="AutoShape 36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005" name="Rectangle 369"/>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3</a:t>
              </a:r>
            </a:p>
          </p:txBody>
        </p:sp>
      </p:grpSp>
      <p:grpSp>
        <p:nvGrpSpPr>
          <p:cNvPr id="136" name="Group 370"/>
          <p:cNvGrpSpPr>
            <a:grpSpLocks/>
          </p:cNvGrpSpPr>
          <p:nvPr/>
        </p:nvGrpSpPr>
        <p:grpSpPr bwMode="auto">
          <a:xfrm>
            <a:off x="5251450" y="2438400"/>
            <a:ext cx="1146175" cy="1384300"/>
            <a:chOff x="2064" y="1008"/>
            <a:chExt cx="722" cy="872"/>
          </a:xfrm>
        </p:grpSpPr>
        <p:sp>
          <p:nvSpPr>
            <p:cNvPr id="39974" name="Oval 371"/>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39975" name="Group 372"/>
            <p:cNvGrpSpPr>
              <a:grpSpLocks/>
            </p:cNvGrpSpPr>
            <p:nvPr/>
          </p:nvGrpSpPr>
          <p:grpSpPr bwMode="auto">
            <a:xfrm>
              <a:off x="2086" y="1027"/>
              <a:ext cx="680" cy="839"/>
              <a:chOff x="3975" y="1593"/>
              <a:chExt cx="931" cy="1154"/>
            </a:xfrm>
          </p:grpSpPr>
          <p:pic>
            <p:nvPicPr>
              <p:cNvPr id="39988" name="Picture 37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89" name="Oval 374"/>
              <p:cNvSpPr>
                <a:spLocks noChangeArrowheads="1"/>
              </p:cNvSpPr>
              <p:nvPr/>
            </p:nvSpPr>
            <p:spPr bwMode="gray">
              <a:xfrm>
                <a:off x="3975" y="1593"/>
                <a:ext cx="931" cy="937"/>
              </a:xfrm>
              <a:prstGeom prst="ellipse">
                <a:avLst/>
              </a:prstGeom>
              <a:solidFill>
                <a:schemeClr val="fo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39990" name="Picture 375"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91" name="Group 376"/>
              <p:cNvGrpSpPr>
                <a:grpSpLocks/>
              </p:cNvGrpSpPr>
              <p:nvPr/>
            </p:nvGrpSpPr>
            <p:grpSpPr bwMode="auto">
              <a:xfrm rot="-3733502" flipH="1" flipV="1">
                <a:off x="4251" y="2240"/>
                <a:ext cx="822" cy="191"/>
                <a:chOff x="2526" y="1060"/>
                <a:chExt cx="896" cy="236"/>
              </a:xfrm>
            </p:grpSpPr>
            <p:grpSp>
              <p:nvGrpSpPr>
                <p:cNvPr id="39992" name="Group 377"/>
                <p:cNvGrpSpPr>
                  <a:grpSpLocks/>
                </p:cNvGrpSpPr>
                <p:nvPr/>
              </p:nvGrpSpPr>
              <p:grpSpPr bwMode="auto">
                <a:xfrm>
                  <a:off x="2526" y="1060"/>
                  <a:ext cx="742" cy="186"/>
                  <a:chOff x="1565" y="2568"/>
                  <a:chExt cx="1118" cy="279"/>
                </a:xfrm>
              </p:grpSpPr>
              <p:sp>
                <p:nvSpPr>
                  <p:cNvPr id="39998" name="AutoShape 3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99" name="AutoShape 3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00" name="AutoShape 3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001" name="AutoShape 3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39993" name="Group 382"/>
                <p:cNvGrpSpPr>
                  <a:grpSpLocks/>
                </p:cNvGrpSpPr>
                <p:nvPr/>
              </p:nvGrpSpPr>
              <p:grpSpPr bwMode="auto">
                <a:xfrm rot="1353540">
                  <a:off x="2680" y="1110"/>
                  <a:ext cx="742" cy="186"/>
                  <a:chOff x="1565" y="2568"/>
                  <a:chExt cx="1118" cy="279"/>
                </a:xfrm>
              </p:grpSpPr>
              <p:sp>
                <p:nvSpPr>
                  <p:cNvPr id="39994" name="AutoShape 38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95" name="AutoShape 38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96" name="AutoShape 38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97" name="AutoShape 38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39976" name="Group 387"/>
            <p:cNvGrpSpPr>
              <a:grpSpLocks/>
            </p:cNvGrpSpPr>
            <p:nvPr/>
          </p:nvGrpSpPr>
          <p:grpSpPr bwMode="auto">
            <a:xfrm rot="-3733502" flipH="1" flipV="1">
              <a:off x="2362" y="1506"/>
              <a:ext cx="529" cy="122"/>
              <a:chOff x="2526" y="1060"/>
              <a:chExt cx="896" cy="236"/>
            </a:xfrm>
          </p:grpSpPr>
          <p:grpSp>
            <p:nvGrpSpPr>
              <p:cNvPr id="39978" name="Group 388"/>
              <p:cNvGrpSpPr>
                <a:grpSpLocks/>
              </p:cNvGrpSpPr>
              <p:nvPr/>
            </p:nvGrpSpPr>
            <p:grpSpPr bwMode="auto">
              <a:xfrm>
                <a:off x="2526" y="1060"/>
                <a:ext cx="742" cy="186"/>
                <a:chOff x="1565" y="2568"/>
                <a:chExt cx="1118" cy="279"/>
              </a:xfrm>
            </p:grpSpPr>
            <p:sp>
              <p:nvSpPr>
                <p:cNvPr id="39984" name="AutoShape 38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5" name="AutoShape 39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6" name="AutoShape 39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7" name="AutoShape 39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39979" name="Group 393"/>
              <p:cNvGrpSpPr>
                <a:grpSpLocks/>
              </p:cNvGrpSpPr>
              <p:nvPr/>
            </p:nvGrpSpPr>
            <p:grpSpPr bwMode="auto">
              <a:xfrm rot="1353540">
                <a:off x="2680" y="1110"/>
                <a:ext cx="742" cy="186"/>
                <a:chOff x="1565" y="2568"/>
                <a:chExt cx="1118" cy="279"/>
              </a:xfrm>
            </p:grpSpPr>
            <p:sp>
              <p:nvSpPr>
                <p:cNvPr id="39980" name="AutoShape 39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1" name="AutoShape 39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2" name="AutoShape 39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83" name="AutoShape 39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39977" name="Rectangle 398"/>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2</a:t>
              </a:r>
            </a:p>
          </p:txBody>
        </p:sp>
      </p:grpSp>
      <p:grpSp>
        <p:nvGrpSpPr>
          <p:cNvPr id="144" name="Group 399"/>
          <p:cNvGrpSpPr>
            <a:grpSpLocks/>
          </p:cNvGrpSpPr>
          <p:nvPr/>
        </p:nvGrpSpPr>
        <p:grpSpPr bwMode="auto">
          <a:xfrm rot="4976862" flipH="1">
            <a:off x="4552950" y="3978275"/>
            <a:ext cx="673100" cy="647700"/>
            <a:chOff x="1944" y="1111"/>
            <a:chExt cx="204" cy="196"/>
          </a:xfrm>
        </p:grpSpPr>
        <p:pic>
          <p:nvPicPr>
            <p:cNvPr id="39959" name="Picture 40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 name="Oval 401"/>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a:defRPr/>
              </a:pPr>
              <a:endParaRPr lang="en-US">
                <a:latin typeface="Arial" charset="0"/>
                <a:cs typeface="Arial" charset="0"/>
              </a:endParaRPr>
            </a:p>
          </p:txBody>
        </p:sp>
        <p:grpSp>
          <p:nvGrpSpPr>
            <p:cNvPr id="39961" name="Group 402"/>
            <p:cNvGrpSpPr>
              <a:grpSpLocks/>
            </p:cNvGrpSpPr>
            <p:nvPr/>
          </p:nvGrpSpPr>
          <p:grpSpPr bwMode="auto">
            <a:xfrm rot="1297425" flipV="1">
              <a:off x="1964" y="1253"/>
              <a:ext cx="149" cy="36"/>
              <a:chOff x="2526" y="1060"/>
              <a:chExt cx="896" cy="236"/>
            </a:xfrm>
          </p:grpSpPr>
          <p:grpSp>
            <p:nvGrpSpPr>
              <p:cNvPr id="39964" name="Group 403"/>
              <p:cNvGrpSpPr>
                <a:grpSpLocks/>
              </p:cNvGrpSpPr>
              <p:nvPr/>
            </p:nvGrpSpPr>
            <p:grpSpPr bwMode="auto">
              <a:xfrm>
                <a:off x="2526" y="1060"/>
                <a:ext cx="742" cy="186"/>
                <a:chOff x="1565" y="2568"/>
                <a:chExt cx="1118" cy="279"/>
              </a:xfrm>
            </p:grpSpPr>
            <p:sp>
              <p:nvSpPr>
                <p:cNvPr id="39970" name="AutoShape 40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71" name="AutoShape 40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72" name="AutoShape 40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73" name="AutoShape 40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39965" name="Group 408"/>
              <p:cNvGrpSpPr>
                <a:grpSpLocks/>
              </p:cNvGrpSpPr>
              <p:nvPr/>
            </p:nvGrpSpPr>
            <p:grpSpPr bwMode="auto">
              <a:xfrm rot="1353540">
                <a:off x="2680" y="1110"/>
                <a:ext cx="742" cy="186"/>
                <a:chOff x="1565" y="2568"/>
                <a:chExt cx="1118" cy="279"/>
              </a:xfrm>
            </p:grpSpPr>
            <p:sp>
              <p:nvSpPr>
                <p:cNvPr id="39966" name="AutoShape 40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67" name="AutoShape 41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68" name="AutoShape 41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39969" name="AutoShape 41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39962" name="Arc 41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pic>
          <p:nvPicPr>
            <p:cNvPr id="39963" name="Picture 414" descr="light_shadow1"/>
            <p:cNvPicPr>
              <a:picLocks noChangeAspect="1" noChangeArrowheads="1"/>
            </p:cNvPicPr>
            <p:nvPr/>
          </p:nvPicPr>
          <p:blipFill>
            <a:blip r:embed="rId5">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3" name="Rectangle 420"/>
          <p:cNvSpPr>
            <a:spLocks noChangeArrowheads="1"/>
          </p:cNvSpPr>
          <p:nvPr/>
        </p:nvSpPr>
        <p:spPr bwMode="auto">
          <a:xfrm>
            <a:off x="3995738" y="4005263"/>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US" sz="2800" b="1">
                <a:solidFill>
                  <a:srgbClr val="000000"/>
                </a:solidFill>
                <a:latin typeface="Times New Roman" pitchFamily="18" charset="0"/>
              </a:rPr>
              <a:t>Năng lực lõi</a:t>
            </a:r>
            <a:endParaRPr lang="en-US" sz="2800">
              <a:solidFill>
                <a:srgbClr val="000000"/>
              </a:solidFill>
              <a:latin typeface="Times New Roman" pitchFamily="18" charset="0"/>
            </a:endParaRPr>
          </a:p>
        </p:txBody>
      </p:sp>
      <p:sp>
        <p:nvSpPr>
          <p:cNvPr id="39954" name="TextBox 181"/>
          <p:cNvSpPr txBox="1">
            <a:spLocks noChangeArrowheads="1"/>
          </p:cNvSpPr>
          <p:nvPr/>
        </p:nvSpPr>
        <p:spPr bwMode="auto">
          <a:xfrm>
            <a:off x="6477000" y="2438400"/>
            <a:ext cx="2381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2 là gì ?</a:t>
            </a:r>
          </a:p>
        </p:txBody>
      </p:sp>
      <p:sp>
        <p:nvSpPr>
          <p:cNvPr id="39955" name="TextBox 183"/>
          <p:cNvSpPr txBox="1">
            <a:spLocks noChangeArrowheads="1"/>
          </p:cNvSpPr>
          <p:nvPr/>
        </p:nvSpPr>
        <p:spPr bwMode="auto">
          <a:xfrm>
            <a:off x="357188" y="2590800"/>
            <a:ext cx="2614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1 là gì ?</a:t>
            </a:r>
          </a:p>
        </p:txBody>
      </p:sp>
      <p:sp>
        <p:nvSpPr>
          <p:cNvPr id="39956" name="TextBox 184"/>
          <p:cNvSpPr txBox="1">
            <a:spLocks noChangeArrowheads="1"/>
          </p:cNvSpPr>
          <p:nvPr/>
        </p:nvSpPr>
        <p:spPr bwMode="auto">
          <a:xfrm>
            <a:off x="6400800" y="5029200"/>
            <a:ext cx="245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3 là gì ?</a:t>
            </a:r>
          </a:p>
        </p:txBody>
      </p:sp>
      <p:sp>
        <p:nvSpPr>
          <p:cNvPr id="39957" name="TextBox 185"/>
          <p:cNvSpPr txBox="1">
            <a:spLocks noChangeArrowheads="1"/>
          </p:cNvSpPr>
          <p:nvPr/>
        </p:nvSpPr>
        <p:spPr bwMode="auto">
          <a:xfrm>
            <a:off x="500063" y="6019800"/>
            <a:ext cx="2395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4 là gì ?</a:t>
            </a:r>
          </a:p>
        </p:txBody>
      </p:sp>
      <p:sp>
        <p:nvSpPr>
          <p:cNvPr id="39958" name="TextBox 186"/>
          <p:cNvSpPr txBox="1">
            <a:spLocks noChangeArrowheads="1"/>
          </p:cNvSpPr>
          <p:nvPr/>
        </p:nvSpPr>
        <p:spPr bwMode="auto">
          <a:xfrm>
            <a:off x="0" y="4267200"/>
            <a:ext cx="2357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5 là gì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44"/>
                                        </p:tgtEl>
                                        <p:attrNameLst>
                                          <p:attrName>style.visibility</p:attrName>
                                        </p:attrNameLst>
                                      </p:cBhvr>
                                      <p:to>
                                        <p:strVal val="visible"/>
                                      </p:to>
                                    </p:set>
                                    <p:animEffect transition="in" filter="fade">
                                      <p:cBhvr>
                                        <p:cTn id="23" dur="800" decel="100000"/>
                                        <p:tgtEl>
                                          <p:spTgt spid="144"/>
                                        </p:tgtEl>
                                      </p:cBhvr>
                                    </p:animEffect>
                                    <p:anim calcmode="lin" valueType="num">
                                      <p:cBhvr>
                                        <p:cTn id="24" dur="800" decel="100000" fill="hold"/>
                                        <p:tgtEl>
                                          <p:spTgt spid="144"/>
                                        </p:tgtEl>
                                        <p:attrNameLst>
                                          <p:attrName>style.rotation</p:attrName>
                                        </p:attrNameLst>
                                      </p:cBhvr>
                                      <p:tavLst>
                                        <p:tav tm="0">
                                          <p:val>
                                            <p:fltVal val="-90"/>
                                          </p:val>
                                        </p:tav>
                                        <p:tav tm="100000">
                                          <p:val>
                                            <p:fltVal val="0"/>
                                          </p:val>
                                        </p:tav>
                                      </p:tavLst>
                                    </p:anim>
                                    <p:anim calcmode="lin" valueType="num">
                                      <p:cBhvr>
                                        <p:cTn id="25" dur="800" decel="100000" fill="hold"/>
                                        <p:tgtEl>
                                          <p:spTgt spid="144"/>
                                        </p:tgtEl>
                                        <p:attrNameLst>
                                          <p:attrName>ppt_x</p:attrName>
                                        </p:attrNameLst>
                                      </p:cBhvr>
                                      <p:tavLst>
                                        <p:tav tm="0">
                                          <p:val>
                                            <p:strVal val="#ppt_x+0.4"/>
                                          </p:val>
                                        </p:tav>
                                        <p:tav tm="100000">
                                          <p:val>
                                            <p:strVal val="#ppt_x-0.05"/>
                                          </p:val>
                                        </p:tav>
                                      </p:tavLst>
                                    </p:anim>
                                    <p:anim calcmode="lin" valueType="num">
                                      <p:cBhvr>
                                        <p:cTn id="26" dur="800" decel="100000" fill="hold"/>
                                        <p:tgtEl>
                                          <p:spTgt spid="14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4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44"/>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173"/>
                                        </p:tgtEl>
                                        <p:attrNameLst>
                                          <p:attrName>style.visibility</p:attrName>
                                        </p:attrNameLst>
                                      </p:cBhvr>
                                      <p:to>
                                        <p:strVal val="visible"/>
                                      </p:to>
                                    </p:set>
                                    <p:animEffect transition="in" filter="fade">
                                      <p:cBhvr>
                                        <p:cTn id="31" dur="800" decel="100000"/>
                                        <p:tgtEl>
                                          <p:spTgt spid="173"/>
                                        </p:tgtEl>
                                      </p:cBhvr>
                                    </p:animEffect>
                                    <p:anim calcmode="lin" valueType="num">
                                      <p:cBhvr>
                                        <p:cTn id="32" dur="800" decel="100000" fill="hold"/>
                                        <p:tgtEl>
                                          <p:spTgt spid="173"/>
                                        </p:tgtEl>
                                        <p:attrNameLst>
                                          <p:attrName>style.rotation</p:attrName>
                                        </p:attrNameLst>
                                      </p:cBhvr>
                                      <p:tavLst>
                                        <p:tav tm="0">
                                          <p:val>
                                            <p:fltVal val="-90"/>
                                          </p:val>
                                        </p:tav>
                                        <p:tav tm="100000">
                                          <p:val>
                                            <p:fltVal val="0"/>
                                          </p:val>
                                        </p:tav>
                                      </p:tavLst>
                                    </p:anim>
                                    <p:anim calcmode="lin" valueType="num">
                                      <p:cBhvr>
                                        <p:cTn id="33" dur="800" decel="100000" fill="hold"/>
                                        <p:tgtEl>
                                          <p:spTgt spid="173"/>
                                        </p:tgtEl>
                                        <p:attrNameLst>
                                          <p:attrName>ppt_x</p:attrName>
                                        </p:attrNameLst>
                                      </p:cBhvr>
                                      <p:tavLst>
                                        <p:tav tm="0">
                                          <p:val>
                                            <p:strVal val="#ppt_x+0.4"/>
                                          </p:val>
                                        </p:tav>
                                        <p:tav tm="100000">
                                          <p:val>
                                            <p:strVal val="#ppt_x-0.05"/>
                                          </p:val>
                                        </p:tav>
                                      </p:tavLst>
                                    </p:anim>
                                    <p:anim calcmode="lin" valueType="num">
                                      <p:cBhvr>
                                        <p:cTn id="34" dur="800" decel="100000" fill="hold"/>
                                        <p:tgtEl>
                                          <p:spTgt spid="173"/>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73"/>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73"/>
                                        </p:tgtEl>
                                        <p:attrNameLst>
                                          <p:attrName>ppt_y</p:attrName>
                                        </p:attrNameLst>
                                      </p:cBhvr>
                                      <p:tavLst>
                                        <p:tav tm="0">
                                          <p:val>
                                            <p:strVal val="#ppt_y+0.1"/>
                                          </p:val>
                                        </p:tav>
                                        <p:tav tm="100000">
                                          <p:val>
                                            <p:strVal val="#ppt_y"/>
                                          </p:val>
                                        </p:tav>
                                      </p:tavLst>
                                    </p:anim>
                                  </p:childTnLst>
                                </p:cTn>
                              </p:par>
                              <p:par>
                                <p:cTn id="37" presetID="8" presetClass="entr" presetSubtype="16"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diamond(in)">
                                      <p:cBhvr>
                                        <p:cTn id="39" dur="1000"/>
                                        <p:tgtEl>
                                          <p:spTgt spid="2"/>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1000"/>
                                        <p:tgtEl>
                                          <p:spTgt spid="7"/>
                                        </p:tgtEl>
                                      </p:cBhvr>
                                    </p:animEffect>
                                  </p:childTnLst>
                                </p:cTn>
                              </p:par>
                              <p:par>
                                <p:cTn id="43" presetID="3" presetClass="entr" presetSubtype="10" fill="hold"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blinds(horizontal)">
                                      <p:cBhvr>
                                        <p:cTn id="45" dur="1000"/>
                                        <p:tgtEl>
                                          <p:spTgt spid="136"/>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linds(horizontal)">
                                      <p:cBhvr>
                                        <p:cTn id="48" dur="1000"/>
                                        <p:tgtEl>
                                          <p:spTgt spid="1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8" presetClass="entr" presetSubtype="0" accel="100000" fill="hold" nodeType="clickEffect">
                                  <p:stCondLst>
                                    <p:cond delay="0"/>
                                  </p:stCondLst>
                                  <p:childTnLst>
                                    <p:set>
                                      <p:cBhvr>
                                        <p:cTn id="52" dur="1" fill="hold">
                                          <p:stCondLst>
                                            <p:cond delay="0"/>
                                          </p:stCondLst>
                                        </p:cTn>
                                        <p:tgtEl>
                                          <p:spTgt spid="128"/>
                                        </p:tgtEl>
                                        <p:attrNameLst>
                                          <p:attrName>style.visibility</p:attrName>
                                        </p:attrNameLst>
                                      </p:cBhvr>
                                      <p:to>
                                        <p:strVal val="visible"/>
                                      </p:to>
                                    </p:set>
                                    <p:anim calcmode="lin" valueType="num">
                                      <p:cBhvr>
                                        <p:cTn id="53" dur="1000" fill="hold"/>
                                        <p:tgtEl>
                                          <p:spTgt spid="128"/>
                                        </p:tgtEl>
                                        <p:attrNameLst>
                                          <p:attrName>ppt_w</p:attrName>
                                        </p:attrNameLst>
                                      </p:cBhvr>
                                      <p:tavLst>
                                        <p:tav tm="0">
                                          <p:val>
                                            <p:strVal val="#ppt_w*2.5"/>
                                          </p:val>
                                        </p:tav>
                                        <p:tav tm="100000">
                                          <p:val>
                                            <p:strVal val="#ppt_w"/>
                                          </p:val>
                                        </p:tav>
                                      </p:tavLst>
                                    </p:anim>
                                    <p:anim calcmode="lin" valueType="num">
                                      <p:cBhvr>
                                        <p:cTn id="54" dur="1000" fill="hold"/>
                                        <p:tgtEl>
                                          <p:spTgt spid="128"/>
                                        </p:tgtEl>
                                        <p:attrNameLst>
                                          <p:attrName>ppt_h</p:attrName>
                                        </p:attrNameLst>
                                      </p:cBhvr>
                                      <p:tavLst>
                                        <p:tav tm="0">
                                          <p:val>
                                            <p:strVal val="#ppt_h*0.01"/>
                                          </p:val>
                                        </p:tav>
                                        <p:tav tm="100000">
                                          <p:val>
                                            <p:strVal val="#ppt_h"/>
                                          </p:val>
                                        </p:tav>
                                      </p:tavLst>
                                    </p:anim>
                                    <p:anim calcmode="lin" valueType="num">
                                      <p:cBhvr>
                                        <p:cTn id="55" dur="1000" fill="hold"/>
                                        <p:tgtEl>
                                          <p:spTgt spid="128"/>
                                        </p:tgtEl>
                                        <p:attrNameLst>
                                          <p:attrName>ppt_x</p:attrName>
                                        </p:attrNameLst>
                                      </p:cBhvr>
                                      <p:tavLst>
                                        <p:tav tm="0">
                                          <p:val>
                                            <p:strVal val="#ppt_x"/>
                                          </p:val>
                                        </p:tav>
                                        <p:tav tm="100000">
                                          <p:val>
                                            <p:strVal val="#ppt_x"/>
                                          </p:val>
                                        </p:tav>
                                      </p:tavLst>
                                    </p:anim>
                                    <p:anim calcmode="lin" valueType="num">
                                      <p:cBhvr>
                                        <p:cTn id="56" dur="1000" fill="hold"/>
                                        <p:tgtEl>
                                          <p:spTgt spid="128"/>
                                        </p:tgtEl>
                                        <p:attrNameLst>
                                          <p:attrName>ppt_y</p:attrName>
                                        </p:attrNameLst>
                                      </p:cBhvr>
                                      <p:tavLst>
                                        <p:tav tm="0">
                                          <p:val>
                                            <p:strVal val="#ppt_h+1"/>
                                          </p:val>
                                        </p:tav>
                                        <p:tav tm="100000">
                                          <p:val>
                                            <p:strVal val="#ppt_y"/>
                                          </p:val>
                                        </p:tav>
                                      </p:tavLst>
                                    </p:anim>
                                    <p:animEffect transition="in" filter="fade">
                                      <p:cBhvr>
                                        <p:cTn id="57" dur="1000"/>
                                        <p:tgtEl>
                                          <p:spTgt spid="128"/>
                                        </p:tgtEl>
                                      </p:cBhvr>
                                    </p:animEffect>
                                  </p:childTnLst>
                                </p:cTn>
                              </p:par>
                              <p:par>
                                <p:cTn id="58" presetID="22" presetClass="entr" presetSubtype="4"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10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down)">
                                      <p:cBhvr>
                                        <p:cTn id="63" dur="1000"/>
                                        <p:tgtEl>
                                          <p:spTgt spid="8"/>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1000" fill="hold"/>
                                        <p:tgtEl>
                                          <p:spTgt spid="16"/>
                                        </p:tgtEl>
                                        <p:attrNameLst>
                                          <p:attrName>ppt_w</p:attrName>
                                        </p:attrNameLst>
                                      </p:cBhvr>
                                      <p:tavLst>
                                        <p:tav tm="0">
                                          <p:val>
                                            <p:strVal val="#ppt_w+.3"/>
                                          </p:val>
                                        </p:tav>
                                        <p:tav tm="100000">
                                          <p:val>
                                            <p:strVal val="#ppt_w"/>
                                          </p:val>
                                        </p:tav>
                                      </p:tavLst>
                                    </p:anim>
                                    <p:anim calcmode="lin" valueType="num">
                                      <p:cBhvr>
                                        <p:cTn id="67" dur="1000" fill="hold"/>
                                        <p:tgtEl>
                                          <p:spTgt spid="16"/>
                                        </p:tgtEl>
                                        <p:attrNameLst>
                                          <p:attrName>ppt_h</p:attrName>
                                        </p:attrNameLst>
                                      </p:cBhvr>
                                      <p:tavLst>
                                        <p:tav tm="0">
                                          <p:val>
                                            <p:strVal val="#ppt_h"/>
                                          </p:val>
                                        </p:tav>
                                        <p:tav tm="100000">
                                          <p:val>
                                            <p:strVal val="#ppt_h"/>
                                          </p:val>
                                        </p:tav>
                                      </p:tavLst>
                                    </p:anim>
                                    <p:animEffect transition="in" filter="fade">
                                      <p:cBhvr>
                                        <p:cTn id="68" dur="1000"/>
                                        <p:tgtEl>
                                          <p:spTgt spid="16"/>
                                        </p:tgtEl>
                                      </p:cBhvr>
                                    </p:animEffect>
                                  </p:childTnLst>
                                </p:cTn>
                              </p:par>
                              <p:par>
                                <p:cTn id="69" presetID="50" presetClass="entr" presetSubtype="0" decel="100000"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p:cTn id="71" dur="1000" fill="hold"/>
                                        <p:tgtEl>
                                          <p:spTgt spid="6"/>
                                        </p:tgtEl>
                                        <p:attrNameLst>
                                          <p:attrName>ppt_w</p:attrName>
                                        </p:attrNameLst>
                                      </p:cBhvr>
                                      <p:tavLst>
                                        <p:tav tm="0">
                                          <p:val>
                                            <p:strVal val="#ppt_w+.3"/>
                                          </p:val>
                                        </p:tav>
                                        <p:tav tm="100000">
                                          <p:val>
                                            <p:strVal val="#ppt_w"/>
                                          </p:val>
                                        </p:tav>
                                      </p:tavLst>
                                    </p:anim>
                                    <p:anim calcmode="lin" valueType="num">
                                      <p:cBhvr>
                                        <p:cTn id="72" dur="1000" fill="hold"/>
                                        <p:tgtEl>
                                          <p:spTgt spid="6"/>
                                        </p:tgtEl>
                                        <p:attrNameLst>
                                          <p:attrName>ppt_h</p:attrName>
                                        </p:attrNameLst>
                                      </p:cBhvr>
                                      <p:tavLst>
                                        <p:tav tm="0">
                                          <p:val>
                                            <p:strVal val="#ppt_h"/>
                                          </p:val>
                                        </p:tav>
                                        <p:tav tm="100000">
                                          <p:val>
                                            <p:strVal val="#ppt_h"/>
                                          </p:val>
                                        </p:tav>
                                      </p:tavLst>
                                    </p:anim>
                                    <p:animEffect transition="in" filter="fade">
                                      <p:cBhvr>
                                        <p:cTn id="7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7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Oval 246"/>
          <p:cNvSpPr>
            <a:spLocks noChangeArrowheads="1"/>
          </p:cNvSpPr>
          <p:nvPr/>
        </p:nvSpPr>
        <p:spPr bwMode="gray">
          <a:xfrm>
            <a:off x="2584450" y="2898775"/>
            <a:ext cx="2743200" cy="2743200"/>
          </a:xfrm>
          <a:prstGeom prst="ellipse">
            <a:avLst/>
          </a:prstGeom>
          <a:solidFill>
            <a:schemeClr val="bg1">
              <a:alpha val="79999"/>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40963" name="Oval 247"/>
          <p:cNvSpPr>
            <a:spLocks noChangeArrowheads="1"/>
          </p:cNvSpPr>
          <p:nvPr/>
        </p:nvSpPr>
        <p:spPr bwMode="gray">
          <a:xfrm>
            <a:off x="3727450" y="3413125"/>
            <a:ext cx="1619250" cy="161925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87" name="Line 249"/>
          <p:cNvSpPr>
            <a:spLocks noChangeShapeType="1"/>
          </p:cNvSpPr>
          <p:nvPr/>
        </p:nvSpPr>
        <p:spPr bwMode="gray">
          <a:xfrm>
            <a:off x="3803650" y="3051175"/>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89" name="Line 251"/>
          <p:cNvSpPr>
            <a:spLocks noChangeShapeType="1"/>
          </p:cNvSpPr>
          <p:nvPr/>
        </p:nvSpPr>
        <p:spPr bwMode="gray">
          <a:xfrm>
            <a:off x="5099050" y="4498975"/>
            <a:ext cx="228600" cy="152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0" name="Line 252"/>
          <p:cNvSpPr>
            <a:spLocks noChangeShapeType="1"/>
          </p:cNvSpPr>
          <p:nvPr/>
        </p:nvSpPr>
        <p:spPr bwMode="gray">
          <a:xfrm flipV="1">
            <a:off x="5099050" y="3203575"/>
            <a:ext cx="533400" cy="838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1" name="Oval 253"/>
          <p:cNvSpPr>
            <a:spLocks noChangeArrowheads="1"/>
          </p:cNvSpPr>
          <p:nvPr/>
        </p:nvSpPr>
        <p:spPr bwMode="gray">
          <a:xfrm>
            <a:off x="4365625" y="3803650"/>
            <a:ext cx="895350" cy="895350"/>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2" name="Group 254"/>
          <p:cNvGrpSpPr>
            <a:grpSpLocks/>
          </p:cNvGrpSpPr>
          <p:nvPr/>
        </p:nvGrpSpPr>
        <p:grpSpPr bwMode="auto">
          <a:xfrm>
            <a:off x="2984500" y="2174875"/>
            <a:ext cx="1146175" cy="1384300"/>
            <a:chOff x="2064" y="1008"/>
            <a:chExt cx="722" cy="872"/>
          </a:xfrm>
        </p:grpSpPr>
        <p:sp>
          <p:nvSpPr>
            <p:cNvPr id="41050" name="Oval 255"/>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1051" name="Group 256"/>
            <p:cNvGrpSpPr>
              <a:grpSpLocks/>
            </p:cNvGrpSpPr>
            <p:nvPr/>
          </p:nvGrpSpPr>
          <p:grpSpPr bwMode="auto">
            <a:xfrm>
              <a:off x="2086" y="1024"/>
              <a:ext cx="680" cy="839"/>
              <a:chOff x="3975" y="1593"/>
              <a:chExt cx="931" cy="1155"/>
            </a:xfrm>
          </p:grpSpPr>
          <p:pic>
            <p:nvPicPr>
              <p:cNvPr id="41064" name="Picture 25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5" name="Oval 258"/>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1066" name="Picture 259"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67" name="Group 260"/>
              <p:cNvGrpSpPr>
                <a:grpSpLocks/>
              </p:cNvGrpSpPr>
              <p:nvPr/>
            </p:nvGrpSpPr>
            <p:grpSpPr bwMode="auto">
              <a:xfrm rot="-3733502" flipH="1" flipV="1">
                <a:off x="4249" y="2240"/>
                <a:ext cx="824" cy="191"/>
                <a:chOff x="2524" y="1060"/>
                <a:chExt cx="898" cy="236"/>
              </a:xfrm>
            </p:grpSpPr>
            <p:grpSp>
              <p:nvGrpSpPr>
                <p:cNvPr id="41068" name="Group 261"/>
                <p:cNvGrpSpPr>
                  <a:grpSpLocks/>
                </p:cNvGrpSpPr>
                <p:nvPr/>
              </p:nvGrpSpPr>
              <p:grpSpPr bwMode="auto">
                <a:xfrm>
                  <a:off x="2524" y="1060"/>
                  <a:ext cx="742" cy="186"/>
                  <a:chOff x="1565" y="2568"/>
                  <a:chExt cx="1118" cy="279"/>
                </a:xfrm>
              </p:grpSpPr>
              <p:sp>
                <p:nvSpPr>
                  <p:cNvPr id="41074" name="AutoShape 26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5" name="AutoShape 26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6" name="AutoShape 26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7" name="AutoShape 26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1069" name="Group 266"/>
                <p:cNvGrpSpPr>
                  <a:grpSpLocks/>
                </p:cNvGrpSpPr>
                <p:nvPr/>
              </p:nvGrpSpPr>
              <p:grpSpPr bwMode="auto">
                <a:xfrm rot="1353540">
                  <a:off x="2680" y="1110"/>
                  <a:ext cx="742" cy="186"/>
                  <a:chOff x="1565" y="2568"/>
                  <a:chExt cx="1118" cy="279"/>
                </a:xfrm>
              </p:grpSpPr>
              <p:sp>
                <p:nvSpPr>
                  <p:cNvPr id="41070" name="AutoShape 2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1" name="AutoShape 2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2" name="AutoShape 2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73" name="AutoShape 2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1052" name="Group 271"/>
            <p:cNvGrpSpPr>
              <a:grpSpLocks/>
            </p:cNvGrpSpPr>
            <p:nvPr/>
          </p:nvGrpSpPr>
          <p:grpSpPr bwMode="auto">
            <a:xfrm rot="-3733502" flipH="1" flipV="1">
              <a:off x="2361" y="1505"/>
              <a:ext cx="530" cy="122"/>
              <a:chOff x="2524" y="1060"/>
              <a:chExt cx="898" cy="236"/>
            </a:xfrm>
          </p:grpSpPr>
          <p:grpSp>
            <p:nvGrpSpPr>
              <p:cNvPr id="41054" name="Group 272"/>
              <p:cNvGrpSpPr>
                <a:grpSpLocks/>
              </p:cNvGrpSpPr>
              <p:nvPr/>
            </p:nvGrpSpPr>
            <p:grpSpPr bwMode="auto">
              <a:xfrm>
                <a:off x="2524" y="1060"/>
                <a:ext cx="742" cy="186"/>
                <a:chOff x="1565" y="2568"/>
                <a:chExt cx="1118" cy="279"/>
              </a:xfrm>
            </p:grpSpPr>
            <p:sp>
              <p:nvSpPr>
                <p:cNvPr id="41060" name="AutoShape 27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61" name="AutoShape 27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62" name="AutoShape 27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63" name="AutoShape 27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1055" name="Group 277"/>
              <p:cNvGrpSpPr>
                <a:grpSpLocks/>
              </p:cNvGrpSpPr>
              <p:nvPr/>
            </p:nvGrpSpPr>
            <p:grpSpPr bwMode="auto">
              <a:xfrm rot="1353540">
                <a:off x="2680" y="1110"/>
                <a:ext cx="742" cy="186"/>
                <a:chOff x="1565" y="2568"/>
                <a:chExt cx="1118" cy="279"/>
              </a:xfrm>
            </p:grpSpPr>
            <p:sp>
              <p:nvSpPr>
                <p:cNvPr id="41056" name="AutoShape 2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57" name="AutoShape 2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58" name="AutoShape 2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59" name="AutoShape 2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1053" name="Rectangle 282"/>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1</a:t>
              </a:r>
            </a:p>
          </p:txBody>
        </p:sp>
      </p:grpSp>
      <p:grpSp>
        <p:nvGrpSpPr>
          <p:cNvPr id="10" name="Group 341"/>
          <p:cNvGrpSpPr>
            <a:grpSpLocks/>
          </p:cNvGrpSpPr>
          <p:nvPr/>
        </p:nvGrpSpPr>
        <p:grpSpPr bwMode="auto">
          <a:xfrm>
            <a:off x="5257800" y="4346575"/>
            <a:ext cx="1146175" cy="1384300"/>
            <a:chOff x="2064" y="1008"/>
            <a:chExt cx="722" cy="872"/>
          </a:xfrm>
        </p:grpSpPr>
        <p:sp>
          <p:nvSpPr>
            <p:cNvPr id="41022" name="Oval 342"/>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1023" name="Group 343"/>
            <p:cNvGrpSpPr>
              <a:grpSpLocks/>
            </p:cNvGrpSpPr>
            <p:nvPr/>
          </p:nvGrpSpPr>
          <p:grpSpPr bwMode="auto">
            <a:xfrm>
              <a:off x="2086" y="1024"/>
              <a:ext cx="680" cy="839"/>
              <a:chOff x="3975" y="1593"/>
              <a:chExt cx="931" cy="1155"/>
            </a:xfrm>
          </p:grpSpPr>
          <p:pic>
            <p:nvPicPr>
              <p:cNvPr id="41036" name="Picture 3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7" name="Oval 345"/>
              <p:cNvSpPr>
                <a:spLocks noChangeArrowheads="1"/>
              </p:cNvSpPr>
              <p:nvPr/>
            </p:nvSpPr>
            <p:spPr bwMode="gray">
              <a:xfrm>
                <a:off x="3975" y="1593"/>
                <a:ext cx="931" cy="937"/>
              </a:xfrm>
              <a:prstGeom prst="ellipse">
                <a:avLst/>
              </a:prstGeom>
              <a:solidFill>
                <a:schemeClr val="bg2">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1038" name="Picture 346"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39" name="Group 347"/>
              <p:cNvGrpSpPr>
                <a:grpSpLocks/>
              </p:cNvGrpSpPr>
              <p:nvPr/>
            </p:nvGrpSpPr>
            <p:grpSpPr bwMode="auto">
              <a:xfrm rot="-3733502" flipH="1" flipV="1">
                <a:off x="4249" y="2240"/>
                <a:ext cx="824" cy="191"/>
                <a:chOff x="2524" y="1060"/>
                <a:chExt cx="898" cy="236"/>
              </a:xfrm>
            </p:grpSpPr>
            <p:grpSp>
              <p:nvGrpSpPr>
                <p:cNvPr id="41040" name="Group 348"/>
                <p:cNvGrpSpPr>
                  <a:grpSpLocks/>
                </p:cNvGrpSpPr>
                <p:nvPr/>
              </p:nvGrpSpPr>
              <p:grpSpPr bwMode="auto">
                <a:xfrm>
                  <a:off x="2524" y="1060"/>
                  <a:ext cx="742" cy="186"/>
                  <a:chOff x="1565" y="2568"/>
                  <a:chExt cx="1118" cy="279"/>
                </a:xfrm>
              </p:grpSpPr>
              <p:sp>
                <p:nvSpPr>
                  <p:cNvPr id="41046" name="AutoShape 34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7" name="AutoShape 35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8" name="AutoShape 35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9" name="AutoShape 35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1041" name="Group 353"/>
                <p:cNvGrpSpPr>
                  <a:grpSpLocks/>
                </p:cNvGrpSpPr>
                <p:nvPr/>
              </p:nvGrpSpPr>
              <p:grpSpPr bwMode="auto">
                <a:xfrm rot="1353540">
                  <a:off x="2680" y="1110"/>
                  <a:ext cx="742" cy="186"/>
                  <a:chOff x="1565" y="2568"/>
                  <a:chExt cx="1118" cy="279"/>
                </a:xfrm>
              </p:grpSpPr>
              <p:sp>
                <p:nvSpPr>
                  <p:cNvPr id="41042" name="AutoShape 35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3" name="AutoShape 35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4" name="AutoShape 35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45" name="AutoShape 35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1024" name="Group 358"/>
            <p:cNvGrpSpPr>
              <a:grpSpLocks/>
            </p:cNvGrpSpPr>
            <p:nvPr/>
          </p:nvGrpSpPr>
          <p:grpSpPr bwMode="auto">
            <a:xfrm rot="-3733502" flipH="1" flipV="1">
              <a:off x="2361" y="1505"/>
              <a:ext cx="530" cy="122"/>
              <a:chOff x="2524" y="1060"/>
              <a:chExt cx="898" cy="236"/>
            </a:xfrm>
          </p:grpSpPr>
          <p:grpSp>
            <p:nvGrpSpPr>
              <p:cNvPr id="41026" name="Group 359"/>
              <p:cNvGrpSpPr>
                <a:grpSpLocks/>
              </p:cNvGrpSpPr>
              <p:nvPr/>
            </p:nvGrpSpPr>
            <p:grpSpPr bwMode="auto">
              <a:xfrm>
                <a:off x="2524" y="1060"/>
                <a:ext cx="742" cy="186"/>
                <a:chOff x="1565" y="2568"/>
                <a:chExt cx="1118" cy="279"/>
              </a:xfrm>
            </p:grpSpPr>
            <p:sp>
              <p:nvSpPr>
                <p:cNvPr id="41032" name="AutoShape 36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33" name="AutoShape 36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34" name="AutoShape 36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35" name="AutoShape 36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1027" name="Group 364"/>
              <p:cNvGrpSpPr>
                <a:grpSpLocks/>
              </p:cNvGrpSpPr>
              <p:nvPr/>
            </p:nvGrpSpPr>
            <p:grpSpPr bwMode="auto">
              <a:xfrm rot="1353540">
                <a:off x="2680" y="1110"/>
                <a:ext cx="742" cy="186"/>
                <a:chOff x="1565" y="2568"/>
                <a:chExt cx="1118" cy="279"/>
              </a:xfrm>
            </p:grpSpPr>
            <p:sp>
              <p:nvSpPr>
                <p:cNvPr id="41028" name="AutoShape 36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29" name="AutoShape 36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30" name="AutoShape 36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31" name="AutoShape 36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1025" name="Rectangle 369"/>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3</a:t>
              </a:r>
            </a:p>
          </p:txBody>
        </p:sp>
      </p:grpSp>
      <p:grpSp>
        <p:nvGrpSpPr>
          <p:cNvPr id="18" name="Group 370"/>
          <p:cNvGrpSpPr>
            <a:grpSpLocks/>
          </p:cNvGrpSpPr>
          <p:nvPr/>
        </p:nvGrpSpPr>
        <p:grpSpPr bwMode="auto">
          <a:xfrm>
            <a:off x="5251450" y="2438400"/>
            <a:ext cx="1146175" cy="1384300"/>
            <a:chOff x="2064" y="1008"/>
            <a:chExt cx="722" cy="872"/>
          </a:xfrm>
        </p:grpSpPr>
        <p:sp>
          <p:nvSpPr>
            <p:cNvPr id="40994" name="Oval 371"/>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0995" name="Group 372"/>
            <p:cNvGrpSpPr>
              <a:grpSpLocks/>
            </p:cNvGrpSpPr>
            <p:nvPr/>
          </p:nvGrpSpPr>
          <p:grpSpPr bwMode="auto">
            <a:xfrm>
              <a:off x="2086" y="1024"/>
              <a:ext cx="680" cy="839"/>
              <a:chOff x="3975" y="1593"/>
              <a:chExt cx="931" cy="1155"/>
            </a:xfrm>
          </p:grpSpPr>
          <p:pic>
            <p:nvPicPr>
              <p:cNvPr id="41008" name="Picture 37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9" name="Oval 374"/>
              <p:cNvSpPr>
                <a:spLocks noChangeArrowheads="1"/>
              </p:cNvSpPr>
              <p:nvPr/>
            </p:nvSpPr>
            <p:spPr bwMode="gray">
              <a:xfrm>
                <a:off x="3975" y="1593"/>
                <a:ext cx="931" cy="937"/>
              </a:xfrm>
              <a:prstGeom prst="ellipse">
                <a:avLst/>
              </a:prstGeom>
              <a:solidFill>
                <a:schemeClr val="fo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1010" name="Picture 375"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11" name="Group 376"/>
              <p:cNvGrpSpPr>
                <a:grpSpLocks/>
              </p:cNvGrpSpPr>
              <p:nvPr/>
            </p:nvGrpSpPr>
            <p:grpSpPr bwMode="auto">
              <a:xfrm rot="-3733502" flipH="1" flipV="1">
                <a:off x="4249" y="2240"/>
                <a:ext cx="824" cy="191"/>
                <a:chOff x="2524" y="1060"/>
                <a:chExt cx="898" cy="236"/>
              </a:xfrm>
            </p:grpSpPr>
            <p:grpSp>
              <p:nvGrpSpPr>
                <p:cNvPr id="41012" name="Group 377"/>
                <p:cNvGrpSpPr>
                  <a:grpSpLocks/>
                </p:cNvGrpSpPr>
                <p:nvPr/>
              </p:nvGrpSpPr>
              <p:grpSpPr bwMode="auto">
                <a:xfrm>
                  <a:off x="2524" y="1060"/>
                  <a:ext cx="742" cy="186"/>
                  <a:chOff x="1565" y="2568"/>
                  <a:chExt cx="1118" cy="279"/>
                </a:xfrm>
              </p:grpSpPr>
              <p:sp>
                <p:nvSpPr>
                  <p:cNvPr id="41018" name="AutoShape 3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19" name="AutoShape 3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20" name="AutoShape 3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21" name="AutoShape 3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1013" name="Group 382"/>
                <p:cNvGrpSpPr>
                  <a:grpSpLocks/>
                </p:cNvGrpSpPr>
                <p:nvPr/>
              </p:nvGrpSpPr>
              <p:grpSpPr bwMode="auto">
                <a:xfrm rot="1353540">
                  <a:off x="2680" y="1110"/>
                  <a:ext cx="742" cy="186"/>
                  <a:chOff x="1565" y="2568"/>
                  <a:chExt cx="1118" cy="279"/>
                </a:xfrm>
              </p:grpSpPr>
              <p:sp>
                <p:nvSpPr>
                  <p:cNvPr id="41014" name="AutoShape 38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15" name="AutoShape 38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16" name="AutoShape 38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17" name="AutoShape 38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0996" name="Group 387"/>
            <p:cNvGrpSpPr>
              <a:grpSpLocks/>
            </p:cNvGrpSpPr>
            <p:nvPr/>
          </p:nvGrpSpPr>
          <p:grpSpPr bwMode="auto">
            <a:xfrm rot="-3733502" flipH="1" flipV="1">
              <a:off x="2361" y="1505"/>
              <a:ext cx="530" cy="122"/>
              <a:chOff x="2524" y="1060"/>
              <a:chExt cx="898" cy="236"/>
            </a:xfrm>
          </p:grpSpPr>
          <p:grpSp>
            <p:nvGrpSpPr>
              <p:cNvPr id="40998" name="Group 388"/>
              <p:cNvGrpSpPr>
                <a:grpSpLocks/>
              </p:cNvGrpSpPr>
              <p:nvPr/>
            </p:nvGrpSpPr>
            <p:grpSpPr bwMode="auto">
              <a:xfrm>
                <a:off x="2524" y="1060"/>
                <a:ext cx="742" cy="186"/>
                <a:chOff x="1565" y="2568"/>
                <a:chExt cx="1118" cy="279"/>
              </a:xfrm>
            </p:grpSpPr>
            <p:sp>
              <p:nvSpPr>
                <p:cNvPr id="41004" name="AutoShape 38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5" name="AutoShape 39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6" name="AutoShape 39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7" name="AutoShape 39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999" name="Group 393"/>
              <p:cNvGrpSpPr>
                <a:grpSpLocks/>
              </p:cNvGrpSpPr>
              <p:nvPr/>
            </p:nvGrpSpPr>
            <p:grpSpPr bwMode="auto">
              <a:xfrm rot="1353540">
                <a:off x="2680" y="1110"/>
                <a:ext cx="742" cy="186"/>
                <a:chOff x="1565" y="2568"/>
                <a:chExt cx="1118" cy="279"/>
              </a:xfrm>
            </p:grpSpPr>
            <p:sp>
              <p:nvSpPr>
                <p:cNvPr id="41000" name="AutoShape 39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1" name="AutoShape 39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2" name="AutoShape 39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1003" name="AutoShape 39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997" name="Rectangle 398"/>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2</a:t>
              </a:r>
            </a:p>
          </p:txBody>
        </p:sp>
      </p:grpSp>
      <p:grpSp>
        <p:nvGrpSpPr>
          <p:cNvPr id="26" name="Group 399"/>
          <p:cNvGrpSpPr>
            <a:grpSpLocks/>
          </p:cNvGrpSpPr>
          <p:nvPr/>
        </p:nvGrpSpPr>
        <p:grpSpPr bwMode="auto">
          <a:xfrm rot="4976862" flipH="1">
            <a:off x="4552950" y="3978275"/>
            <a:ext cx="673100" cy="647700"/>
            <a:chOff x="1944" y="1111"/>
            <a:chExt cx="204" cy="196"/>
          </a:xfrm>
        </p:grpSpPr>
        <p:pic>
          <p:nvPicPr>
            <p:cNvPr id="40979" name="Picture 40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 name="Oval 401"/>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a:defRPr/>
              </a:pPr>
              <a:endParaRPr lang="en-US">
                <a:latin typeface="Arial" charset="0"/>
                <a:cs typeface="Arial" charset="0"/>
              </a:endParaRPr>
            </a:p>
          </p:txBody>
        </p:sp>
        <p:grpSp>
          <p:nvGrpSpPr>
            <p:cNvPr id="40981" name="Group 402"/>
            <p:cNvGrpSpPr>
              <a:grpSpLocks/>
            </p:cNvGrpSpPr>
            <p:nvPr/>
          </p:nvGrpSpPr>
          <p:grpSpPr bwMode="auto">
            <a:xfrm rot="1297425" flipV="1">
              <a:off x="1957" y="1252"/>
              <a:ext cx="148" cy="36"/>
              <a:chOff x="2524" y="1060"/>
              <a:chExt cx="898" cy="236"/>
            </a:xfrm>
          </p:grpSpPr>
          <p:grpSp>
            <p:nvGrpSpPr>
              <p:cNvPr id="40984" name="Group 403"/>
              <p:cNvGrpSpPr>
                <a:grpSpLocks/>
              </p:cNvGrpSpPr>
              <p:nvPr/>
            </p:nvGrpSpPr>
            <p:grpSpPr bwMode="auto">
              <a:xfrm>
                <a:off x="2524" y="1060"/>
                <a:ext cx="742" cy="186"/>
                <a:chOff x="1565" y="2568"/>
                <a:chExt cx="1118" cy="279"/>
              </a:xfrm>
            </p:grpSpPr>
            <p:sp>
              <p:nvSpPr>
                <p:cNvPr id="40990" name="AutoShape 40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91" name="AutoShape 40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92" name="AutoShape 40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93" name="AutoShape 40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0985" name="Group 408"/>
              <p:cNvGrpSpPr>
                <a:grpSpLocks/>
              </p:cNvGrpSpPr>
              <p:nvPr/>
            </p:nvGrpSpPr>
            <p:grpSpPr bwMode="auto">
              <a:xfrm rot="1353540">
                <a:off x="2680" y="1110"/>
                <a:ext cx="742" cy="186"/>
                <a:chOff x="1565" y="2568"/>
                <a:chExt cx="1118" cy="279"/>
              </a:xfrm>
            </p:grpSpPr>
            <p:sp>
              <p:nvSpPr>
                <p:cNvPr id="40986" name="AutoShape 40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87" name="AutoShape 41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88" name="AutoShape 41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0989" name="AutoShape 41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0982" name="Arc 41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pic>
          <p:nvPicPr>
            <p:cNvPr id="40983" name="Picture 414" descr="light_shadow1"/>
            <p:cNvPicPr>
              <a:picLocks noChangeAspect="1" noChangeArrowheads="1"/>
            </p:cNvPicPr>
            <p:nvPr/>
          </p:nvPicPr>
          <p:blipFill>
            <a:blip r:embed="rId5">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3" name="Rectangle 420"/>
          <p:cNvSpPr>
            <a:spLocks noChangeArrowheads="1"/>
          </p:cNvSpPr>
          <p:nvPr/>
        </p:nvSpPr>
        <p:spPr bwMode="auto">
          <a:xfrm>
            <a:off x="3995738" y="4005263"/>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US" sz="2800" b="1">
                <a:solidFill>
                  <a:srgbClr val="000000"/>
                </a:solidFill>
                <a:latin typeface="Times New Roman" pitchFamily="18" charset="0"/>
              </a:rPr>
              <a:t>Năng lực lõi</a:t>
            </a:r>
            <a:endParaRPr lang="en-US" sz="2800">
              <a:solidFill>
                <a:srgbClr val="000000"/>
              </a:solidFill>
              <a:latin typeface="Times New Roman" pitchFamily="18" charset="0"/>
            </a:endParaRPr>
          </a:p>
        </p:txBody>
      </p:sp>
      <p:sp>
        <p:nvSpPr>
          <p:cNvPr id="40973" name="TextBox 181"/>
          <p:cNvSpPr txBox="1">
            <a:spLocks noChangeArrowheads="1"/>
          </p:cNvSpPr>
          <p:nvPr/>
        </p:nvSpPr>
        <p:spPr bwMode="auto">
          <a:xfrm>
            <a:off x="6477000" y="2438400"/>
            <a:ext cx="2381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2 là A</a:t>
            </a:r>
          </a:p>
        </p:txBody>
      </p:sp>
      <p:sp>
        <p:nvSpPr>
          <p:cNvPr id="40974" name="TextBox 183"/>
          <p:cNvSpPr txBox="1">
            <a:spLocks noChangeArrowheads="1"/>
          </p:cNvSpPr>
          <p:nvPr/>
        </p:nvSpPr>
        <p:spPr bwMode="auto">
          <a:xfrm>
            <a:off x="357188" y="2590800"/>
            <a:ext cx="2614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1 là A</a:t>
            </a:r>
          </a:p>
        </p:txBody>
      </p:sp>
      <p:sp>
        <p:nvSpPr>
          <p:cNvPr id="40975" name="TextBox 184"/>
          <p:cNvSpPr txBox="1">
            <a:spLocks noChangeArrowheads="1"/>
          </p:cNvSpPr>
          <p:nvPr/>
        </p:nvSpPr>
        <p:spPr bwMode="auto">
          <a:xfrm>
            <a:off x="6400800" y="5029200"/>
            <a:ext cx="245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3 là A</a:t>
            </a:r>
          </a:p>
        </p:txBody>
      </p:sp>
      <p:sp>
        <p:nvSpPr>
          <p:cNvPr id="40976" name="TextBox 257"/>
          <p:cNvSpPr txBox="1">
            <a:spLocks noChangeArrowheads="1"/>
          </p:cNvSpPr>
          <p:nvPr/>
        </p:nvSpPr>
        <p:spPr bwMode="auto">
          <a:xfrm>
            <a:off x="2428875" y="500063"/>
            <a:ext cx="56435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SỬ DỤNG ASK ĐỂ ĐỊNH DANH NĂNG LỰC</a:t>
            </a:r>
          </a:p>
        </p:txBody>
      </p:sp>
      <p:sp>
        <p:nvSpPr>
          <p:cNvPr id="40977" name="TextBox 259"/>
          <p:cNvSpPr txBox="1">
            <a:spLocks noChangeArrowheads="1"/>
          </p:cNvSpPr>
          <p:nvPr/>
        </p:nvSpPr>
        <p:spPr bwMode="auto">
          <a:xfrm>
            <a:off x="3429000" y="1000125"/>
            <a:ext cx="4714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Coi công ty như 1 cá nhân</a:t>
            </a:r>
          </a:p>
        </p:txBody>
      </p:sp>
      <p:sp>
        <p:nvSpPr>
          <p:cNvPr id="40978" name="TextBox 260"/>
          <p:cNvSpPr txBox="1">
            <a:spLocks noChangeArrowheads="1"/>
          </p:cNvSpPr>
          <p:nvPr/>
        </p:nvSpPr>
        <p:spPr bwMode="auto">
          <a:xfrm>
            <a:off x="1143000" y="4857750"/>
            <a:ext cx="28575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của công ty có thể chỉ có 3 năng lực và chỉ là yếu tố A. Ví dụ như: sáng tạo, kiên định, hài hòa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800" decel="100000"/>
                                        <p:tgtEl>
                                          <p:spTgt spid="89"/>
                                        </p:tgtEl>
                                      </p:cBhvr>
                                    </p:animEffect>
                                    <p:anim calcmode="lin" valueType="num">
                                      <p:cBhvr>
                                        <p:cTn id="8" dur="800" decel="100000" fill="hold"/>
                                        <p:tgtEl>
                                          <p:spTgt spid="89"/>
                                        </p:tgtEl>
                                        <p:attrNameLst>
                                          <p:attrName>style.rotation</p:attrName>
                                        </p:attrNameLst>
                                      </p:cBhvr>
                                      <p:tavLst>
                                        <p:tav tm="0">
                                          <p:val>
                                            <p:fltVal val="-90"/>
                                          </p:val>
                                        </p:tav>
                                        <p:tav tm="100000">
                                          <p:val>
                                            <p:fltVal val="0"/>
                                          </p:val>
                                        </p:tav>
                                      </p:tavLst>
                                    </p:anim>
                                    <p:anim calcmode="lin" valueType="num">
                                      <p:cBhvr>
                                        <p:cTn id="9" dur="800" decel="100000" fill="hold"/>
                                        <p:tgtEl>
                                          <p:spTgt spid="89"/>
                                        </p:tgtEl>
                                        <p:attrNameLst>
                                          <p:attrName>ppt_x</p:attrName>
                                        </p:attrNameLst>
                                      </p:cBhvr>
                                      <p:tavLst>
                                        <p:tav tm="0">
                                          <p:val>
                                            <p:strVal val="#ppt_x+0.4"/>
                                          </p:val>
                                        </p:tav>
                                        <p:tav tm="100000">
                                          <p:val>
                                            <p:strVal val="#ppt_x-0.05"/>
                                          </p:val>
                                        </p:tav>
                                      </p:tavLst>
                                    </p:anim>
                                    <p:anim calcmode="lin" valueType="num">
                                      <p:cBhvr>
                                        <p:cTn id="10" dur="800" decel="100000" fill="hold"/>
                                        <p:tgtEl>
                                          <p:spTgt spid="8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fade">
                                      <p:cBhvr>
                                        <p:cTn id="15" dur="800" decel="100000"/>
                                        <p:tgtEl>
                                          <p:spTgt spid="91"/>
                                        </p:tgtEl>
                                      </p:cBhvr>
                                    </p:animEffect>
                                    <p:anim calcmode="lin" valueType="num">
                                      <p:cBhvr>
                                        <p:cTn id="16" dur="800" decel="100000" fill="hold"/>
                                        <p:tgtEl>
                                          <p:spTgt spid="91"/>
                                        </p:tgtEl>
                                        <p:attrNameLst>
                                          <p:attrName>style.rotation</p:attrName>
                                        </p:attrNameLst>
                                      </p:cBhvr>
                                      <p:tavLst>
                                        <p:tav tm="0">
                                          <p:val>
                                            <p:fltVal val="-90"/>
                                          </p:val>
                                        </p:tav>
                                        <p:tav tm="100000">
                                          <p:val>
                                            <p:fltVal val="0"/>
                                          </p:val>
                                        </p:tav>
                                      </p:tavLst>
                                    </p:anim>
                                    <p:anim calcmode="lin" valueType="num">
                                      <p:cBhvr>
                                        <p:cTn id="17" dur="800" decel="100000" fill="hold"/>
                                        <p:tgtEl>
                                          <p:spTgt spid="91"/>
                                        </p:tgtEl>
                                        <p:attrNameLst>
                                          <p:attrName>ppt_x</p:attrName>
                                        </p:attrNameLst>
                                      </p:cBhvr>
                                      <p:tavLst>
                                        <p:tav tm="0">
                                          <p:val>
                                            <p:strVal val="#ppt_x+0.4"/>
                                          </p:val>
                                        </p:tav>
                                        <p:tav tm="100000">
                                          <p:val>
                                            <p:strVal val="#ppt_x-0.05"/>
                                          </p:val>
                                        </p:tav>
                                      </p:tavLst>
                                    </p:anim>
                                    <p:anim calcmode="lin" valueType="num">
                                      <p:cBhvr>
                                        <p:cTn id="18" dur="800" decel="100000" fill="hold"/>
                                        <p:tgtEl>
                                          <p:spTgt spid="9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800" decel="100000"/>
                                        <p:tgtEl>
                                          <p:spTgt spid="26"/>
                                        </p:tgtEl>
                                      </p:cBhvr>
                                    </p:animEffect>
                                    <p:anim calcmode="lin" valueType="num">
                                      <p:cBhvr>
                                        <p:cTn id="24" dur="800" decel="100000" fill="hold"/>
                                        <p:tgtEl>
                                          <p:spTgt spid="26"/>
                                        </p:tgtEl>
                                        <p:attrNameLst>
                                          <p:attrName>style.rotation</p:attrName>
                                        </p:attrNameLst>
                                      </p:cBhvr>
                                      <p:tavLst>
                                        <p:tav tm="0">
                                          <p:val>
                                            <p:fltVal val="-90"/>
                                          </p:val>
                                        </p:tav>
                                        <p:tav tm="100000">
                                          <p:val>
                                            <p:fltVal val="0"/>
                                          </p:val>
                                        </p:tav>
                                      </p:tavLst>
                                    </p:anim>
                                    <p:anim calcmode="lin" valueType="num">
                                      <p:cBhvr>
                                        <p:cTn id="25" dur="800" decel="100000" fill="hold"/>
                                        <p:tgtEl>
                                          <p:spTgt spid="26"/>
                                        </p:tgtEl>
                                        <p:attrNameLst>
                                          <p:attrName>ppt_x</p:attrName>
                                        </p:attrNameLst>
                                      </p:cBhvr>
                                      <p:tavLst>
                                        <p:tav tm="0">
                                          <p:val>
                                            <p:strVal val="#ppt_x+0.4"/>
                                          </p:val>
                                        </p:tav>
                                        <p:tav tm="100000">
                                          <p:val>
                                            <p:strVal val="#ppt_x-0.05"/>
                                          </p:val>
                                        </p:tav>
                                      </p:tavLst>
                                    </p:anim>
                                    <p:anim calcmode="lin" valueType="num">
                                      <p:cBhvr>
                                        <p:cTn id="26" dur="800" decel="100000" fill="hold"/>
                                        <p:tgtEl>
                                          <p:spTgt spid="2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253"/>
                                        </p:tgtEl>
                                        <p:attrNameLst>
                                          <p:attrName>style.visibility</p:attrName>
                                        </p:attrNameLst>
                                      </p:cBhvr>
                                      <p:to>
                                        <p:strVal val="visible"/>
                                      </p:to>
                                    </p:set>
                                    <p:animEffect transition="in" filter="fade">
                                      <p:cBhvr>
                                        <p:cTn id="31" dur="800" decel="100000"/>
                                        <p:tgtEl>
                                          <p:spTgt spid="253"/>
                                        </p:tgtEl>
                                      </p:cBhvr>
                                    </p:animEffect>
                                    <p:anim calcmode="lin" valueType="num">
                                      <p:cBhvr>
                                        <p:cTn id="32" dur="800" decel="100000" fill="hold"/>
                                        <p:tgtEl>
                                          <p:spTgt spid="253"/>
                                        </p:tgtEl>
                                        <p:attrNameLst>
                                          <p:attrName>style.rotation</p:attrName>
                                        </p:attrNameLst>
                                      </p:cBhvr>
                                      <p:tavLst>
                                        <p:tav tm="0">
                                          <p:val>
                                            <p:fltVal val="-90"/>
                                          </p:val>
                                        </p:tav>
                                        <p:tav tm="100000">
                                          <p:val>
                                            <p:fltVal val="0"/>
                                          </p:val>
                                        </p:tav>
                                      </p:tavLst>
                                    </p:anim>
                                    <p:anim calcmode="lin" valueType="num">
                                      <p:cBhvr>
                                        <p:cTn id="33" dur="800" decel="100000" fill="hold"/>
                                        <p:tgtEl>
                                          <p:spTgt spid="253"/>
                                        </p:tgtEl>
                                        <p:attrNameLst>
                                          <p:attrName>ppt_x</p:attrName>
                                        </p:attrNameLst>
                                      </p:cBhvr>
                                      <p:tavLst>
                                        <p:tav tm="0">
                                          <p:val>
                                            <p:strVal val="#ppt_x+0.4"/>
                                          </p:val>
                                        </p:tav>
                                        <p:tav tm="100000">
                                          <p:val>
                                            <p:strVal val="#ppt_x-0.05"/>
                                          </p:val>
                                        </p:tav>
                                      </p:tavLst>
                                    </p:anim>
                                    <p:anim calcmode="lin" valueType="num">
                                      <p:cBhvr>
                                        <p:cTn id="34" dur="800" decel="100000" fill="hold"/>
                                        <p:tgtEl>
                                          <p:spTgt spid="253"/>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253"/>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253"/>
                                        </p:tgtEl>
                                        <p:attrNameLst>
                                          <p:attrName>ppt_y</p:attrName>
                                        </p:attrNameLst>
                                      </p:cBhvr>
                                      <p:tavLst>
                                        <p:tav tm="0">
                                          <p:val>
                                            <p:strVal val="#ppt_y+0.1"/>
                                          </p:val>
                                        </p:tav>
                                        <p:tav tm="100000">
                                          <p:val>
                                            <p:strVal val="#ppt_y"/>
                                          </p:val>
                                        </p:tav>
                                      </p:tavLst>
                                    </p:anim>
                                  </p:childTnLst>
                                </p:cTn>
                              </p:par>
                              <p:par>
                                <p:cTn id="37" presetID="8" presetClass="entr" presetSubtype="16"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diamond(in)">
                                      <p:cBhvr>
                                        <p:cTn id="39" dur="1000"/>
                                        <p:tgtEl>
                                          <p:spTgt spid="2"/>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diamond(in)">
                                      <p:cBhvr>
                                        <p:cTn id="42" dur="1000"/>
                                        <p:tgtEl>
                                          <p:spTgt spid="87"/>
                                        </p:tgtEl>
                                      </p:cBhvr>
                                    </p:animEffect>
                                  </p:childTnLst>
                                </p:cTn>
                              </p:par>
                              <p:par>
                                <p:cTn id="43" presetID="3" presetClass="entr" presetSubtype="1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1000"/>
                                        <p:tgtEl>
                                          <p:spTgt spid="1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blinds(horizontal)">
                                      <p:cBhvr>
                                        <p:cTn id="48" dur="1000"/>
                                        <p:tgtEl>
                                          <p:spTgt spid="9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8" presetClass="entr" presetSubtype="0" accel="10000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strVal val="#ppt_w*2.5"/>
                                          </p:val>
                                        </p:tav>
                                        <p:tav tm="100000">
                                          <p:val>
                                            <p:strVal val="#ppt_w"/>
                                          </p:val>
                                        </p:tav>
                                      </p:tavLst>
                                    </p:anim>
                                    <p:anim calcmode="lin" valueType="num">
                                      <p:cBhvr>
                                        <p:cTn id="54" dur="1000" fill="hold"/>
                                        <p:tgtEl>
                                          <p:spTgt spid="10"/>
                                        </p:tgtEl>
                                        <p:attrNameLst>
                                          <p:attrName>ppt_h</p:attrName>
                                        </p:attrNameLst>
                                      </p:cBhvr>
                                      <p:tavLst>
                                        <p:tav tm="0">
                                          <p:val>
                                            <p:strVal val="#ppt_h*0.01"/>
                                          </p:val>
                                        </p:tav>
                                        <p:tav tm="100000">
                                          <p:val>
                                            <p:strVal val="#ppt_h"/>
                                          </p:val>
                                        </p:tav>
                                      </p:tavLst>
                                    </p:anim>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h+1"/>
                                          </p:val>
                                        </p:tav>
                                        <p:tav tm="100000">
                                          <p:val>
                                            <p:strVal val="#ppt_y"/>
                                          </p:val>
                                        </p:tav>
                                      </p:tavLst>
                                    </p:anim>
                                    <p:animEffect transition="in" filter="fade">
                                      <p:cBhvr>
                                        <p:cTn id="5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animBg="1"/>
      <p:bldP spid="90" grpId="0" animBg="1"/>
      <p:bldP spid="91" grpId="0" animBg="1"/>
      <p:bldP spid="2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Oval 246"/>
          <p:cNvSpPr>
            <a:spLocks noChangeArrowheads="1"/>
          </p:cNvSpPr>
          <p:nvPr/>
        </p:nvSpPr>
        <p:spPr bwMode="gray">
          <a:xfrm>
            <a:off x="2584450" y="2898775"/>
            <a:ext cx="2743200" cy="2743200"/>
          </a:xfrm>
          <a:prstGeom prst="ellipse">
            <a:avLst/>
          </a:prstGeom>
          <a:solidFill>
            <a:schemeClr val="bg1">
              <a:alpha val="79999"/>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41987" name="Oval 247"/>
          <p:cNvSpPr>
            <a:spLocks noChangeArrowheads="1"/>
          </p:cNvSpPr>
          <p:nvPr/>
        </p:nvSpPr>
        <p:spPr bwMode="gray">
          <a:xfrm>
            <a:off x="3727450" y="3413125"/>
            <a:ext cx="1619250" cy="161925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87" name="Line 249"/>
          <p:cNvSpPr>
            <a:spLocks noChangeShapeType="1"/>
          </p:cNvSpPr>
          <p:nvPr/>
        </p:nvSpPr>
        <p:spPr bwMode="gray">
          <a:xfrm>
            <a:off x="3803650" y="3051175"/>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0" name="Line 252"/>
          <p:cNvSpPr>
            <a:spLocks noChangeShapeType="1"/>
          </p:cNvSpPr>
          <p:nvPr/>
        </p:nvSpPr>
        <p:spPr bwMode="gray">
          <a:xfrm flipV="1">
            <a:off x="5099050" y="3203575"/>
            <a:ext cx="533400" cy="838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1" name="Oval 253"/>
          <p:cNvSpPr>
            <a:spLocks noChangeArrowheads="1"/>
          </p:cNvSpPr>
          <p:nvPr/>
        </p:nvSpPr>
        <p:spPr bwMode="gray">
          <a:xfrm>
            <a:off x="4365625" y="3803650"/>
            <a:ext cx="895350" cy="895350"/>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2" name="Group 254"/>
          <p:cNvGrpSpPr>
            <a:grpSpLocks/>
          </p:cNvGrpSpPr>
          <p:nvPr/>
        </p:nvGrpSpPr>
        <p:grpSpPr bwMode="auto">
          <a:xfrm>
            <a:off x="2984500" y="2174875"/>
            <a:ext cx="1146175" cy="1384300"/>
            <a:chOff x="2064" y="1008"/>
            <a:chExt cx="722" cy="872"/>
          </a:xfrm>
        </p:grpSpPr>
        <p:sp>
          <p:nvSpPr>
            <p:cNvPr id="42043" name="Oval 255"/>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2044" name="Group 256"/>
            <p:cNvGrpSpPr>
              <a:grpSpLocks/>
            </p:cNvGrpSpPr>
            <p:nvPr/>
          </p:nvGrpSpPr>
          <p:grpSpPr bwMode="auto">
            <a:xfrm>
              <a:off x="2086" y="1024"/>
              <a:ext cx="680" cy="839"/>
              <a:chOff x="3975" y="1593"/>
              <a:chExt cx="931" cy="1155"/>
            </a:xfrm>
          </p:grpSpPr>
          <p:pic>
            <p:nvPicPr>
              <p:cNvPr id="42057" name="Picture 25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58" name="Oval 258"/>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2059" name="Picture 259"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060" name="Group 260"/>
              <p:cNvGrpSpPr>
                <a:grpSpLocks/>
              </p:cNvGrpSpPr>
              <p:nvPr/>
            </p:nvGrpSpPr>
            <p:grpSpPr bwMode="auto">
              <a:xfrm rot="-3733502" flipH="1" flipV="1">
                <a:off x="4249" y="2240"/>
                <a:ext cx="824" cy="191"/>
                <a:chOff x="2524" y="1060"/>
                <a:chExt cx="898" cy="236"/>
              </a:xfrm>
            </p:grpSpPr>
            <p:grpSp>
              <p:nvGrpSpPr>
                <p:cNvPr id="42061" name="Group 261"/>
                <p:cNvGrpSpPr>
                  <a:grpSpLocks/>
                </p:cNvGrpSpPr>
                <p:nvPr/>
              </p:nvGrpSpPr>
              <p:grpSpPr bwMode="auto">
                <a:xfrm>
                  <a:off x="2524" y="1060"/>
                  <a:ext cx="742" cy="186"/>
                  <a:chOff x="1565" y="2568"/>
                  <a:chExt cx="1118" cy="279"/>
                </a:xfrm>
              </p:grpSpPr>
              <p:sp>
                <p:nvSpPr>
                  <p:cNvPr id="42067" name="AutoShape 26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68" name="AutoShape 26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69" name="AutoShape 26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70" name="AutoShape 26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2062" name="Group 266"/>
                <p:cNvGrpSpPr>
                  <a:grpSpLocks/>
                </p:cNvGrpSpPr>
                <p:nvPr/>
              </p:nvGrpSpPr>
              <p:grpSpPr bwMode="auto">
                <a:xfrm rot="1353540">
                  <a:off x="2680" y="1110"/>
                  <a:ext cx="742" cy="186"/>
                  <a:chOff x="1565" y="2568"/>
                  <a:chExt cx="1118" cy="279"/>
                </a:xfrm>
              </p:grpSpPr>
              <p:sp>
                <p:nvSpPr>
                  <p:cNvPr id="42063" name="AutoShape 2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64" name="AutoShape 2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65" name="AutoShape 2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66" name="AutoShape 2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2045" name="Group 271"/>
            <p:cNvGrpSpPr>
              <a:grpSpLocks/>
            </p:cNvGrpSpPr>
            <p:nvPr/>
          </p:nvGrpSpPr>
          <p:grpSpPr bwMode="auto">
            <a:xfrm rot="-3733502" flipH="1" flipV="1">
              <a:off x="2361" y="1505"/>
              <a:ext cx="530" cy="122"/>
              <a:chOff x="2524" y="1060"/>
              <a:chExt cx="898" cy="236"/>
            </a:xfrm>
          </p:grpSpPr>
          <p:grpSp>
            <p:nvGrpSpPr>
              <p:cNvPr id="42047" name="Group 272"/>
              <p:cNvGrpSpPr>
                <a:grpSpLocks/>
              </p:cNvGrpSpPr>
              <p:nvPr/>
            </p:nvGrpSpPr>
            <p:grpSpPr bwMode="auto">
              <a:xfrm>
                <a:off x="2524" y="1060"/>
                <a:ext cx="742" cy="186"/>
                <a:chOff x="1565" y="2568"/>
                <a:chExt cx="1118" cy="279"/>
              </a:xfrm>
            </p:grpSpPr>
            <p:sp>
              <p:nvSpPr>
                <p:cNvPr id="42053" name="AutoShape 27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4" name="AutoShape 27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5" name="AutoShape 27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6" name="AutoShape 27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2048" name="Group 277"/>
              <p:cNvGrpSpPr>
                <a:grpSpLocks/>
              </p:cNvGrpSpPr>
              <p:nvPr/>
            </p:nvGrpSpPr>
            <p:grpSpPr bwMode="auto">
              <a:xfrm rot="1353540">
                <a:off x="2680" y="1110"/>
                <a:ext cx="742" cy="186"/>
                <a:chOff x="1565" y="2568"/>
                <a:chExt cx="1118" cy="279"/>
              </a:xfrm>
            </p:grpSpPr>
            <p:sp>
              <p:nvSpPr>
                <p:cNvPr id="42049" name="AutoShape 2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0" name="AutoShape 2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1" name="AutoShape 2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52" name="AutoShape 2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2046" name="Rectangle 282"/>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1</a:t>
              </a:r>
            </a:p>
          </p:txBody>
        </p:sp>
      </p:grpSp>
      <p:grpSp>
        <p:nvGrpSpPr>
          <p:cNvPr id="10" name="Group 370"/>
          <p:cNvGrpSpPr>
            <a:grpSpLocks/>
          </p:cNvGrpSpPr>
          <p:nvPr/>
        </p:nvGrpSpPr>
        <p:grpSpPr bwMode="auto">
          <a:xfrm>
            <a:off x="5251450" y="2438400"/>
            <a:ext cx="1146175" cy="1384300"/>
            <a:chOff x="2064" y="1008"/>
            <a:chExt cx="722" cy="872"/>
          </a:xfrm>
        </p:grpSpPr>
        <p:sp>
          <p:nvSpPr>
            <p:cNvPr id="42015" name="Oval 371"/>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2016" name="Group 372"/>
            <p:cNvGrpSpPr>
              <a:grpSpLocks/>
            </p:cNvGrpSpPr>
            <p:nvPr/>
          </p:nvGrpSpPr>
          <p:grpSpPr bwMode="auto">
            <a:xfrm>
              <a:off x="2086" y="1024"/>
              <a:ext cx="680" cy="839"/>
              <a:chOff x="3975" y="1593"/>
              <a:chExt cx="931" cy="1155"/>
            </a:xfrm>
          </p:grpSpPr>
          <p:pic>
            <p:nvPicPr>
              <p:cNvPr id="42029" name="Picture 37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30" name="Oval 374"/>
              <p:cNvSpPr>
                <a:spLocks noChangeArrowheads="1"/>
              </p:cNvSpPr>
              <p:nvPr/>
            </p:nvSpPr>
            <p:spPr bwMode="gray">
              <a:xfrm>
                <a:off x="3975" y="1593"/>
                <a:ext cx="931" cy="937"/>
              </a:xfrm>
              <a:prstGeom prst="ellipse">
                <a:avLst/>
              </a:prstGeom>
              <a:solidFill>
                <a:schemeClr val="fo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2031" name="Picture 375"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032" name="Group 376"/>
              <p:cNvGrpSpPr>
                <a:grpSpLocks/>
              </p:cNvGrpSpPr>
              <p:nvPr/>
            </p:nvGrpSpPr>
            <p:grpSpPr bwMode="auto">
              <a:xfrm rot="-3733502" flipH="1" flipV="1">
                <a:off x="4249" y="2240"/>
                <a:ext cx="824" cy="191"/>
                <a:chOff x="2524" y="1060"/>
                <a:chExt cx="898" cy="236"/>
              </a:xfrm>
            </p:grpSpPr>
            <p:grpSp>
              <p:nvGrpSpPr>
                <p:cNvPr id="42033" name="Group 377"/>
                <p:cNvGrpSpPr>
                  <a:grpSpLocks/>
                </p:cNvGrpSpPr>
                <p:nvPr/>
              </p:nvGrpSpPr>
              <p:grpSpPr bwMode="auto">
                <a:xfrm>
                  <a:off x="2524" y="1060"/>
                  <a:ext cx="742" cy="186"/>
                  <a:chOff x="1565" y="2568"/>
                  <a:chExt cx="1118" cy="279"/>
                </a:xfrm>
              </p:grpSpPr>
              <p:sp>
                <p:nvSpPr>
                  <p:cNvPr id="42039" name="AutoShape 3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40" name="AutoShape 3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41" name="AutoShape 3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42" name="AutoShape 3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2034" name="Group 382"/>
                <p:cNvGrpSpPr>
                  <a:grpSpLocks/>
                </p:cNvGrpSpPr>
                <p:nvPr/>
              </p:nvGrpSpPr>
              <p:grpSpPr bwMode="auto">
                <a:xfrm rot="1353540">
                  <a:off x="2680" y="1110"/>
                  <a:ext cx="742" cy="186"/>
                  <a:chOff x="1565" y="2568"/>
                  <a:chExt cx="1118" cy="279"/>
                </a:xfrm>
              </p:grpSpPr>
              <p:sp>
                <p:nvSpPr>
                  <p:cNvPr id="42035" name="AutoShape 38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36" name="AutoShape 38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37" name="AutoShape 38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38" name="AutoShape 38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2017" name="Group 387"/>
            <p:cNvGrpSpPr>
              <a:grpSpLocks/>
            </p:cNvGrpSpPr>
            <p:nvPr/>
          </p:nvGrpSpPr>
          <p:grpSpPr bwMode="auto">
            <a:xfrm rot="-3733502" flipH="1" flipV="1">
              <a:off x="2361" y="1505"/>
              <a:ext cx="530" cy="122"/>
              <a:chOff x="2524" y="1060"/>
              <a:chExt cx="898" cy="236"/>
            </a:xfrm>
          </p:grpSpPr>
          <p:grpSp>
            <p:nvGrpSpPr>
              <p:cNvPr id="42019" name="Group 388"/>
              <p:cNvGrpSpPr>
                <a:grpSpLocks/>
              </p:cNvGrpSpPr>
              <p:nvPr/>
            </p:nvGrpSpPr>
            <p:grpSpPr bwMode="auto">
              <a:xfrm>
                <a:off x="2524" y="1060"/>
                <a:ext cx="742" cy="186"/>
                <a:chOff x="1565" y="2568"/>
                <a:chExt cx="1118" cy="279"/>
              </a:xfrm>
            </p:grpSpPr>
            <p:sp>
              <p:nvSpPr>
                <p:cNvPr id="42025" name="AutoShape 38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6" name="AutoShape 39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7" name="AutoShape 39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8" name="AutoShape 39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2020" name="Group 393"/>
              <p:cNvGrpSpPr>
                <a:grpSpLocks/>
              </p:cNvGrpSpPr>
              <p:nvPr/>
            </p:nvGrpSpPr>
            <p:grpSpPr bwMode="auto">
              <a:xfrm rot="1353540">
                <a:off x="2680" y="1110"/>
                <a:ext cx="742" cy="186"/>
                <a:chOff x="1565" y="2568"/>
                <a:chExt cx="1118" cy="279"/>
              </a:xfrm>
            </p:grpSpPr>
            <p:sp>
              <p:nvSpPr>
                <p:cNvPr id="42021" name="AutoShape 39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2" name="AutoShape 39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3" name="AutoShape 39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24" name="AutoShape 39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2018" name="Rectangle 398"/>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2</a:t>
              </a:r>
            </a:p>
          </p:txBody>
        </p:sp>
      </p:grpSp>
      <p:grpSp>
        <p:nvGrpSpPr>
          <p:cNvPr id="18" name="Group 399"/>
          <p:cNvGrpSpPr>
            <a:grpSpLocks/>
          </p:cNvGrpSpPr>
          <p:nvPr/>
        </p:nvGrpSpPr>
        <p:grpSpPr bwMode="auto">
          <a:xfrm rot="4976862" flipH="1">
            <a:off x="4552950" y="3978275"/>
            <a:ext cx="673100" cy="647700"/>
            <a:chOff x="1944" y="1111"/>
            <a:chExt cx="204" cy="196"/>
          </a:xfrm>
        </p:grpSpPr>
        <p:pic>
          <p:nvPicPr>
            <p:cNvPr id="42000" name="Picture 40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 name="Oval 401"/>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a:defRPr/>
              </a:pPr>
              <a:endParaRPr lang="en-US">
                <a:latin typeface="Arial" charset="0"/>
                <a:cs typeface="Arial" charset="0"/>
              </a:endParaRPr>
            </a:p>
          </p:txBody>
        </p:sp>
        <p:grpSp>
          <p:nvGrpSpPr>
            <p:cNvPr id="42002" name="Group 402"/>
            <p:cNvGrpSpPr>
              <a:grpSpLocks/>
            </p:cNvGrpSpPr>
            <p:nvPr/>
          </p:nvGrpSpPr>
          <p:grpSpPr bwMode="auto">
            <a:xfrm rot="1297425" flipV="1">
              <a:off x="1957" y="1252"/>
              <a:ext cx="148" cy="36"/>
              <a:chOff x="2524" y="1060"/>
              <a:chExt cx="898" cy="236"/>
            </a:xfrm>
          </p:grpSpPr>
          <p:grpSp>
            <p:nvGrpSpPr>
              <p:cNvPr id="42005" name="Group 403"/>
              <p:cNvGrpSpPr>
                <a:grpSpLocks/>
              </p:cNvGrpSpPr>
              <p:nvPr/>
            </p:nvGrpSpPr>
            <p:grpSpPr bwMode="auto">
              <a:xfrm>
                <a:off x="2524" y="1060"/>
                <a:ext cx="742" cy="186"/>
                <a:chOff x="1565" y="2568"/>
                <a:chExt cx="1118" cy="279"/>
              </a:xfrm>
            </p:grpSpPr>
            <p:sp>
              <p:nvSpPr>
                <p:cNvPr id="42011" name="AutoShape 40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12" name="AutoShape 40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13" name="AutoShape 40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14" name="AutoShape 40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2006" name="Group 408"/>
              <p:cNvGrpSpPr>
                <a:grpSpLocks/>
              </p:cNvGrpSpPr>
              <p:nvPr/>
            </p:nvGrpSpPr>
            <p:grpSpPr bwMode="auto">
              <a:xfrm rot="1353540">
                <a:off x="2680" y="1110"/>
                <a:ext cx="742" cy="186"/>
                <a:chOff x="1565" y="2568"/>
                <a:chExt cx="1118" cy="279"/>
              </a:xfrm>
            </p:grpSpPr>
            <p:sp>
              <p:nvSpPr>
                <p:cNvPr id="42007" name="AutoShape 40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08" name="AutoShape 41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09" name="AutoShape 41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2010" name="AutoShape 41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2003" name="Arc 41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pic>
          <p:nvPicPr>
            <p:cNvPr id="42004" name="Picture 414" descr="light_shadow1"/>
            <p:cNvPicPr>
              <a:picLocks noChangeAspect="1" noChangeArrowheads="1"/>
            </p:cNvPicPr>
            <p:nvPr/>
          </p:nvPicPr>
          <p:blipFill>
            <a:blip r:embed="rId5">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3" name="Rectangle 420"/>
          <p:cNvSpPr>
            <a:spLocks noChangeArrowheads="1"/>
          </p:cNvSpPr>
          <p:nvPr/>
        </p:nvSpPr>
        <p:spPr bwMode="auto">
          <a:xfrm>
            <a:off x="3995738" y="4005263"/>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US" sz="2800" b="1">
                <a:solidFill>
                  <a:srgbClr val="000000"/>
                </a:solidFill>
                <a:latin typeface="Times New Roman" pitchFamily="18" charset="0"/>
              </a:rPr>
              <a:t>Năng lực lõi</a:t>
            </a:r>
            <a:endParaRPr lang="en-US" sz="2800">
              <a:solidFill>
                <a:srgbClr val="000000"/>
              </a:solidFill>
              <a:latin typeface="Times New Roman" pitchFamily="18" charset="0"/>
            </a:endParaRPr>
          </a:p>
        </p:txBody>
      </p:sp>
      <p:sp>
        <p:nvSpPr>
          <p:cNvPr id="41995" name="TextBox 181"/>
          <p:cNvSpPr txBox="1">
            <a:spLocks noChangeArrowheads="1"/>
          </p:cNvSpPr>
          <p:nvPr/>
        </p:nvSpPr>
        <p:spPr bwMode="auto">
          <a:xfrm>
            <a:off x="6477000" y="2438400"/>
            <a:ext cx="2381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2 là S: Kỹ năng đàm phán với nhiều người</a:t>
            </a:r>
          </a:p>
        </p:txBody>
      </p:sp>
      <p:sp>
        <p:nvSpPr>
          <p:cNvPr id="41996" name="TextBox 183"/>
          <p:cNvSpPr txBox="1">
            <a:spLocks noChangeArrowheads="1"/>
          </p:cNvSpPr>
          <p:nvPr/>
        </p:nvSpPr>
        <p:spPr bwMode="auto">
          <a:xfrm>
            <a:off x="357188" y="2590800"/>
            <a:ext cx="26146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1 là S: Kỹ năng giao tiếp khéo léo lịch sự</a:t>
            </a:r>
          </a:p>
        </p:txBody>
      </p:sp>
      <p:sp>
        <p:nvSpPr>
          <p:cNvPr id="41997" name="TextBox 257"/>
          <p:cNvSpPr txBox="1">
            <a:spLocks noChangeArrowheads="1"/>
          </p:cNvSpPr>
          <p:nvPr/>
        </p:nvSpPr>
        <p:spPr bwMode="auto">
          <a:xfrm>
            <a:off x="2143125" y="500063"/>
            <a:ext cx="5929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SỬ DỤNG ASK ĐỂ ĐỊNH DANH NĂNG LỰC</a:t>
            </a:r>
          </a:p>
        </p:txBody>
      </p:sp>
      <p:sp>
        <p:nvSpPr>
          <p:cNvPr id="41998" name="TextBox 259"/>
          <p:cNvSpPr txBox="1">
            <a:spLocks noChangeArrowheads="1"/>
          </p:cNvSpPr>
          <p:nvPr/>
        </p:nvSpPr>
        <p:spPr bwMode="auto">
          <a:xfrm>
            <a:off x="3429000" y="1000125"/>
            <a:ext cx="4714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Coi công ty như 1 cá nhân</a:t>
            </a:r>
          </a:p>
        </p:txBody>
      </p:sp>
      <p:sp>
        <p:nvSpPr>
          <p:cNvPr id="41999" name="TextBox 260"/>
          <p:cNvSpPr txBox="1">
            <a:spLocks noChangeArrowheads="1"/>
          </p:cNvSpPr>
          <p:nvPr/>
        </p:nvSpPr>
        <p:spPr bwMode="auto">
          <a:xfrm>
            <a:off x="1143000" y="4857750"/>
            <a:ext cx="28575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của công ty có thể chỉ có 2 năng lực và chỉ là yếu tố S. Ví dụ như: Giao tiếp, đàm phán, thương lượng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800" decel="100000"/>
                                        <p:tgtEl>
                                          <p:spTgt spid="91"/>
                                        </p:tgtEl>
                                      </p:cBhvr>
                                    </p:animEffect>
                                    <p:anim calcmode="lin" valueType="num">
                                      <p:cBhvr>
                                        <p:cTn id="8" dur="800" decel="100000" fill="hold"/>
                                        <p:tgtEl>
                                          <p:spTgt spid="91"/>
                                        </p:tgtEl>
                                        <p:attrNameLst>
                                          <p:attrName>style.rotation</p:attrName>
                                        </p:attrNameLst>
                                      </p:cBhvr>
                                      <p:tavLst>
                                        <p:tav tm="0">
                                          <p:val>
                                            <p:fltVal val="-90"/>
                                          </p:val>
                                        </p:tav>
                                        <p:tav tm="100000">
                                          <p:val>
                                            <p:fltVal val="0"/>
                                          </p:val>
                                        </p:tav>
                                      </p:tavLst>
                                    </p:anim>
                                    <p:anim calcmode="lin" valueType="num">
                                      <p:cBhvr>
                                        <p:cTn id="9" dur="800" decel="100000" fill="hold"/>
                                        <p:tgtEl>
                                          <p:spTgt spid="91"/>
                                        </p:tgtEl>
                                        <p:attrNameLst>
                                          <p:attrName>ppt_x</p:attrName>
                                        </p:attrNameLst>
                                      </p:cBhvr>
                                      <p:tavLst>
                                        <p:tav tm="0">
                                          <p:val>
                                            <p:strVal val="#ppt_x+0.4"/>
                                          </p:val>
                                        </p:tav>
                                        <p:tav tm="100000">
                                          <p:val>
                                            <p:strVal val="#ppt_x-0.05"/>
                                          </p:val>
                                        </p:tav>
                                      </p:tavLst>
                                    </p:anim>
                                    <p:anim calcmode="lin" valueType="num">
                                      <p:cBhvr>
                                        <p:cTn id="10" dur="800" decel="100000" fill="hold"/>
                                        <p:tgtEl>
                                          <p:spTgt spid="9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800" decel="100000"/>
                                        <p:tgtEl>
                                          <p:spTgt spid="18"/>
                                        </p:tgtEl>
                                      </p:cBhvr>
                                    </p:animEffect>
                                    <p:anim calcmode="lin" valueType="num">
                                      <p:cBhvr>
                                        <p:cTn id="16" dur="800" decel="100000" fill="hold"/>
                                        <p:tgtEl>
                                          <p:spTgt spid="18"/>
                                        </p:tgtEl>
                                        <p:attrNameLst>
                                          <p:attrName>style.rotation</p:attrName>
                                        </p:attrNameLst>
                                      </p:cBhvr>
                                      <p:tavLst>
                                        <p:tav tm="0">
                                          <p:val>
                                            <p:fltVal val="-90"/>
                                          </p:val>
                                        </p:tav>
                                        <p:tav tm="100000">
                                          <p:val>
                                            <p:fltVal val="0"/>
                                          </p:val>
                                        </p:tav>
                                      </p:tavLst>
                                    </p:anim>
                                    <p:anim calcmode="lin" valueType="num">
                                      <p:cBhvr>
                                        <p:cTn id="17" dur="800" decel="100000" fill="hold"/>
                                        <p:tgtEl>
                                          <p:spTgt spid="18"/>
                                        </p:tgtEl>
                                        <p:attrNameLst>
                                          <p:attrName>ppt_x</p:attrName>
                                        </p:attrNameLst>
                                      </p:cBhvr>
                                      <p:tavLst>
                                        <p:tav tm="0">
                                          <p:val>
                                            <p:strVal val="#ppt_x+0.4"/>
                                          </p:val>
                                        </p:tav>
                                        <p:tav tm="100000">
                                          <p:val>
                                            <p:strVal val="#ppt_x-0.05"/>
                                          </p:val>
                                        </p:tav>
                                      </p:tavLst>
                                    </p:anim>
                                    <p:anim calcmode="lin" valueType="num">
                                      <p:cBhvr>
                                        <p:cTn id="18" dur="800" decel="100000" fill="hold"/>
                                        <p:tgtEl>
                                          <p:spTgt spid="1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53"/>
                                        </p:tgtEl>
                                        <p:attrNameLst>
                                          <p:attrName>style.visibility</p:attrName>
                                        </p:attrNameLst>
                                      </p:cBhvr>
                                      <p:to>
                                        <p:strVal val="visible"/>
                                      </p:to>
                                    </p:set>
                                    <p:animEffect transition="in" filter="fade">
                                      <p:cBhvr>
                                        <p:cTn id="23" dur="800" decel="100000"/>
                                        <p:tgtEl>
                                          <p:spTgt spid="253"/>
                                        </p:tgtEl>
                                      </p:cBhvr>
                                    </p:animEffect>
                                    <p:anim calcmode="lin" valueType="num">
                                      <p:cBhvr>
                                        <p:cTn id="24" dur="800" decel="100000" fill="hold"/>
                                        <p:tgtEl>
                                          <p:spTgt spid="253"/>
                                        </p:tgtEl>
                                        <p:attrNameLst>
                                          <p:attrName>style.rotation</p:attrName>
                                        </p:attrNameLst>
                                      </p:cBhvr>
                                      <p:tavLst>
                                        <p:tav tm="0">
                                          <p:val>
                                            <p:fltVal val="-90"/>
                                          </p:val>
                                        </p:tav>
                                        <p:tav tm="100000">
                                          <p:val>
                                            <p:fltVal val="0"/>
                                          </p:val>
                                        </p:tav>
                                      </p:tavLst>
                                    </p:anim>
                                    <p:anim calcmode="lin" valueType="num">
                                      <p:cBhvr>
                                        <p:cTn id="25" dur="800" decel="100000" fill="hold"/>
                                        <p:tgtEl>
                                          <p:spTgt spid="253"/>
                                        </p:tgtEl>
                                        <p:attrNameLst>
                                          <p:attrName>ppt_x</p:attrName>
                                        </p:attrNameLst>
                                      </p:cBhvr>
                                      <p:tavLst>
                                        <p:tav tm="0">
                                          <p:val>
                                            <p:strVal val="#ppt_x+0.4"/>
                                          </p:val>
                                        </p:tav>
                                        <p:tav tm="100000">
                                          <p:val>
                                            <p:strVal val="#ppt_x-0.05"/>
                                          </p:val>
                                        </p:tav>
                                      </p:tavLst>
                                    </p:anim>
                                    <p:anim calcmode="lin" valueType="num">
                                      <p:cBhvr>
                                        <p:cTn id="26" dur="800" decel="100000" fill="hold"/>
                                        <p:tgtEl>
                                          <p:spTgt spid="25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5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53"/>
                                        </p:tgtEl>
                                        <p:attrNameLst>
                                          <p:attrName>ppt_y</p:attrName>
                                        </p:attrNameLst>
                                      </p:cBhvr>
                                      <p:tavLst>
                                        <p:tav tm="0">
                                          <p:val>
                                            <p:strVal val="#ppt_y+0.1"/>
                                          </p:val>
                                        </p:tav>
                                        <p:tav tm="100000">
                                          <p:val>
                                            <p:strVal val="#ppt_y"/>
                                          </p:val>
                                        </p:tav>
                                      </p:tavLst>
                                    </p:anim>
                                  </p:childTnLst>
                                </p:cTn>
                              </p:par>
                              <p:par>
                                <p:cTn id="29" presetID="8"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amond(in)">
                                      <p:cBhvr>
                                        <p:cTn id="31" dur="1000"/>
                                        <p:tgtEl>
                                          <p:spTgt spid="2"/>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diamond(in)">
                                      <p:cBhvr>
                                        <p:cTn id="34" dur="1000"/>
                                        <p:tgtEl>
                                          <p:spTgt spid="87"/>
                                        </p:tgtEl>
                                      </p:cBhvr>
                                    </p:animEffect>
                                  </p:childTnLst>
                                </p:cTn>
                              </p:par>
                              <p:par>
                                <p:cTn id="35" presetID="3" presetClass="entr" presetSubtype="1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1000"/>
                                        <p:tgtEl>
                                          <p:spTgt spid="1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blinds(horizontal)">
                                      <p:cBhvr>
                                        <p:cTn id="40"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0" grpId="0" animBg="1"/>
      <p:bldP spid="91" grpId="0" animBg="1"/>
      <p:bldP spid="2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246"/>
          <p:cNvSpPr>
            <a:spLocks noChangeArrowheads="1"/>
          </p:cNvSpPr>
          <p:nvPr/>
        </p:nvSpPr>
        <p:spPr bwMode="gray">
          <a:xfrm>
            <a:off x="2584450" y="2898775"/>
            <a:ext cx="2743200" cy="2743200"/>
          </a:xfrm>
          <a:prstGeom prst="ellipse">
            <a:avLst/>
          </a:prstGeom>
          <a:solidFill>
            <a:schemeClr val="bg1">
              <a:alpha val="79999"/>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43011" name="Oval 247"/>
          <p:cNvSpPr>
            <a:spLocks noChangeArrowheads="1"/>
          </p:cNvSpPr>
          <p:nvPr/>
        </p:nvSpPr>
        <p:spPr bwMode="gray">
          <a:xfrm>
            <a:off x="3727450" y="3413125"/>
            <a:ext cx="1619250" cy="161925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87" name="Line 249"/>
          <p:cNvSpPr>
            <a:spLocks noChangeShapeType="1"/>
          </p:cNvSpPr>
          <p:nvPr/>
        </p:nvSpPr>
        <p:spPr bwMode="gray">
          <a:xfrm>
            <a:off x="3803650" y="3051175"/>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1" name="Oval 253"/>
          <p:cNvSpPr>
            <a:spLocks noChangeArrowheads="1"/>
          </p:cNvSpPr>
          <p:nvPr/>
        </p:nvSpPr>
        <p:spPr bwMode="gray">
          <a:xfrm>
            <a:off x="4365625" y="3803650"/>
            <a:ext cx="895350" cy="895350"/>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2" name="Group 254"/>
          <p:cNvGrpSpPr>
            <a:grpSpLocks/>
          </p:cNvGrpSpPr>
          <p:nvPr/>
        </p:nvGrpSpPr>
        <p:grpSpPr bwMode="auto">
          <a:xfrm>
            <a:off x="2984500" y="2174875"/>
            <a:ext cx="1146175" cy="1384300"/>
            <a:chOff x="2064" y="1008"/>
            <a:chExt cx="722" cy="872"/>
          </a:xfrm>
        </p:grpSpPr>
        <p:sp>
          <p:nvSpPr>
            <p:cNvPr id="43036" name="Oval 255"/>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3037" name="Group 256"/>
            <p:cNvGrpSpPr>
              <a:grpSpLocks/>
            </p:cNvGrpSpPr>
            <p:nvPr/>
          </p:nvGrpSpPr>
          <p:grpSpPr bwMode="auto">
            <a:xfrm>
              <a:off x="2086" y="1024"/>
              <a:ext cx="680" cy="839"/>
              <a:chOff x="3975" y="1593"/>
              <a:chExt cx="931" cy="1155"/>
            </a:xfrm>
          </p:grpSpPr>
          <p:pic>
            <p:nvPicPr>
              <p:cNvPr id="43050" name="Picture 25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51" name="Oval 258"/>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3052" name="Picture 259"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53" name="Group 260"/>
              <p:cNvGrpSpPr>
                <a:grpSpLocks/>
              </p:cNvGrpSpPr>
              <p:nvPr/>
            </p:nvGrpSpPr>
            <p:grpSpPr bwMode="auto">
              <a:xfrm rot="-3733502" flipH="1" flipV="1">
                <a:off x="4249" y="2240"/>
                <a:ext cx="824" cy="191"/>
                <a:chOff x="2524" y="1060"/>
                <a:chExt cx="898" cy="236"/>
              </a:xfrm>
            </p:grpSpPr>
            <p:grpSp>
              <p:nvGrpSpPr>
                <p:cNvPr id="43054" name="Group 261"/>
                <p:cNvGrpSpPr>
                  <a:grpSpLocks/>
                </p:cNvGrpSpPr>
                <p:nvPr/>
              </p:nvGrpSpPr>
              <p:grpSpPr bwMode="auto">
                <a:xfrm>
                  <a:off x="2524" y="1060"/>
                  <a:ext cx="742" cy="186"/>
                  <a:chOff x="1565" y="2568"/>
                  <a:chExt cx="1118" cy="279"/>
                </a:xfrm>
              </p:grpSpPr>
              <p:sp>
                <p:nvSpPr>
                  <p:cNvPr id="43060" name="AutoShape 26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61" name="AutoShape 26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62" name="AutoShape 26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63" name="AutoShape 26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3055" name="Group 266"/>
                <p:cNvGrpSpPr>
                  <a:grpSpLocks/>
                </p:cNvGrpSpPr>
                <p:nvPr/>
              </p:nvGrpSpPr>
              <p:grpSpPr bwMode="auto">
                <a:xfrm rot="1353540">
                  <a:off x="2680" y="1110"/>
                  <a:ext cx="742" cy="186"/>
                  <a:chOff x="1565" y="2568"/>
                  <a:chExt cx="1118" cy="279"/>
                </a:xfrm>
              </p:grpSpPr>
              <p:sp>
                <p:nvSpPr>
                  <p:cNvPr id="43056" name="AutoShape 2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57" name="AutoShape 2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58" name="AutoShape 2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59" name="AutoShape 2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3038" name="Group 271"/>
            <p:cNvGrpSpPr>
              <a:grpSpLocks/>
            </p:cNvGrpSpPr>
            <p:nvPr/>
          </p:nvGrpSpPr>
          <p:grpSpPr bwMode="auto">
            <a:xfrm rot="-3733502" flipH="1" flipV="1">
              <a:off x="2361" y="1505"/>
              <a:ext cx="530" cy="122"/>
              <a:chOff x="2524" y="1060"/>
              <a:chExt cx="898" cy="236"/>
            </a:xfrm>
          </p:grpSpPr>
          <p:grpSp>
            <p:nvGrpSpPr>
              <p:cNvPr id="43040" name="Group 272"/>
              <p:cNvGrpSpPr>
                <a:grpSpLocks/>
              </p:cNvGrpSpPr>
              <p:nvPr/>
            </p:nvGrpSpPr>
            <p:grpSpPr bwMode="auto">
              <a:xfrm>
                <a:off x="2524" y="1060"/>
                <a:ext cx="742" cy="186"/>
                <a:chOff x="1565" y="2568"/>
                <a:chExt cx="1118" cy="279"/>
              </a:xfrm>
            </p:grpSpPr>
            <p:sp>
              <p:nvSpPr>
                <p:cNvPr id="43046" name="AutoShape 27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7" name="AutoShape 27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8" name="AutoShape 27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9" name="AutoShape 27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3041" name="Group 277"/>
              <p:cNvGrpSpPr>
                <a:grpSpLocks/>
              </p:cNvGrpSpPr>
              <p:nvPr/>
            </p:nvGrpSpPr>
            <p:grpSpPr bwMode="auto">
              <a:xfrm rot="1353540">
                <a:off x="2680" y="1110"/>
                <a:ext cx="742" cy="186"/>
                <a:chOff x="1565" y="2568"/>
                <a:chExt cx="1118" cy="279"/>
              </a:xfrm>
            </p:grpSpPr>
            <p:sp>
              <p:nvSpPr>
                <p:cNvPr id="43042" name="AutoShape 2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3" name="AutoShape 2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4" name="AutoShape 2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45" name="AutoShape 2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3039" name="Rectangle 282"/>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1</a:t>
              </a:r>
            </a:p>
          </p:txBody>
        </p:sp>
      </p:grpSp>
      <p:grpSp>
        <p:nvGrpSpPr>
          <p:cNvPr id="10" name="Group 399"/>
          <p:cNvGrpSpPr>
            <a:grpSpLocks/>
          </p:cNvGrpSpPr>
          <p:nvPr/>
        </p:nvGrpSpPr>
        <p:grpSpPr bwMode="auto">
          <a:xfrm rot="4976862" flipH="1">
            <a:off x="4552950" y="3978275"/>
            <a:ext cx="673100" cy="647700"/>
            <a:chOff x="1944" y="1111"/>
            <a:chExt cx="204" cy="196"/>
          </a:xfrm>
        </p:grpSpPr>
        <p:pic>
          <p:nvPicPr>
            <p:cNvPr id="43021" name="Picture 40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 name="Oval 401"/>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a:defRPr/>
              </a:pPr>
              <a:endParaRPr lang="en-US">
                <a:latin typeface="Arial" charset="0"/>
                <a:cs typeface="Arial" charset="0"/>
              </a:endParaRPr>
            </a:p>
          </p:txBody>
        </p:sp>
        <p:grpSp>
          <p:nvGrpSpPr>
            <p:cNvPr id="43023" name="Group 402"/>
            <p:cNvGrpSpPr>
              <a:grpSpLocks/>
            </p:cNvGrpSpPr>
            <p:nvPr/>
          </p:nvGrpSpPr>
          <p:grpSpPr bwMode="auto">
            <a:xfrm rot="1297425" flipV="1">
              <a:off x="1957" y="1252"/>
              <a:ext cx="148" cy="36"/>
              <a:chOff x="2524" y="1060"/>
              <a:chExt cx="898" cy="236"/>
            </a:xfrm>
          </p:grpSpPr>
          <p:grpSp>
            <p:nvGrpSpPr>
              <p:cNvPr id="43026" name="Group 403"/>
              <p:cNvGrpSpPr>
                <a:grpSpLocks/>
              </p:cNvGrpSpPr>
              <p:nvPr/>
            </p:nvGrpSpPr>
            <p:grpSpPr bwMode="auto">
              <a:xfrm>
                <a:off x="2524" y="1060"/>
                <a:ext cx="742" cy="186"/>
                <a:chOff x="1565" y="2568"/>
                <a:chExt cx="1118" cy="279"/>
              </a:xfrm>
            </p:grpSpPr>
            <p:sp>
              <p:nvSpPr>
                <p:cNvPr id="43032" name="AutoShape 40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33" name="AutoShape 40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34" name="AutoShape 40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35" name="AutoShape 40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3027" name="Group 408"/>
              <p:cNvGrpSpPr>
                <a:grpSpLocks/>
              </p:cNvGrpSpPr>
              <p:nvPr/>
            </p:nvGrpSpPr>
            <p:grpSpPr bwMode="auto">
              <a:xfrm rot="1353540">
                <a:off x="2680" y="1110"/>
                <a:ext cx="742" cy="186"/>
                <a:chOff x="1565" y="2568"/>
                <a:chExt cx="1118" cy="279"/>
              </a:xfrm>
            </p:grpSpPr>
            <p:sp>
              <p:nvSpPr>
                <p:cNvPr id="43028" name="AutoShape 40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29" name="AutoShape 41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30" name="AutoShape 41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3031" name="AutoShape 41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3024" name="Arc 41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pic>
          <p:nvPicPr>
            <p:cNvPr id="43025" name="Picture 414" descr="light_shadow1"/>
            <p:cNvPicPr>
              <a:picLocks noChangeAspect="1" noChangeArrowheads="1"/>
            </p:cNvPicPr>
            <p:nvPr/>
          </p:nvPicPr>
          <p:blipFill>
            <a:blip r:embed="rId5">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3" name="Rectangle 420"/>
          <p:cNvSpPr>
            <a:spLocks noChangeArrowheads="1"/>
          </p:cNvSpPr>
          <p:nvPr/>
        </p:nvSpPr>
        <p:spPr bwMode="auto">
          <a:xfrm>
            <a:off x="3995738" y="4005263"/>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US" sz="2800" b="1">
                <a:solidFill>
                  <a:srgbClr val="000000"/>
                </a:solidFill>
                <a:latin typeface="Times New Roman" pitchFamily="18" charset="0"/>
              </a:rPr>
              <a:t>Năng lực lõi</a:t>
            </a:r>
            <a:endParaRPr lang="en-US" sz="2800">
              <a:solidFill>
                <a:srgbClr val="000000"/>
              </a:solidFill>
              <a:latin typeface="Times New Roman" pitchFamily="18" charset="0"/>
            </a:endParaRPr>
          </a:p>
        </p:txBody>
      </p:sp>
      <p:sp>
        <p:nvSpPr>
          <p:cNvPr id="43017" name="TextBox 183"/>
          <p:cNvSpPr txBox="1">
            <a:spLocks noChangeArrowheads="1"/>
          </p:cNvSpPr>
          <p:nvPr/>
        </p:nvSpPr>
        <p:spPr bwMode="auto">
          <a:xfrm>
            <a:off x="357188" y="2590800"/>
            <a:ext cx="2614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1 là S</a:t>
            </a:r>
          </a:p>
        </p:txBody>
      </p:sp>
      <p:sp>
        <p:nvSpPr>
          <p:cNvPr id="43018" name="TextBox 257"/>
          <p:cNvSpPr txBox="1">
            <a:spLocks noChangeArrowheads="1"/>
          </p:cNvSpPr>
          <p:nvPr/>
        </p:nvSpPr>
        <p:spPr bwMode="auto">
          <a:xfrm>
            <a:off x="2428875" y="500063"/>
            <a:ext cx="56435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SỬ DỤNG ASK ĐỂ ĐỊNH DANH NĂNG LỰC</a:t>
            </a:r>
          </a:p>
        </p:txBody>
      </p:sp>
      <p:sp>
        <p:nvSpPr>
          <p:cNvPr id="43019" name="TextBox 259"/>
          <p:cNvSpPr txBox="1">
            <a:spLocks noChangeArrowheads="1"/>
          </p:cNvSpPr>
          <p:nvPr/>
        </p:nvSpPr>
        <p:spPr bwMode="auto">
          <a:xfrm>
            <a:off x="3429000" y="1000125"/>
            <a:ext cx="4714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Coi công ty như 1 cá nhân</a:t>
            </a:r>
          </a:p>
        </p:txBody>
      </p:sp>
      <p:sp>
        <p:nvSpPr>
          <p:cNvPr id="43020" name="TextBox 260"/>
          <p:cNvSpPr txBox="1">
            <a:spLocks noChangeArrowheads="1"/>
          </p:cNvSpPr>
          <p:nvPr/>
        </p:nvSpPr>
        <p:spPr bwMode="auto">
          <a:xfrm>
            <a:off x="1143000" y="4857750"/>
            <a:ext cx="28575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của công ty có thể chỉ có 1 năng lực và chỉ là yếu tố K. Ví dụ như: năng lực triển khai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800" decel="100000"/>
                                        <p:tgtEl>
                                          <p:spTgt spid="91"/>
                                        </p:tgtEl>
                                      </p:cBhvr>
                                    </p:animEffect>
                                    <p:anim calcmode="lin" valueType="num">
                                      <p:cBhvr>
                                        <p:cTn id="8" dur="800" decel="100000" fill="hold"/>
                                        <p:tgtEl>
                                          <p:spTgt spid="91"/>
                                        </p:tgtEl>
                                        <p:attrNameLst>
                                          <p:attrName>style.rotation</p:attrName>
                                        </p:attrNameLst>
                                      </p:cBhvr>
                                      <p:tavLst>
                                        <p:tav tm="0">
                                          <p:val>
                                            <p:fltVal val="-90"/>
                                          </p:val>
                                        </p:tav>
                                        <p:tav tm="100000">
                                          <p:val>
                                            <p:fltVal val="0"/>
                                          </p:val>
                                        </p:tav>
                                      </p:tavLst>
                                    </p:anim>
                                    <p:anim calcmode="lin" valueType="num">
                                      <p:cBhvr>
                                        <p:cTn id="9" dur="800" decel="100000" fill="hold"/>
                                        <p:tgtEl>
                                          <p:spTgt spid="91"/>
                                        </p:tgtEl>
                                        <p:attrNameLst>
                                          <p:attrName>ppt_x</p:attrName>
                                        </p:attrNameLst>
                                      </p:cBhvr>
                                      <p:tavLst>
                                        <p:tav tm="0">
                                          <p:val>
                                            <p:strVal val="#ppt_x+0.4"/>
                                          </p:val>
                                        </p:tav>
                                        <p:tav tm="100000">
                                          <p:val>
                                            <p:strVal val="#ppt_x-0.05"/>
                                          </p:val>
                                        </p:tav>
                                      </p:tavLst>
                                    </p:anim>
                                    <p:anim calcmode="lin" valueType="num">
                                      <p:cBhvr>
                                        <p:cTn id="10" dur="800" decel="100000" fill="hold"/>
                                        <p:tgtEl>
                                          <p:spTgt spid="9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53"/>
                                        </p:tgtEl>
                                        <p:attrNameLst>
                                          <p:attrName>style.visibility</p:attrName>
                                        </p:attrNameLst>
                                      </p:cBhvr>
                                      <p:to>
                                        <p:strVal val="visible"/>
                                      </p:to>
                                    </p:set>
                                    <p:animEffect transition="in" filter="fade">
                                      <p:cBhvr>
                                        <p:cTn id="23" dur="800" decel="100000"/>
                                        <p:tgtEl>
                                          <p:spTgt spid="253"/>
                                        </p:tgtEl>
                                      </p:cBhvr>
                                    </p:animEffect>
                                    <p:anim calcmode="lin" valueType="num">
                                      <p:cBhvr>
                                        <p:cTn id="24" dur="800" decel="100000" fill="hold"/>
                                        <p:tgtEl>
                                          <p:spTgt spid="253"/>
                                        </p:tgtEl>
                                        <p:attrNameLst>
                                          <p:attrName>style.rotation</p:attrName>
                                        </p:attrNameLst>
                                      </p:cBhvr>
                                      <p:tavLst>
                                        <p:tav tm="0">
                                          <p:val>
                                            <p:fltVal val="-90"/>
                                          </p:val>
                                        </p:tav>
                                        <p:tav tm="100000">
                                          <p:val>
                                            <p:fltVal val="0"/>
                                          </p:val>
                                        </p:tav>
                                      </p:tavLst>
                                    </p:anim>
                                    <p:anim calcmode="lin" valueType="num">
                                      <p:cBhvr>
                                        <p:cTn id="25" dur="800" decel="100000" fill="hold"/>
                                        <p:tgtEl>
                                          <p:spTgt spid="253"/>
                                        </p:tgtEl>
                                        <p:attrNameLst>
                                          <p:attrName>ppt_x</p:attrName>
                                        </p:attrNameLst>
                                      </p:cBhvr>
                                      <p:tavLst>
                                        <p:tav tm="0">
                                          <p:val>
                                            <p:strVal val="#ppt_x+0.4"/>
                                          </p:val>
                                        </p:tav>
                                        <p:tav tm="100000">
                                          <p:val>
                                            <p:strVal val="#ppt_x-0.05"/>
                                          </p:val>
                                        </p:tav>
                                      </p:tavLst>
                                    </p:anim>
                                    <p:anim calcmode="lin" valueType="num">
                                      <p:cBhvr>
                                        <p:cTn id="26" dur="800" decel="100000" fill="hold"/>
                                        <p:tgtEl>
                                          <p:spTgt spid="25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5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53"/>
                                        </p:tgtEl>
                                        <p:attrNameLst>
                                          <p:attrName>ppt_y</p:attrName>
                                        </p:attrNameLst>
                                      </p:cBhvr>
                                      <p:tavLst>
                                        <p:tav tm="0">
                                          <p:val>
                                            <p:strVal val="#ppt_y+0.1"/>
                                          </p:val>
                                        </p:tav>
                                        <p:tav tm="100000">
                                          <p:val>
                                            <p:strVal val="#ppt_y"/>
                                          </p:val>
                                        </p:tav>
                                      </p:tavLst>
                                    </p:anim>
                                  </p:childTnLst>
                                </p:cTn>
                              </p:par>
                              <p:par>
                                <p:cTn id="29" presetID="8"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amond(in)">
                                      <p:cBhvr>
                                        <p:cTn id="31" dur="1000"/>
                                        <p:tgtEl>
                                          <p:spTgt spid="2"/>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diamond(in)">
                                      <p:cBhvr>
                                        <p:cTn id="34"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1" grpId="0" animBg="1"/>
      <p:bldP spid="2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Oval 246"/>
          <p:cNvSpPr>
            <a:spLocks noChangeArrowheads="1"/>
          </p:cNvSpPr>
          <p:nvPr/>
        </p:nvSpPr>
        <p:spPr bwMode="gray">
          <a:xfrm>
            <a:off x="2584450" y="2898775"/>
            <a:ext cx="2743200" cy="2743200"/>
          </a:xfrm>
          <a:prstGeom prst="ellipse">
            <a:avLst/>
          </a:prstGeom>
          <a:solidFill>
            <a:schemeClr val="bg1">
              <a:alpha val="79999"/>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44035" name="Oval 247"/>
          <p:cNvSpPr>
            <a:spLocks noChangeArrowheads="1"/>
          </p:cNvSpPr>
          <p:nvPr/>
        </p:nvSpPr>
        <p:spPr bwMode="gray">
          <a:xfrm>
            <a:off x="3727450" y="3413125"/>
            <a:ext cx="1619250" cy="161925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sp>
        <p:nvSpPr>
          <p:cNvPr id="87" name="Line 249"/>
          <p:cNvSpPr>
            <a:spLocks noChangeShapeType="1"/>
          </p:cNvSpPr>
          <p:nvPr/>
        </p:nvSpPr>
        <p:spPr bwMode="gray">
          <a:xfrm>
            <a:off x="3803650" y="3051175"/>
            <a:ext cx="9144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91" name="Oval 253"/>
          <p:cNvSpPr>
            <a:spLocks noChangeArrowheads="1"/>
          </p:cNvSpPr>
          <p:nvPr/>
        </p:nvSpPr>
        <p:spPr bwMode="gray">
          <a:xfrm>
            <a:off x="4365625" y="3803650"/>
            <a:ext cx="895350" cy="895350"/>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2" name="Group 254"/>
          <p:cNvGrpSpPr>
            <a:grpSpLocks/>
          </p:cNvGrpSpPr>
          <p:nvPr/>
        </p:nvGrpSpPr>
        <p:grpSpPr bwMode="auto">
          <a:xfrm>
            <a:off x="2984500" y="2174875"/>
            <a:ext cx="1146175" cy="1384300"/>
            <a:chOff x="2064" y="1008"/>
            <a:chExt cx="722" cy="872"/>
          </a:xfrm>
        </p:grpSpPr>
        <p:sp>
          <p:nvSpPr>
            <p:cNvPr id="44068" name="Oval 255"/>
            <p:cNvSpPr>
              <a:spLocks noChangeArrowheads="1"/>
            </p:cNvSpPr>
            <p:nvPr/>
          </p:nvSpPr>
          <p:spPr bwMode="gray">
            <a:xfrm>
              <a:off x="2064" y="1008"/>
              <a:ext cx="722" cy="727"/>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grpSp>
          <p:nvGrpSpPr>
            <p:cNvPr id="44069" name="Group 256"/>
            <p:cNvGrpSpPr>
              <a:grpSpLocks/>
            </p:cNvGrpSpPr>
            <p:nvPr/>
          </p:nvGrpSpPr>
          <p:grpSpPr bwMode="auto">
            <a:xfrm>
              <a:off x="2086" y="1024"/>
              <a:ext cx="680" cy="839"/>
              <a:chOff x="3975" y="1593"/>
              <a:chExt cx="931" cy="1155"/>
            </a:xfrm>
          </p:grpSpPr>
          <p:pic>
            <p:nvPicPr>
              <p:cNvPr id="44082" name="Picture 257"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83" name="Oval 258"/>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vi-VN"/>
              </a:p>
            </p:txBody>
          </p:sp>
          <p:pic>
            <p:nvPicPr>
              <p:cNvPr id="44084" name="Picture 259"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85" name="Group 260"/>
              <p:cNvGrpSpPr>
                <a:grpSpLocks/>
              </p:cNvGrpSpPr>
              <p:nvPr/>
            </p:nvGrpSpPr>
            <p:grpSpPr bwMode="auto">
              <a:xfrm rot="-3733502" flipH="1" flipV="1">
                <a:off x="4249" y="2240"/>
                <a:ext cx="824" cy="191"/>
                <a:chOff x="2524" y="1060"/>
                <a:chExt cx="898" cy="236"/>
              </a:xfrm>
            </p:grpSpPr>
            <p:grpSp>
              <p:nvGrpSpPr>
                <p:cNvPr id="44086" name="Group 261"/>
                <p:cNvGrpSpPr>
                  <a:grpSpLocks/>
                </p:cNvGrpSpPr>
                <p:nvPr/>
              </p:nvGrpSpPr>
              <p:grpSpPr bwMode="auto">
                <a:xfrm>
                  <a:off x="2524" y="1060"/>
                  <a:ext cx="742" cy="186"/>
                  <a:chOff x="1565" y="2568"/>
                  <a:chExt cx="1118" cy="279"/>
                </a:xfrm>
              </p:grpSpPr>
              <p:sp>
                <p:nvSpPr>
                  <p:cNvPr id="44092" name="AutoShape 26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93" name="AutoShape 26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94" name="AutoShape 26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95" name="AutoShape 26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4087" name="Group 266"/>
                <p:cNvGrpSpPr>
                  <a:grpSpLocks/>
                </p:cNvGrpSpPr>
                <p:nvPr/>
              </p:nvGrpSpPr>
              <p:grpSpPr bwMode="auto">
                <a:xfrm rot="1353540">
                  <a:off x="2680" y="1110"/>
                  <a:ext cx="742" cy="186"/>
                  <a:chOff x="1565" y="2568"/>
                  <a:chExt cx="1118" cy="279"/>
                </a:xfrm>
              </p:grpSpPr>
              <p:sp>
                <p:nvSpPr>
                  <p:cNvPr id="44088" name="AutoShape 2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89" name="AutoShape 2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90" name="AutoShape 2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91" name="AutoShape 2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grpSp>
        <p:grpSp>
          <p:nvGrpSpPr>
            <p:cNvPr id="44070" name="Group 271"/>
            <p:cNvGrpSpPr>
              <a:grpSpLocks/>
            </p:cNvGrpSpPr>
            <p:nvPr/>
          </p:nvGrpSpPr>
          <p:grpSpPr bwMode="auto">
            <a:xfrm rot="-3733502" flipH="1" flipV="1">
              <a:off x="2361" y="1505"/>
              <a:ext cx="530" cy="122"/>
              <a:chOff x="2524" y="1060"/>
              <a:chExt cx="898" cy="236"/>
            </a:xfrm>
          </p:grpSpPr>
          <p:grpSp>
            <p:nvGrpSpPr>
              <p:cNvPr id="44072" name="Group 272"/>
              <p:cNvGrpSpPr>
                <a:grpSpLocks/>
              </p:cNvGrpSpPr>
              <p:nvPr/>
            </p:nvGrpSpPr>
            <p:grpSpPr bwMode="auto">
              <a:xfrm>
                <a:off x="2524" y="1060"/>
                <a:ext cx="742" cy="186"/>
                <a:chOff x="1565" y="2568"/>
                <a:chExt cx="1118" cy="279"/>
              </a:xfrm>
            </p:grpSpPr>
            <p:sp>
              <p:nvSpPr>
                <p:cNvPr id="44078" name="AutoShape 27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79" name="AutoShape 27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80" name="AutoShape 27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81" name="AutoShape 27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4073" name="Group 277"/>
              <p:cNvGrpSpPr>
                <a:grpSpLocks/>
              </p:cNvGrpSpPr>
              <p:nvPr/>
            </p:nvGrpSpPr>
            <p:grpSpPr bwMode="auto">
              <a:xfrm rot="1353540">
                <a:off x="2680" y="1110"/>
                <a:ext cx="742" cy="186"/>
                <a:chOff x="1565" y="2568"/>
                <a:chExt cx="1118" cy="279"/>
              </a:xfrm>
            </p:grpSpPr>
            <p:sp>
              <p:nvSpPr>
                <p:cNvPr id="44074" name="AutoShape 27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75" name="AutoShape 27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76" name="AutoShape 28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77" name="AutoShape 28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4071" name="Rectangle 282"/>
            <p:cNvSpPr>
              <a:spLocks noChangeArrowheads="1"/>
            </p:cNvSpPr>
            <p:nvPr/>
          </p:nvSpPr>
          <p:spPr bwMode="gray">
            <a:xfrm>
              <a:off x="2338" y="1272"/>
              <a:ext cx="1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sz="1600" b="1">
                  <a:solidFill>
                    <a:srgbClr val="000000"/>
                  </a:solidFill>
                </a:rPr>
                <a:t>1</a:t>
              </a:r>
            </a:p>
          </p:txBody>
        </p:sp>
      </p:grpSp>
      <p:grpSp>
        <p:nvGrpSpPr>
          <p:cNvPr id="10" name="Group 399"/>
          <p:cNvGrpSpPr>
            <a:grpSpLocks/>
          </p:cNvGrpSpPr>
          <p:nvPr/>
        </p:nvGrpSpPr>
        <p:grpSpPr bwMode="auto">
          <a:xfrm rot="4976862" flipH="1">
            <a:off x="4552950" y="3978275"/>
            <a:ext cx="673100" cy="647700"/>
            <a:chOff x="1944" y="1111"/>
            <a:chExt cx="204" cy="196"/>
          </a:xfrm>
        </p:grpSpPr>
        <p:pic>
          <p:nvPicPr>
            <p:cNvPr id="44053" name="Picture 40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 name="Oval 401"/>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a:defRPr/>
              </a:pPr>
              <a:endParaRPr lang="en-US">
                <a:latin typeface="Arial" charset="0"/>
                <a:cs typeface="Arial" charset="0"/>
              </a:endParaRPr>
            </a:p>
          </p:txBody>
        </p:sp>
        <p:grpSp>
          <p:nvGrpSpPr>
            <p:cNvPr id="44055" name="Group 402"/>
            <p:cNvGrpSpPr>
              <a:grpSpLocks/>
            </p:cNvGrpSpPr>
            <p:nvPr/>
          </p:nvGrpSpPr>
          <p:grpSpPr bwMode="auto">
            <a:xfrm rot="1297425" flipV="1">
              <a:off x="1957" y="1252"/>
              <a:ext cx="148" cy="36"/>
              <a:chOff x="2524" y="1060"/>
              <a:chExt cx="898" cy="236"/>
            </a:xfrm>
          </p:grpSpPr>
          <p:grpSp>
            <p:nvGrpSpPr>
              <p:cNvPr id="44058" name="Group 403"/>
              <p:cNvGrpSpPr>
                <a:grpSpLocks/>
              </p:cNvGrpSpPr>
              <p:nvPr/>
            </p:nvGrpSpPr>
            <p:grpSpPr bwMode="auto">
              <a:xfrm>
                <a:off x="2524" y="1060"/>
                <a:ext cx="742" cy="186"/>
                <a:chOff x="1565" y="2568"/>
                <a:chExt cx="1118" cy="279"/>
              </a:xfrm>
            </p:grpSpPr>
            <p:sp>
              <p:nvSpPr>
                <p:cNvPr id="44064" name="AutoShape 40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5" name="AutoShape 40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6" name="AutoShape 40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7" name="AutoShape 40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nvGrpSpPr>
              <p:cNvPr id="44059" name="Group 408"/>
              <p:cNvGrpSpPr>
                <a:grpSpLocks/>
              </p:cNvGrpSpPr>
              <p:nvPr/>
            </p:nvGrpSpPr>
            <p:grpSpPr bwMode="auto">
              <a:xfrm rot="1353540">
                <a:off x="2680" y="1110"/>
                <a:ext cx="742" cy="186"/>
                <a:chOff x="1565" y="2568"/>
                <a:chExt cx="1118" cy="279"/>
              </a:xfrm>
            </p:grpSpPr>
            <p:sp>
              <p:nvSpPr>
                <p:cNvPr id="44060" name="AutoShape 40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1" name="AutoShape 41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2" name="AutoShape 41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sp>
              <p:nvSpPr>
                <p:cNvPr id="44063" name="AutoShape 41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vi-VN"/>
                </a:p>
              </p:txBody>
            </p:sp>
          </p:grpSp>
        </p:grpSp>
        <p:sp>
          <p:nvSpPr>
            <p:cNvPr id="44056" name="Arc 41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endParaRPr lang="vi-VN"/>
            </a:p>
          </p:txBody>
        </p:sp>
        <p:pic>
          <p:nvPicPr>
            <p:cNvPr id="44057" name="Picture 414" descr="light_shadow1"/>
            <p:cNvPicPr>
              <a:picLocks noChangeAspect="1" noChangeArrowheads="1"/>
            </p:cNvPicPr>
            <p:nvPr/>
          </p:nvPicPr>
          <p:blipFill>
            <a:blip r:embed="rId5">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3" name="Rectangle 420"/>
          <p:cNvSpPr>
            <a:spLocks noChangeArrowheads="1"/>
          </p:cNvSpPr>
          <p:nvPr/>
        </p:nvSpPr>
        <p:spPr bwMode="auto">
          <a:xfrm>
            <a:off x="3995738" y="4005263"/>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en-US" sz="2800" b="1">
                <a:solidFill>
                  <a:srgbClr val="000000"/>
                </a:solidFill>
                <a:latin typeface="Times New Roman" pitchFamily="18" charset="0"/>
              </a:rPr>
              <a:t>Năng lực lõi</a:t>
            </a:r>
            <a:endParaRPr lang="en-US" sz="2800">
              <a:solidFill>
                <a:srgbClr val="000000"/>
              </a:solidFill>
              <a:latin typeface="Times New Roman" pitchFamily="18" charset="0"/>
            </a:endParaRPr>
          </a:p>
        </p:txBody>
      </p:sp>
      <p:sp>
        <p:nvSpPr>
          <p:cNvPr id="44041" name="TextBox 183"/>
          <p:cNvSpPr txBox="1">
            <a:spLocks noChangeArrowheads="1"/>
          </p:cNvSpPr>
          <p:nvPr/>
        </p:nvSpPr>
        <p:spPr bwMode="auto">
          <a:xfrm>
            <a:off x="4143375" y="2786063"/>
            <a:ext cx="1785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lõi 1</a:t>
            </a:r>
          </a:p>
        </p:txBody>
      </p:sp>
      <p:sp>
        <p:nvSpPr>
          <p:cNvPr id="44042" name="TextBox 257"/>
          <p:cNvSpPr txBox="1">
            <a:spLocks noChangeArrowheads="1"/>
          </p:cNvSpPr>
          <p:nvPr/>
        </p:nvSpPr>
        <p:spPr bwMode="auto">
          <a:xfrm>
            <a:off x="2786063" y="500063"/>
            <a:ext cx="5286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PHÂN CẤP NĂNG LỰC LÕI</a:t>
            </a:r>
          </a:p>
        </p:txBody>
      </p:sp>
      <p:cxnSp>
        <p:nvCxnSpPr>
          <p:cNvPr id="57" name="Straight Arrow Connector 56"/>
          <p:cNvCxnSpPr/>
          <p:nvPr/>
        </p:nvCxnSpPr>
        <p:spPr>
          <a:xfrm rot="5400000" flipH="1" flipV="1">
            <a:off x="3714750" y="1785938"/>
            <a:ext cx="428625"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16200000" flipV="1">
            <a:off x="2941638" y="1487488"/>
            <a:ext cx="674687" cy="4143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a:off x="2286000" y="1714500"/>
            <a:ext cx="857250"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a:off x="1857375" y="2428875"/>
            <a:ext cx="107156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10800000" flipV="1">
            <a:off x="1785938" y="2928938"/>
            <a:ext cx="1071562" cy="571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048" name="TextBox 65"/>
          <p:cNvSpPr txBox="1">
            <a:spLocks noChangeArrowheads="1"/>
          </p:cNvSpPr>
          <p:nvPr/>
        </p:nvSpPr>
        <p:spPr bwMode="auto">
          <a:xfrm>
            <a:off x="4286250" y="1357313"/>
            <a:ext cx="928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Cấp 1</a:t>
            </a:r>
          </a:p>
        </p:txBody>
      </p:sp>
      <p:sp>
        <p:nvSpPr>
          <p:cNvPr id="44049" name="TextBox 66"/>
          <p:cNvSpPr txBox="1">
            <a:spLocks noChangeArrowheads="1"/>
          </p:cNvSpPr>
          <p:nvPr/>
        </p:nvSpPr>
        <p:spPr bwMode="auto">
          <a:xfrm>
            <a:off x="2857500" y="928688"/>
            <a:ext cx="928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Cấp 2</a:t>
            </a:r>
          </a:p>
        </p:txBody>
      </p:sp>
      <p:sp>
        <p:nvSpPr>
          <p:cNvPr id="44050" name="TextBox 67"/>
          <p:cNvSpPr txBox="1">
            <a:spLocks noChangeArrowheads="1"/>
          </p:cNvSpPr>
          <p:nvPr/>
        </p:nvSpPr>
        <p:spPr bwMode="auto">
          <a:xfrm>
            <a:off x="1714500" y="1214438"/>
            <a:ext cx="928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Cấp 3</a:t>
            </a:r>
          </a:p>
        </p:txBody>
      </p:sp>
      <p:sp>
        <p:nvSpPr>
          <p:cNvPr id="44051" name="TextBox 68"/>
          <p:cNvSpPr txBox="1">
            <a:spLocks noChangeArrowheads="1"/>
          </p:cNvSpPr>
          <p:nvPr/>
        </p:nvSpPr>
        <p:spPr bwMode="auto">
          <a:xfrm>
            <a:off x="857250" y="2286000"/>
            <a:ext cx="928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Cấp 4</a:t>
            </a:r>
          </a:p>
        </p:txBody>
      </p:sp>
      <p:sp>
        <p:nvSpPr>
          <p:cNvPr id="44052" name="TextBox 69"/>
          <p:cNvSpPr txBox="1">
            <a:spLocks noChangeArrowheads="1"/>
          </p:cNvSpPr>
          <p:nvPr/>
        </p:nvSpPr>
        <p:spPr bwMode="auto">
          <a:xfrm>
            <a:off x="1357313" y="3643313"/>
            <a:ext cx="928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Cấp 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800" decel="100000"/>
                                        <p:tgtEl>
                                          <p:spTgt spid="91"/>
                                        </p:tgtEl>
                                      </p:cBhvr>
                                    </p:animEffect>
                                    <p:anim calcmode="lin" valueType="num">
                                      <p:cBhvr>
                                        <p:cTn id="8" dur="800" decel="100000" fill="hold"/>
                                        <p:tgtEl>
                                          <p:spTgt spid="91"/>
                                        </p:tgtEl>
                                        <p:attrNameLst>
                                          <p:attrName>style.rotation</p:attrName>
                                        </p:attrNameLst>
                                      </p:cBhvr>
                                      <p:tavLst>
                                        <p:tav tm="0">
                                          <p:val>
                                            <p:fltVal val="-90"/>
                                          </p:val>
                                        </p:tav>
                                        <p:tav tm="100000">
                                          <p:val>
                                            <p:fltVal val="0"/>
                                          </p:val>
                                        </p:tav>
                                      </p:tavLst>
                                    </p:anim>
                                    <p:anim calcmode="lin" valueType="num">
                                      <p:cBhvr>
                                        <p:cTn id="9" dur="800" decel="100000" fill="hold"/>
                                        <p:tgtEl>
                                          <p:spTgt spid="91"/>
                                        </p:tgtEl>
                                        <p:attrNameLst>
                                          <p:attrName>ppt_x</p:attrName>
                                        </p:attrNameLst>
                                      </p:cBhvr>
                                      <p:tavLst>
                                        <p:tav tm="0">
                                          <p:val>
                                            <p:strVal val="#ppt_x+0.4"/>
                                          </p:val>
                                        </p:tav>
                                        <p:tav tm="100000">
                                          <p:val>
                                            <p:strVal val="#ppt_x-0.05"/>
                                          </p:val>
                                        </p:tav>
                                      </p:tavLst>
                                    </p:anim>
                                    <p:anim calcmode="lin" valueType="num">
                                      <p:cBhvr>
                                        <p:cTn id="10" dur="800" decel="100000" fill="hold"/>
                                        <p:tgtEl>
                                          <p:spTgt spid="9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53"/>
                                        </p:tgtEl>
                                        <p:attrNameLst>
                                          <p:attrName>style.visibility</p:attrName>
                                        </p:attrNameLst>
                                      </p:cBhvr>
                                      <p:to>
                                        <p:strVal val="visible"/>
                                      </p:to>
                                    </p:set>
                                    <p:animEffect transition="in" filter="fade">
                                      <p:cBhvr>
                                        <p:cTn id="23" dur="800" decel="100000"/>
                                        <p:tgtEl>
                                          <p:spTgt spid="253"/>
                                        </p:tgtEl>
                                      </p:cBhvr>
                                    </p:animEffect>
                                    <p:anim calcmode="lin" valueType="num">
                                      <p:cBhvr>
                                        <p:cTn id="24" dur="800" decel="100000" fill="hold"/>
                                        <p:tgtEl>
                                          <p:spTgt spid="253"/>
                                        </p:tgtEl>
                                        <p:attrNameLst>
                                          <p:attrName>style.rotation</p:attrName>
                                        </p:attrNameLst>
                                      </p:cBhvr>
                                      <p:tavLst>
                                        <p:tav tm="0">
                                          <p:val>
                                            <p:fltVal val="-90"/>
                                          </p:val>
                                        </p:tav>
                                        <p:tav tm="100000">
                                          <p:val>
                                            <p:fltVal val="0"/>
                                          </p:val>
                                        </p:tav>
                                      </p:tavLst>
                                    </p:anim>
                                    <p:anim calcmode="lin" valueType="num">
                                      <p:cBhvr>
                                        <p:cTn id="25" dur="800" decel="100000" fill="hold"/>
                                        <p:tgtEl>
                                          <p:spTgt spid="253"/>
                                        </p:tgtEl>
                                        <p:attrNameLst>
                                          <p:attrName>ppt_x</p:attrName>
                                        </p:attrNameLst>
                                      </p:cBhvr>
                                      <p:tavLst>
                                        <p:tav tm="0">
                                          <p:val>
                                            <p:strVal val="#ppt_x+0.4"/>
                                          </p:val>
                                        </p:tav>
                                        <p:tav tm="100000">
                                          <p:val>
                                            <p:strVal val="#ppt_x-0.05"/>
                                          </p:val>
                                        </p:tav>
                                      </p:tavLst>
                                    </p:anim>
                                    <p:anim calcmode="lin" valueType="num">
                                      <p:cBhvr>
                                        <p:cTn id="26" dur="800" decel="100000" fill="hold"/>
                                        <p:tgtEl>
                                          <p:spTgt spid="25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5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53"/>
                                        </p:tgtEl>
                                        <p:attrNameLst>
                                          <p:attrName>ppt_y</p:attrName>
                                        </p:attrNameLst>
                                      </p:cBhvr>
                                      <p:tavLst>
                                        <p:tav tm="0">
                                          <p:val>
                                            <p:strVal val="#ppt_y+0.1"/>
                                          </p:val>
                                        </p:tav>
                                        <p:tav tm="100000">
                                          <p:val>
                                            <p:strVal val="#ppt_y"/>
                                          </p:val>
                                        </p:tav>
                                      </p:tavLst>
                                    </p:anim>
                                  </p:childTnLst>
                                </p:cTn>
                              </p:par>
                              <p:par>
                                <p:cTn id="29" presetID="8"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amond(in)">
                                      <p:cBhvr>
                                        <p:cTn id="31" dur="1000"/>
                                        <p:tgtEl>
                                          <p:spTgt spid="2"/>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diamond(in)">
                                      <p:cBhvr>
                                        <p:cTn id="34"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1" grpId="0" animBg="1"/>
      <p:bldP spid="25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Phantichyeutohienta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64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066800" y="1828800"/>
            <a:ext cx="5791200" cy="584200"/>
          </a:xfrm>
          <a:prstGeom prst="rect">
            <a:avLst/>
          </a:prstGeom>
          <a:noFill/>
        </p:spPr>
        <p:txBody>
          <a:bodyPr>
            <a:spAutoFit/>
          </a:bodyPr>
          <a:lstStyle/>
          <a:p>
            <a:pPr>
              <a:defRPr/>
            </a:pPr>
            <a:r>
              <a:rPr lang="en-US" sz="3200">
                <a:solidFill>
                  <a:srgbClr val="FF0000"/>
                </a:solidFill>
                <a:effectLst>
                  <a:outerShdw blurRad="38100" dist="38100" dir="2700000" algn="tl">
                    <a:srgbClr val="000000">
                      <a:alpha val="43137"/>
                    </a:srgbClr>
                  </a:outerShdw>
                </a:effectLst>
                <a:latin typeface="Arial" charset="0"/>
                <a:cs typeface="Arial" charset="0"/>
              </a:rPr>
              <a:t>TỰ VẼ RA NĂNG LỰC LÕI</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1500"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công ty – năng lực lõi</a:t>
            </a:r>
          </a:p>
        </p:txBody>
      </p:sp>
      <p:sp>
        <p:nvSpPr>
          <p:cNvPr id="3" name="Rounded Rectangle 2"/>
          <p:cNvSpPr/>
          <p:nvPr/>
        </p:nvSpPr>
        <p:spPr>
          <a:xfrm>
            <a:off x="3214688"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khối</a:t>
            </a:r>
          </a:p>
        </p:txBody>
      </p:sp>
      <p:sp>
        <p:nvSpPr>
          <p:cNvPr id="4" name="Rounded Rectangle 3"/>
          <p:cNvSpPr/>
          <p:nvPr/>
        </p:nvSpPr>
        <p:spPr>
          <a:xfrm>
            <a:off x="5857875"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vị trí</a:t>
            </a:r>
          </a:p>
        </p:txBody>
      </p:sp>
      <p:cxnSp>
        <p:nvCxnSpPr>
          <p:cNvPr id="6" name="Straight Arrow Connector 5"/>
          <p:cNvCxnSpPr>
            <a:stCxn id="2" idx="3"/>
            <a:endCxn id="3" idx="1"/>
          </p:cNvCxnSpPr>
          <p:nvPr/>
        </p:nvCxnSpPr>
        <p:spPr>
          <a:xfrm>
            <a:off x="2714625" y="3500438"/>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3"/>
            <a:endCxn id="4" idx="1"/>
          </p:cNvCxnSpPr>
          <p:nvPr/>
        </p:nvCxnSpPr>
        <p:spPr>
          <a:xfrm>
            <a:off x="5357813" y="3500438"/>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087" name="TextBox 10"/>
          <p:cNvSpPr txBox="1">
            <a:spLocks noChangeArrowheads="1"/>
          </p:cNvSpPr>
          <p:nvPr/>
        </p:nvSpPr>
        <p:spPr bwMode="auto">
          <a:xfrm>
            <a:off x="214313" y="285750"/>
            <a:ext cx="828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
        <p:nvSpPr>
          <p:cNvPr id="9" name="Rounded Rectangle 8"/>
          <p:cNvSpPr/>
          <p:nvPr/>
        </p:nvSpPr>
        <p:spPr>
          <a:xfrm>
            <a:off x="571500" y="1428750"/>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cơ cấu công ty</a:t>
            </a:r>
          </a:p>
        </p:txBody>
      </p:sp>
      <p:cxnSp>
        <p:nvCxnSpPr>
          <p:cNvPr id="11" name="Straight Arrow Connector 10"/>
          <p:cNvCxnSpPr>
            <a:stCxn id="9" idx="2"/>
            <a:endCxn id="2" idx="0"/>
          </p:cNvCxnSpPr>
          <p:nvPr/>
        </p:nvCxnSpPr>
        <p:spPr>
          <a:xfrm rot="16200000" flipH="1">
            <a:off x="1250156" y="2678907"/>
            <a:ext cx="7858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585787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Định nghĩa các cấp độ cho từng năng lực </a:t>
            </a:r>
          </a:p>
        </p:txBody>
      </p:sp>
      <p:sp>
        <p:nvSpPr>
          <p:cNvPr id="12" name="Rounded Rectangle 11"/>
          <p:cNvSpPr/>
          <p:nvPr/>
        </p:nvSpPr>
        <p:spPr>
          <a:xfrm>
            <a:off x="328612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Tập hợp các năng lực lại thành từ điển năng lực</a:t>
            </a:r>
          </a:p>
        </p:txBody>
      </p:sp>
      <p:cxnSp>
        <p:nvCxnSpPr>
          <p:cNvPr id="14" name="Straight Arrow Connector 13"/>
          <p:cNvCxnSpPr>
            <a:stCxn id="4" idx="2"/>
            <a:endCxn id="10" idx="0"/>
          </p:cNvCxnSpPr>
          <p:nvPr/>
        </p:nvCxnSpPr>
        <p:spPr>
          <a:xfrm rot="16200000" flipH="1">
            <a:off x="6500813" y="4357688"/>
            <a:ext cx="8572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1"/>
            <a:endCxn id="12" idx="3"/>
          </p:cNvCxnSpPr>
          <p:nvPr/>
        </p:nvCxnSpPr>
        <p:spPr>
          <a:xfrm rot="10800000">
            <a:off x="5429250" y="5214938"/>
            <a:ext cx="428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1"/>
          <p:cNvSpPr txBox="1">
            <a:spLocks noChangeArrowheads="1"/>
          </p:cNvSpPr>
          <p:nvPr/>
        </p:nvSpPr>
        <p:spPr bwMode="auto">
          <a:xfrm>
            <a:off x="1428750" y="2428875"/>
            <a:ext cx="6643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800"/>
              <a:t>XÁC ĐỊNH </a:t>
            </a:r>
          </a:p>
          <a:p>
            <a:pPr algn="ctr" eaLnBrk="1" hangingPunct="1"/>
            <a:r>
              <a:rPr lang="en-US" sz="4800"/>
              <a:t>NĂNG LỰC KHỐI</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1143000" y="2214563"/>
            <a:ext cx="6572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3600">
                <a:latin typeface="Tahoma" pitchFamily="34" charset="0"/>
                <a:cs typeface="Tahoma" pitchFamily="34" charset="0"/>
              </a:rPr>
              <a:t>TỔNG QUAN, ĐỊNH NGHĨA TỪ ĐIỂN NĂNG LỰC</a:t>
            </a:r>
          </a:p>
        </p:txBody>
      </p:sp>
      <p:sp>
        <p:nvSpPr>
          <p:cNvPr id="3" name="Rectangle 2"/>
          <p:cNvSpPr txBox="1">
            <a:spLocks noChangeArrowheads="1"/>
          </p:cNvSpPr>
          <p:nvPr/>
        </p:nvSpPr>
        <p:spPr bwMode="auto">
          <a:xfrm>
            <a:off x="785813" y="428625"/>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nhất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Hung Cuong\Desktop\Nang luc kho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950" y="412750"/>
            <a:ext cx="61341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Box 2"/>
          <p:cNvSpPr txBox="1">
            <a:spLocks noChangeArrowheads="1"/>
          </p:cNvSpPr>
          <p:nvPr/>
        </p:nvSpPr>
        <p:spPr bwMode="auto">
          <a:xfrm>
            <a:off x="285750" y="2214563"/>
            <a:ext cx="1071563"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khối là năng lực các nhân viên trong khối đều phải có</a:t>
            </a:r>
          </a:p>
        </p:txBody>
      </p:sp>
      <p:sp>
        <p:nvSpPr>
          <p:cNvPr id="48132" name="TextBox 3"/>
          <p:cNvSpPr txBox="1">
            <a:spLocks noChangeArrowheads="1"/>
          </p:cNvSpPr>
          <p:nvPr/>
        </p:nvSpPr>
        <p:spPr bwMode="auto">
          <a:xfrm>
            <a:off x="7715250" y="2500313"/>
            <a:ext cx="14287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Lưu ý: Năng lực khối có thể là năng lực vị trí. Do khối chỉ có 1 – 2 vị trí</a:t>
            </a:r>
          </a:p>
        </p:txBody>
      </p:sp>
      <p:sp>
        <p:nvSpPr>
          <p:cNvPr id="48133" name="TextBox 4"/>
          <p:cNvSpPr txBox="1">
            <a:spLocks noChangeArrowheads="1"/>
          </p:cNvSpPr>
          <p:nvPr/>
        </p:nvSpPr>
        <p:spPr bwMode="auto">
          <a:xfrm>
            <a:off x="3643313" y="6215063"/>
            <a:ext cx="5143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Ví dụ về khối: Khối kinh doanh, khối kỹ thuật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1500"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công ty – năng lực lõi</a:t>
            </a:r>
          </a:p>
        </p:txBody>
      </p:sp>
      <p:sp>
        <p:nvSpPr>
          <p:cNvPr id="3" name="Rounded Rectangle 2"/>
          <p:cNvSpPr/>
          <p:nvPr/>
        </p:nvSpPr>
        <p:spPr>
          <a:xfrm>
            <a:off x="3214688"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khối</a:t>
            </a:r>
          </a:p>
        </p:txBody>
      </p:sp>
      <p:sp>
        <p:nvSpPr>
          <p:cNvPr id="4" name="Rounded Rectangle 3"/>
          <p:cNvSpPr/>
          <p:nvPr/>
        </p:nvSpPr>
        <p:spPr>
          <a:xfrm>
            <a:off x="5857875"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vị trí</a:t>
            </a:r>
          </a:p>
        </p:txBody>
      </p:sp>
      <p:cxnSp>
        <p:nvCxnSpPr>
          <p:cNvPr id="6" name="Straight Arrow Connector 5"/>
          <p:cNvCxnSpPr>
            <a:stCxn id="2" idx="3"/>
            <a:endCxn id="3" idx="1"/>
          </p:cNvCxnSpPr>
          <p:nvPr/>
        </p:nvCxnSpPr>
        <p:spPr>
          <a:xfrm>
            <a:off x="2714625" y="3500438"/>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3"/>
            <a:endCxn id="4" idx="1"/>
          </p:cNvCxnSpPr>
          <p:nvPr/>
        </p:nvCxnSpPr>
        <p:spPr>
          <a:xfrm>
            <a:off x="5357813" y="3500438"/>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159" name="TextBox 10"/>
          <p:cNvSpPr txBox="1">
            <a:spLocks noChangeArrowheads="1"/>
          </p:cNvSpPr>
          <p:nvPr/>
        </p:nvSpPr>
        <p:spPr bwMode="auto">
          <a:xfrm>
            <a:off x="214313" y="285750"/>
            <a:ext cx="828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
        <p:nvSpPr>
          <p:cNvPr id="9" name="Rounded Rectangle 8"/>
          <p:cNvSpPr/>
          <p:nvPr/>
        </p:nvSpPr>
        <p:spPr>
          <a:xfrm>
            <a:off x="571500" y="1428750"/>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cơ cấu công ty</a:t>
            </a:r>
          </a:p>
        </p:txBody>
      </p:sp>
      <p:cxnSp>
        <p:nvCxnSpPr>
          <p:cNvPr id="11" name="Straight Arrow Connector 10"/>
          <p:cNvCxnSpPr>
            <a:stCxn id="9" idx="2"/>
            <a:endCxn id="2" idx="0"/>
          </p:cNvCxnSpPr>
          <p:nvPr/>
        </p:nvCxnSpPr>
        <p:spPr>
          <a:xfrm rot="16200000" flipH="1">
            <a:off x="1250156" y="2678907"/>
            <a:ext cx="7858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585787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Định nghĩa các cấp độ cho từng năng lực </a:t>
            </a:r>
          </a:p>
        </p:txBody>
      </p:sp>
      <p:sp>
        <p:nvSpPr>
          <p:cNvPr id="12" name="Rounded Rectangle 11"/>
          <p:cNvSpPr/>
          <p:nvPr/>
        </p:nvSpPr>
        <p:spPr>
          <a:xfrm>
            <a:off x="328612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Tập hợp các năng lực lại thành từ điển năng lực</a:t>
            </a:r>
          </a:p>
        </p:txBody>
      </p:sp>
      <p:cxnSp>
        <p:nvCxnSpPr>
          <p:cNvPr id="14" name="Straight Arrow Connector 13"/>
          <p:cNvCxnSpPr>
            <a:stCxn id="4" idx="2"/>
            <a:endCxn id="10" idx="0"/>
          </p:cNvCxnSpPr>
          <p:nvPr/>
        </p:nvCxnSpPr>
        <p:spPr>
          <a:xfrm rot="16200000" flipH="1">
            <a:off x="6500813" y="4357688"/>
            <a:ext cx="8572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1"/>
            <a:endCxn id="12" idx="3"/>
          </p:cNvCxnSpPr>
          <p:nvPr/>
        </p:nvCxnSpPr>
        <p:spPr>
          <a:xfrm rot="10800000">
            <a:off x="5429250" y="5214938"/>
            <a:ext cx="428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Box 1"/>
          <p:cNvSpPr txBox="1">
            <a:spLocks noChangeArrowheads="1"/>
          </p:cNvSpPr>
          <p:nvPr/>
        </p:nvSpPr>
        <p:spPr bwMode="auto">
          <a:xfrm>
            <a:off x="1428750" y="2428875"/>
            <a:ext cx="6643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800"/>
              <a:t>XÁC ĐỊNH </a:t>
            </a:r>
          </a:p>
          <a:p>
            <a:pPr algn="ctr" eaLnBrk="1" hangingPunct="1"/>
            <a:r>
              <a:rPr lang="en-US" sz="4800"/>
              <a:t>NĂNG LỰC VỊ TRÍ</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Users\Hung Cuong\Desktop\Nang luc vi t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00" y="469900"/>
            <a:ext cx="5969000"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TextBox 2"/>
          <p:cNvSpPr txBox="1">
            <a:spLocks noChangeArrowheads="1"/>
          </p:cNvSpPr>
          <p:nvPr/>
        </p:nvSpPr>
        <p:spPr bwMode="auto">
          <a:xfrm>
            <a:off x="357188" y="357188"/>
            <a:ext cx="10715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Năng lực vị trí là năng lực của vị trí đó</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1"/>
          <p:cNvSpPr>
            <a:spLocks noChangeArrowheads="1"/>
          </p:cNvSpPr>
          <p:nvPr/>
        </p:nvSpPr>
        <p:spPr bwMode="auto">
          <a:xfrm>
            <a:off x="0" y="457200"/>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endParaRPr lang="vi-VN" sz="1400"/>
          </a:p>
        </p:txBody>
      </p:sp>
      <p:sp>
        <p:nvSpPr>
          <p:cNvPr id="52227" name="Rectangle 119"/>
          <p:cNvSpPr>
            <a:spLocks noChangeArrowheads="1"/>
          </p:cNvSpPr>
          <p:nvPr/>
        </p:nvSpPr>
        <p:spPr bwMode="auto">
          <a:xfrm>
            <a:off x="895350" y="1482725"/>
            <a:ext cx="914400" cy="485775"/>
          </a:xfrm>
          <a:prstGeom prst="rect">
            <a:avLst/>
          </a:prstGeom>
          <a:solidFill>
            <a:srgbClr val="FFFFFF"/>
          </a:solidFill>
          <a:ln w="9525">
            <a:solidFill>
              <a:srgbClr val="000000"/>
            </a:solidFill>
            <a:miter lim="800000"/>
            <a:headEnd/>
            <a:tailEnd/>
          </a:ln>
        </p:spPr>
        <p:txBody>
          <a:bodyPr/>
          <a:lstStyle/>
          <a:p>
            <a:pPr algn="ctr">
              <a:spcAft>
                <a:spcPts val="1000"/>
              </a:spcAft>
            </a:pPr>
            <a:r>
              <a:rPr lang="en-US" altLang="ja-JP" sz="1400"/>
              <a:t>Vị trí</a:t>
            </a:r>
            <a:endParaRPr lang="en-US" sz="1400"/>
          </a:p>
        </p:txBody>
      </p:sp>
      <p:sp>
        <p:nvSpPr>
          <p:cNvPr id="52228" name="Rectangle 120"/>
          <p:cNvSpPr>
            <a:spLocks noChangeArrowheads="1"/>
          </p:cNvSpPr>
          <p:nvPr/>
        </p:nvSpPr>
        <p:spPr bwMode="auto">
          <a:xfrm>
            <a:off x="2047875" y="1482725"/>
            <a:ext cx="914400"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JD</a:t>
            </a:r>
            <a:endParaRPr lang="en-US" sz="1400"/>
          </a:p>
        </p:txBody>
      </p:sp>
      <p:sp>
        <p:nvSpPr>
          <p:cNvPr id="52229" name="Rectangle 121"/>
          <p:cNvSpPr>
            <a:spLocks noChangeArrowheads="1"/>
          </p:cNvSpPr>
          <p:nvPr/>
        </p:nvSpPr>
        <p:spPr bwMode="auto">
          <a:xfrm>
            <a:off x="3181350" y="1482725"/>
            <a:ext cx="1033463" cy="946150"/>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C</a:t>
            </a:r>
            <a:r>
              <a:rPr lang="en-US" altLang="ja-JP" sz="1400"/>
              <a:t>ore Competencies</a:t>
            </a:r>
            <a:endParaRPr lang="en-US" sz="1400"/>
          </a:p>
        </p:txBody>
      </p:sp>
      <p:cxnSp>
        <p:nvCxnSpPr>
          <p:cNvPr id="52230" name="AutoShape 122"/>
          <p:cNvCxnSpPr>
            <a:cxnSpLocks noChangeShapeType="1"/>
          </p:cNvCxnSpPr>
          <p:nvPr/>
        </p:nvCxnSpPr>
        <p:spPr bwMode="auto">
          <a:xfrm>
            <a:off x="1809750" y="1758950"/>
            <a:ext cx="2381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31" name="AutoShape 123"/>
          <p:cNvCxnSpPr>
            <a:cxnSpLocks noChangeShapeType="1"/>
          </p:cNvCxnSpPr>
          <p:nvPr/>
        </p:nvCxnSpPr>
        <p:spPr bwMode="auto">
          <a:xfrm>
            <a:off x="2962275" y="1758950"/>
            <a:ext cx="2381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32" name="Rectangle 124"/>
          <p:cNvSpPr>
            <a:spLocks noChangeArrowheads="1"/>
          </p:cNvSpPr>
          <p:nvPr/>
        </p:nvSpPr>
        <p:spPr bwMode="auto">
          <a:xfrm>
            <a:off x="4314825" y="1492250"/>
            <a:ext cx="1066800" cy="93662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C</a:t>
            </a:r>
            <a:r>
              <a:rPr lang="en-US" altLang="ja-JP" sz="1400"/>
              <a:t>ore Competency 1</a:t>
            </a:r>
            <a:endParaRPr lang="en-US" sz="1400"/>
          </a:p>
        </p:txBody>
      </p:sp>
      <p:cxnSp>
        <p:nvCxnSpPr>
          <p:cNvPr id="52233" name="AutoShape 125"/>
          <p:cNvCxnSpPr>
            <a:cxnSpLocks noChangeShapeType="1"/>
          </p:cNvCxnSpPr>
          <p:nvPr/>
        </p:nvCxnSpPr>
        <p:spPr bwMode="auto">
          <a:xfrm flipV="1">
            <a:off x="4214813" y="1768475"/>
            <a:ext cx="119062" cy="1746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34" name="Rectangle 126"/>
          <p:cNvSpPr>
            <a:spLocks noChangeArrowheads="1"/>
          </p:cNvSpPr>
          <p:nvPr/>
        </p:nvSpPr>
        <p:spPr bwMode="auto">
          <a:xfrm>
            <a:off x="5695950" y="1158875"/>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Ki</a:t>
            </a:r>
            <a:r>
              <a:rPr lang="en-US" altLang="ja-JP" sz="1400"/>
              <a:t>ến thức</a:t>
            </a:r>
            <a:endParaRPr lang="en-US" sz="1400"/>
          </a:p>
        </p:txBody>
      </p:sp>
      <p:sp>
        <p:nvSpPr>
          <p:cNvPr id="52235" name="Rectangle 127"/>
          <p:cNvSpPr>
            <a:spLocks noChangeArrowheads="1"/>
          </p:cNvSpPr>
          <p:nvPr/>
        </p:nvSpPr>
        <p:spPr bwMode="auto">
          <a:xfrm>
            <a:off x="5695950" y="1968500"/>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K</a:t>
            </a:r>
            <a:r>
              <a:rPr lang="en-US" altLang="ja-JP" sz="1400"/>
              <a:t>ỹ năng</a:t>
            </a:r>
            <a:endParaRPr lang="en-US" sz="1400"/>
          </a:p>
        </p:txBody>
      </p:sp>
      <p:sp>
        <p:nvSpPr>
          <p:cNvPr id="52236" name="Rectangle 128"/>
          <p:cNvSpPr>
            <a:spLocks noChangeArrowheads="1"/>
          </p:cNvSpPr>
          <p:nvPr/>
        </p:nvSpPr>
        <p:spPr bwMode="auto">
          <a:xfrm>
            <a:off x="5695950" y="2730500"/>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Thái đ</a:t>
            </a:r>
            <a:r>
              <a:rPr lang="en-US" altLang="ja-JP" sz="1400"/>
              <a:t>ộ</a:t>
            </a:r>
            <a:endParaRPr lang="en-US" sz="1400"/>
          </a:p>
        </p:txBody>
      </p:sp>
      <p:cxnSp>
        <p:nvCxnSpPr>
          <p:cNvPr id="52237" name="AutoShape 129"/>
          <p:cNvCxnSpPr>
            <a:cxnSpLocks noChangeShapeType="1"/>
          </p:cNvCxnSpPr>
          <p:nvPr/>
        </p:nvCxnSpPr>
        <p:spPr bwMode="auto">
          <a:xfrm flipV="1">
            <a:off x="5438775" y="1482725"/>
            <a:ext cx="165100" cy="2857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38" name="AutoShape 130"/>
          <p:cNvCxnSpPr>
            <a:cxnSpLocks noChangeShapeType="1"/>
          </p:cNvCxnSpPr>
          <p:nvPr/>
        </p:nvCxnSpPr>
        <p:spPr bwMode="auto">
          <a:xfrm>
            <a:off x="5438775" y="1768475"/>
            <a:ext cx="209550" cy="3619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39" name="AutoShape 131"/>
          <p:cNvCxnSpPr>
            <a:cxnSpLocks noChangeShapeType="1"/>
          </p:cNvCxnSpPr>
          <p:nvPr/>
        </p:nvCxnSpPr>
        <p:spPr bwMode="auto">
          <a:xfrm>
            <a:off x="5438775" y="1768475"/>
            <a:ext cx="257175" cy="12477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40" name="Rectangle 132"/>
          <p:cNvSpPr>
            <a:spLocks noChangeArrowheads="1"/>
          </p:cNvSpPr>
          <p:nvPr/>
        </p:nvSpPr>
        <p:spPr bwMode="auto">
          <a:xfrm>
            <a:off x="6762750" y="1035050"/>
            <a:ext cx="1595438" cy="1465263"/>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Trình đ</a:t>
            </a:r>
            <a:r>
              <a:rPr lang="en-US" altLang="ja-JP" sz="1400"/>
              <a:t>ộ</a:t>
            </a:r>
          </a:p>
          <a:p>
            <a:pPr>
              <a:spcAft>
                <a:spcPts val="1000"/>
              </a:spcAft>
            </a:pPr>
            <a:r>
              <a:rPr lang="en-US" altLang="ja-JP" sz="1400"/>
              <a:t>Tiếng anh</a:t>
            </a:r>
          </a:p>
          <a:p>
            <a:pPr>
              <a:spcAft>
                <a:spcPts val="1000"/>
              </a:spcAft>
            </a:pPr>
            <a:r>
              <a:rPr lang="en-US" altLang="ja-JP" sz="1400"/>
              <a:t>Chứng chỉ</a:t>
            </a:r>
          </a:p>
          <a:p>
            <a:pPr>
              <a:spcAft>
                <a:spcPts val="1000"/>
              </a:spcAft>
            </a:pPr>
            <a:r>
              <a:rPr lang="en-US" altLang="ja-JP" sz="1400"/>
              <a:t>Kinh nghiệm</a:t>
            </a:r>
            <a:endParaRPr lang="en-US" sz="1400"/>
          </a:p>
        </p:txBody>
      </p:sp>
      <p:cxnSp>
        <p:nvCxnSpPr>
          <p:cNvPr id="52241" name="AutoShape 133"/>
          <p:cNvCxnSpPr>
            <a:cxnSpLocks noChangeShapeType="1"/>
          </p:cNvCxnSpPr>
          <p:nvPr/>
        </p:nvCxnSpPr>
        <p:spPr bwMode="auto">
          <a:xfrm flipV="1">
            <a:off x="6553200" y="1216025"/>
            <a:ext cx="123825" cy="1238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42" name="AutoShape 134"/>
          <p:cNvCxnSpPr>
            <a:cxnSpLocks noChangeShapeType="1"/>
          </p:cNvCxnSpPr>
          <p:nvPr/>
        </p:nvCxnSpPr>
        <p:spPr bwMode="auto">
          <a:xfrm>
            <a:off x="6553200" y="1339850"/>
            <a:ext cx="123825" cy="317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43" name="AutoShape 135"/>
          <p:cNvCxnSpPr>
            <a:cxnSpLocks noChangeShapeType="1"/>
          </p:cNvCxnSpPr>
          <p:nvPr/>
        </p:nvCxnSpPr>
        <p:spPr bwMode="auto">
          <a:xfrm>
            <a:off x="6553200" y="1339850"/>
            <a:ext cx="88900" cy="1524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44" name="Rectangle 136"/>
          <p:cNvSpPr>
            <a:spLocks noChangeArrowheads="1"/>
          </p:cNvSpPr>
          <p:nvPr/>
        </p:nvSpPr>
        <p:spPr bwMode="auto">
          <a:xfrm>
            <a:off x="895350" y="4876800"/>
            <a:ext cx="914400"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t>Vị trí : Tư vấn	</a:t>
            </a:r>
            <a:endParaRPr lang="en-US" sz="1400"/>
          </a:p>
        </p:txBody>
      </p:sp>
      <p:sp>
        <p:nvSpPr>
          <p:cNvPr id="52245" name="Rectangle 137"/>
          <p:cNvSpPr>
            <a:spLocks noChangeArrowheads="1"/>
          </p:cNvSpPr>
          <p:nvPr/>
        </p:nvSpPr>
        <p:spPr bwMode="auto">
          <a:xfrm>
            <a:off x="2047875" y="4876800"/>
            <a:ext cx="914400"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JD: T</a:t>
            </a:r>
            <a:r>
              <a:rPr lang="vi-VN" altLang="ja-JP" sz="1400"/>
              <a:t>ư vấn</a:t>
            </a:r>
            <a:endParaRPr lang="en-US" sz="1400"/>
          </a:p>
        </p:txBody>
      </p:sp>
      <p:sp>
        <p:nvSpPr>
          <p:cNvPr id="52246" name="Rectangle 138"/>
          <p:cNvSpPr>
            <a:spLocks noChangeArrowheads="1"/>
          </p:cNvSpPr>
          <p:nvPr/>
        </p:nvSpPr>
        <p:spPr bwMode="auto">
          <a:xfrm>
            <a:off x="3181350" y="4876800"/>
            <a:ext cx="914400" cy="766763"/>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Các Năng l</a:t>
            </a:r>
            <a:r>
              <a:rPr lang="vi-VN" altLang="ja-JP" sz="1400"/>
              <a:t>ực tư vấn</a:t>
            </a:r>
            <a:endParaRPr lang="en-US" sz="1400"/>
          </a:p>
        </p:txBody>
      </p:sp>
      <p:cxnSp>
        <p:nvCxnSpPr>
          <p:cNvPr id="52247" name="AutoShape 139"/>
          <p:cNvCxnSpPr>
            <a:cxnSpLocks noChangeShapeType="1"/>
          </p:cNvCxnSpPr>
          <p:nvPr/>
        </p:nvCxnSpPr>
        <p:spPr bwMode="auto">
          <a:xfrm>
            <a:off x="1809750" y="5153025"/>
            <a:ext cx="2381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48" name="AutoShape 140"/>
          <p:cNvCxnSpPr>
            <a:cxnSpLocks noChangeShapeType="1"/>
          </p:cNvCxnSpPr>
          <p:nvPr/>
        </p:nvCxnSpPr>
        <p:spPr bwMode="auto">
          <a:xfrm>
            <a:off x="2962275" y="5153025"/>
            <a:ext cx="2381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49" name="Rectangle 141"/>
          <p:cNvSpPr>
            <a:spLocks noChangeArrowheads="1"/>
          </p:cNvSpPr>
          <p:nvPr/>
        </p:nvSpPr>
        <p:spPr bwMode="auto">
          <a:xfrm>
            <a:off x="4314825" y="4886325"/>
            <a:ext cx="1066800"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Năng  l</a:t>
            </a:r>
            <a:r>
              <a:rPr lang="vi-VN" altLang="ja-JP" sz="1400"/>
              <a:t>ực tư vấn 1</a:t>
            </a:r>
            <a:endParaRPr lang="en-US" sz="1400"/>
          </a:p>
        </p:txBody>
      </p:sp>
      <p:cxnSp>
        <p:nvCxnSpPr>
          <p:cNvPr id="52250" name="AutoShape 142"/>
          <p:cNvCxnSpPr>
            <a:cxnSpLocks noChangeShapeType="1"/>
          </p:cNvCxnSpPr>
          <p:nvPr/>
        </p:nvCxnSpPr>
        <p:spPr bwMode="auto">
          <a:xfrm>
            <a:off x="4095750" y="5162550"/>
            <a:ext cx="23812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51" name="Rectangle 143"/>
          <p:cNvSpPr>
            <a:spLocks noChangeArrowheads="1"/>
          </p:cNvSpPr>
          <p:nvPr/>
        </p:nvSpPr>
        <p:spPr bwMode="auto">
          <a:xfrm>
            <a:off x="5695950" y="4552950"/>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Ki</a:t>
            </a:r>
            <a:r>
              <a:rPr lang="en-US" altLang="ja-JP" sz="1400"/>
              <a:t>ến thức </a:t>
            </a:r>
            <a:endParaRPr lang="en-US" sz="1400"/>
          </a:p>
        </p:txBody>
      </p:sp>
      <p:sp>
        <p:nvSpPr>
          <p:cNvPr id="52252" name="Rectangle 144"/>
          <p:cNvSpPr>
            <a:spLocks noChangeArrowheads="1"/>
          </p:cNvSpPr>
          <p:nvPr/>
        </p:nvSpPr>
        <p:spPr bwMode="auto">
          <a:xfrm>
            <a:off x="5695950" y="5362575"/>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K</a:t>
            </a:r>
            <a:r>
              <a:rPr lang="en-US" altLang="ja-JP" sz="1400"/>
              <a:t>ỹ năng</a:t>
            </a:r>
            <a:endParaRPr lang="en-US" sz="1400"/>
          </a:p>
        </p:txBody>
      </p:sp>
      <p:sp>
        <p:nvSpPr>
          <p:cNvPr id="52253" name="Rectangle 145"/>
          <p:cNvSpPr>
            <a:spLocks noChangeArrowheads="1"/>
          </p:cNvSpPr>
          <p:nvPr/>
        </p:nvSpPr>
        <p:spPr bwMode="auto">
          <a:xfrm>
            <a:off x="5695950" y="6124575"/>
            <a:ext cx="771525" cy="485775"/>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Thái đ</a:t>
            </a:r>
            <a:r>
              <a:rPr lang="en-US" altLang="ja-JP" sz="1400"/>
              <a:t>ộ</a:t>
            </a:r>
            <a:endParaRPr lang="en-US" sz="1400"/>
          </a:p>
        </p:txBody>
      </p:sp>
      <p:cxnSp>
        <p:nvCxnSpPr>
          <p:cNvPr id="52254" name="AutoShape 146"/>
          <p:cNvCxnSpPr>
            <a:cxnSpLocks noChangeShapeType="1"/>
          </p:cNvCxnSpPr>
          <p:nvPr/>
        </p:nvCxnSpPr>
        <p:spPr bwMode="auto">
          <a:xfrm flipV="1">
            <a:off x="5438775" y="4876800"/>
            <a:ext cx="165100" cy="2857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5" name="AutoShape 147"/>
          <p:cNvCxnSpPr>
            <a:cxnSpLocks noChangeShapeType="1"/>
          </p:cNvCxnSpPr>
          <p:nvPr/>
        </p:nvCxnSpPr>
        <p:spPr bwMode="auto">
          <a:xfrm>
            <a:off x="5438775" y="5162550"/>
            <a:ext cx="209550" cy="3619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6" name="AutoShape 148"/>
          <p:cNvCxnSpPr>
            <a:cxnSpLocks noChangeShapeType="1"/>
          </p:cNvCxnSpPr>
          <p:nvPr/>
        </p:nvCxnSpPr>
        <p:spPr bwMode="auto">
          <a:xfrm>
            <a:off x="5438775" y="5162550"/>
            <a:ext cx="257175" cy="12477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2257" name="Rectangle 149"/>
          <p:cNvSpPr>
            <a:spLocks noChangeArrowheads="1"/>
          </p:cNvSpPr>
          <p:nvPr/>
        </p:nvSpPr>
        <p:spPr bwMode="auto">
          <a:xfrm>
            <a:off x="6762750" y="4429125"/>
            <a:ext cx="1524000" cy="1428750"/>
          </a:xfrm>
          <a:prstGeom prst="rect">
            <a:avLst/>
          </a:prstGeom>
          <a:solidFill>
            <a:srgbClr val="FFFFFF"/>
          </a:solidFill>
          <a:ln w="9525">
            <a:solidFill>
              <a:srgbClr val="000000"/>
            </a:solidFill>
            <a:miter lim="800000"/>
            <a:headEnd/>
            <a:tailEnd/>
          </a:ln>
        </p:spPr>
        <p:txBody>
          <a:bodyPr/>
          <a:lstStyle/>
          <a:p>
            <a:pPr>
              <a:spcAft>
                <a:spcPts val="1000"/>
              </a:spcAft>
            </a:pPr>
            <a:r>
              <a:rPr lang="en-US" altLang="ja-JP" sz="1400">
                <a:latin typeface="Calibri" pitchFamily="34" charset="0"/>
              </a:rPr>
              <a:t>Trình đ</a:t>
            </a:r>
            <a:r>
              <a:rPr lang="en-US" altLang="ja-JP" sz="1400"/>
              <a:t>ộ</a:t>
            </a:r>
          </a:p>
          <a:p>
            <a:pPr>
              <a:spcAft>
                <a:spcPts val="1000"/>
              </a:spcAft>
            </a:pPr>
            <a:r>
              <a:rPr lang="en-US" altLang="ja-JP" sz="1400"/>
              <a:t>Tiếng anh</a:t>
            </a:r>
          </a:p>
          <a:p>
            <a:pPr>
              <a:spcAft>
                <a:spcPts val="1000"/>
              </a:spcAft>
            </a:pPr>
            <a:r>
              <a:rPr lang="en-US" altLang="ja-JP" sz="1400"/>
              <a:t>Chứng chỉ</a:t>
            </a:r>
          </a:p>
          <a:p>
            <a:pPr>
              <a:spcAft>
                <a:spcPts val="1000"/>
              </a:spcAft>
            </a:pPr>
            <a:r>
              <a:rPr lang="en-US" altLang="ja-JP" sz="1400"/>
              <a:t>Kinh nghiệm</a:t>
            </a:r>
            <a:endParaRPr lang="en-US" sz="1400"/>
          </a:p>
        </p:txBody>
      </p:sp>
      <p:cxnSp>
        <p:nvCxnSpPr>
          <p:cNvPr id="52258" name="AutoShape 150"/>
          <p:cNvCxnSpPr>
            <a:cxnSpLocks noChangeShapeType="1"/>
          </p:cNvCxnSpPr>
          <p:nvPr/>
        </p:nvCxnSpPr>
        <p:spPr bwMode="auto">
          <a:xfrm flipV="1">
            <a:off x="6553200" y="4610100"/>
            <a:ext cx="123825" cy="1238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9" name="AutoShape 151"/>
          <p:cNvCxnSpPr>
            <a:cxnSpLocks noChangeShapeType="1"/>
          </p:cNvCxnSpPr>
          <p:nvPr/>
        </p:nvCxnSpPr>
        <p:spPr bwMode="auto">
          <a:xfrm>
            <a:off x="6553200" y="4733925"/>
            <a:ext cx="123825" cy="317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0" name="AutoShape 152"/>
          <p:cNvCxnSpPr>
            <a:cxnSpLocks noChangeShapeType="1"/>
          </p:cNvCxnSpPr>
          <p:nvPr/>
        </p:nvCxnSpPr>
        <p:spPr bwMode="auto">
          <a:xfrm>
            <a:off x="6553200" y="4733925"/>
            <a:ext cx="88900" cy="1524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1" name="AutoShape 153"/>
          <p:cNvCxnSpPr>
            <a:cxnSpLocks noChangeShapeType="1"/>
          </p:cNvCxnSpPr>
          <p:nvPr/>
        </p:nvCxnSpPr>
        <p:spPr bwMode="auto">
          <a:xfrm>
            <a:off x="1295400" y="4357688"/>
            <a:ext cx="4191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2262" name="TextBox 128"/>
          <p:cNvSpPr txBox="1">
            <a:spLocks noChangeArrowheads="1"/>
          </p:cNvSpPr>
          <p:nvPr/>
        </p:nvSpPr>
        <p:spPr bwMode="auto">
          <a:xfrm>
            <a:off x="500063" y="357188"/>
            <a:ext cx="4786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t>TỔNG QUÁT CÁC BƯỚC THỰC HIỆN XÁC ĐỊNH NĂNG LỰC CÁC VỊ TRÍ</a:t>
            </a:r>
          </a:p>
        </p:txBody>
      </p:sp>
      <p:sp>
        <p:nvSpPr>
          <p:cNvPr id="52263" name="TextBox 129"/>
          <p:cNvSpPr txBox="1">
            <a:spLocks noChangeArrowheads="1"/>
          </p:cNvSpPr>
          <p:nvPr/>
        </p:nvSpPr>
        <p:spPr bwMode="auto">
          <a:xfrm>
            <a:off x="642938" y="3500438"/>
            <a:ext cx="5072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t>VÍ DỤ CÁC BƯỚC XÁC ĐỊNH NĂNG LỰC VỊ TRÍ TƯ VẤN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3"/>
          <p:cNvSpPr txBox="1">
            <a:spLocks noChangeArrowheads="1"/>
          </p:cNvSpPr>
          <p:nvPr/>
        </p:nvSpPr>
        <p:spPr bwMode="auto">
          <a:xfrm>
            <a:off x="457200" y="1676400"/>
            <a:ext cx="670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Bc 1: Xác định các nhiệm vụ chính của vị trí</a:t>
            </a:r>
            <a:endParaRPr lang="en-US"/>
          </a:p>
        </p:txBody>
      </p:sp>
      <p:sp>
        <p:nvSpPr>
          <p:cNvPr id="53251" name="TextBox 4"/>
          <p:cNvSpPr txBox="1">
            <a:spLocks noChangeArrowheads="1"/>
          </p:cNvSpPr>
          <p:nvPr/>
        </p:nvSpPr>
        <p:spPr bwMode="auto">
          <a:xfrm>
            <a:off x="457200" y="2514600"/>
            <a:ext cx="7391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Bc 2: Phân tích năng lực đủ để đáp ứng các nhiệm vụ chính đó</a:t>
            </a:r>
            <a:endParaRPr lang="en-US"/>
          </a:p>
        </p:txBody>
      </p:sp>
      <p:sp>
        <p:nvSpPr>
          <p:cNvPr id="53252" name="TextBox 5"/>
          <p:cNvSpPr txBox="1">
            <a:spLocks noChangeArrowheads="1"/>
          </p:cNvSpPr>
          <p:nvPr/>
        </p:nvSpPr>
        <p:spPr bwMode="auto">
          <a:xfrm>
            <a:off x="2362200" y="228600"/>
            <a:ext cx="640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a:t>CÁCH TÌM RA NĂNG LỰC</a:t>
            </a:r>
          </a:p>
        </p:txBody>
      </p:sp>
      <p:sp>
        <p:nvSpPr>
          <p:cNvPr id="53253" name="TextBox 6"/>
          <p:cNvSpPr txBox="1">
            <a:spLocks noChangeArrowheads="1"/>
          </p:cNvSpPr>
          <p:nvPr/>
        </p:nvSpPr>
        <p:spPr bwMode="auto">
          <a:xfrm>
            <a:off x="457200" y="3505200"/>
            <a:ext cx="601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Bc 3: Viết lại tên cho đúng kiểu năng lực</a:t>
            </a:r>
          </a:p>
        </p:txBody>
      </p:sp>
      <p:pic>
        <p:nvPicPr>
          <p:cNvPr id="53254" name="Picture 8" descr="http://betalabs.nokia.com/files/blog/2008/12/ste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5052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TextBox 7"/>
          <p:cNvSpPr txBox="1">
            <a:spLocks noChangeArrowheads="1"/>
          </p:cNvSpPr>
          <p:nvPr/>
        </p:nvSpPr>
        <p:spPr bwMode="auto">
          <a:xfrm>
            <a:off x="457200" y="4572000"/>
            <a:ext cx="594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Bc 4: Định nghĩa, p</a:t>
            </a:r>
            <a:r>
              <a:rPr lang="vi-VN"/>
              <a:t>hân cấp năng lực cho từng năng lực</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013" y="1319213"/>
            <a:ext cx="7419975"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Box 3"/>
          <p:cNvSpPr txBox="1">
            <a:spLocks noChangeArrowheads="1"/>
          </p:cNvSpPr>
          <p:nvPr/>
        </p:nvSpPr>
        <p:spPr bwMode="auto">
          <a:xfrm>
            <a:off x="2438400" y="571500"/>
            <a:ext cx="670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Bc 1: Xác định các nhiệm vụ chính của vị trí</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00163"/>
            <a:ext cx="932497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Box 4"/>
          <p:cNvSpPr txBox="1">
            <a:spLocks noChangeArrowheads="1"/>
          </p:cNvSpPr>
          <p:nvPr/>
        </p:nvSpPr>
        <p:spPr bwMode="auto">
          <a:xfrm>
            <a:off x="2286000" y="571500"/>
            <a:ext cx="7391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Bc 2: Phân tích năng lực đủ để đáp ứng các nhiệm vụ chính đó</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5"/>
          <p:cNvSpPr txBox="1">
            <a:spLocks noChangeArrowheads="1"/>
          </p:cNvSpPr>
          <p:nvPr/>
        </p:nvSpPr>
        <p:spPr bwMode="auto">
          <a:xfrm>
            <a:off x="762000" y="4724400"/>
            <a:ext cx="464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Phân cấp cho từng năng lực</a:t>
            </a:r>
          </a:p>
        </p:txBody>
      </p:sp>
      <p:pic>
        <p:nvPicPr>
          <p:cNvPr id="56323" name="Picture 2" descr="http://darmano.typepad.com/logic_emotion/images/sha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609600"/>
            <a:ext cx="3381375"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xtBox 7"/>
          <p:cNvSpPr txBox="1">
            <a:spLocks noChangeArrowheads="1"/>
          </p:cNvSpPr>
          <p:nvPr/>
        </p:nvSpPr>
        <p:spPr bwMode="auto">
          <a:xfrm>
            <a:off x="381000" y="1981200"/>
            <a:ext cx="4267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Đã định danh ra được level rồi ? …. Vậy làm thế nào để phân biệt các level với nhau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28738"/>
            <a:ext cx="111823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TextBox 7"/>
          <p:cNvSpPr txBox="1">
            <a:spLocks noChangeArrowheads="1"/>
          </p:cNvSpPr>
          <p:nvPr/>
        </p:nvSpPr>
        <p:spPr bwMode="auto">
          <a:xfrm>
            <a:off x="2500313" y="571500"/>
            <a:ext cx="594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Bc 4: </a:t>
            </a:r>
            <a:r>
              <a:rPr lang="vi-VN"/>
              <a:t>Phân cấp năng lực cho từng năng lực</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b="1">
                <a:solidFill>
                  <a:srgbClr val="008DCC"/>
                </a:solidFill>
              </a:rPr>
              <a:t>TỪ ĐIỂN NĂNG LỰC</a:t>
            </a:r>
          </a:p>
        </p:txBody>
      </p:sp>
      <p:sp>
        <p:nvSpPr>
          <p:cNvPr id="12291" name="Text Box 2"/>
          <p:cNvSpPr txBox="1">
            <a:spLocks noChangeArrowheads="1"/>
          </p:cNvSpPr>
          <p:nvPr/>
        </p:nvSpPr>
        <p:spPr bwMode="auto">
          <a:xfrm>
            <a:off x="533400" y="1676400"/>
            <a:ext cx="4876800" cy="2209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r>
              <a:rPr lang="vi-VN" sz="2400" b="1">
                <a:solidFill>
                  <a:srgbClr val="000000"/>
                </a:solidFill>
              </a:rPr>
              <a:t>Từ điển năng lực là bộ công cụ dùng để:</a:t>
            </a:r>
          </a:p>
          <a:p>
            <a:pPr rtl="1" eaLnBrk="1" hangingPunct="1"/>
            <a:endParaRPr lang="vi-VN" sz="2400">
              <a:solidFill>
                <a:srgbClr val="000000"/>
              </a:solidFill>
            </a:endParaRPr>
          </a:p>
          <a:p>
            <a:pPr rtl="1" eaLnBrk="1" hangingPunct="1"/>
            <a:r>
              <a:rPr lang="vi-VN" sz="2400">
                <a:solidFill>
                  <a:srgbClr val="000000"/>
                </a:solidFill>
              </a:rPr>
              <a:t>1, Theo dõi các năng lực hiện có của công ty.</a:t>
            </a:r>
          </a:p>
          <a:p>
            <a:pPr rtl="1" eaLnBrk="1" hangingPunct="1"/>
            <a:r>
              <a:rPr lang="vi-VN" sz="2400">
                <a:solidFill>
                  <a:srgbClr val="000000"/>
                </a:solidFill>
              </a:rPr>
              <a:t>2. Biết các vị trí cụ thể cần năng lực phẩm chất, kiến thức gì.</a:t>
            </a:r>
          </a:p>
          <a:p>
            <a:pPr rtl="1" eaLnBrk="1" hangingPunct="1"/>
            <a:r>
              <a:rPr lang="vi-VN" sz="2400">
                <a:solidFill>
                  <a:srgbClr val="000000"/>
                </a:solidFill>
              </a:rPr>
              <a:t>3. Đánh giá và theo dõi năng lực của nhân viên.</a:t>
            </a:r>
          </a:p>
          <a:p>
            <a:pPr rtl="1" eaLnBrk="1" hangingPunct="1"/>
            <a:r>
              <a:rPr lang="vi-VN" sz="2400">
                <a:solidFill>
                  <a:srgbClr val="000000"/>
                </a:solidFill>
              </a:rPr>
              <a:t>4. Đánh giá phỏng vấn và tuyển dụng.</a:t>
            </a:r>
          </a:p>
          <a:p>
            <a:pPr rtl="1" eaLnBrk="1" hangingPunct="1"/>
            <a:r>
              <a:rPr lang="vi-VN" sz="2400">
                <a:solidFill>
                  <a:srgbClr val="000000"/>
                </a:solidFill>
              </a:rPr>
              <a:t>5. Đào tạo và phát triển nhân viên.</a:t>
            </a:r>
          </a:p>
        </p:txBody>
      </p:sp>
      <p:pic>
        <p:nvPicPr>
          <p:cNvPr id="12292" name="Picture 6" descr="http://t1.gstatic.com/images?q=tbn:yqvpReBMnY5fLM::&amp;t=1&amp;usg=__iJqKSUjy1x-9xJ5p-Gh-vEnuMa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371600"/>
            <a:ext cx="22098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descr="http://www.acro.vn/Upload/Tin_tuc/Quan_tri_nhan_su/Danh_gia_nhan_vi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429000"/>
            <a:ext cx="25622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4"/>
          <p:cNvSpPr txBox="1">
            <a:spLocks noChangeArrowheads="1"/>
          </p:cNvSpPr>
          <p:nvPr/>
        </p:nvSpPr>
        <p:spPr bwMode="auto">
          <a:xfrm>
            <a:off x="1371600" y="2286000"/>
            <a:ext cx="1600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Năng lực hiểu biết về thị trường, khách hàng, sản phẩm/dịch vụ</a:t>
            </a:r>
            <a:endParaRPr lang="en-US"/>
          </a:p>
        </p:txBody>
      </p:sp>
      <p:sp>
        <p:nvSpPr>
          <p:cNvPr id="58371" name="TextBox 5"/>
          <p:cNvSpPr txBox="1">
            <a:spLocks noChangeArrowheads="1"/>
          </p:cNvSpPr>
          <p:nvPr/>
        </p:nvSpPr>
        <p:spPr bwMode="auto">
          <a:xfrm>
            <a:off x="4572000" y="1219200"/>
            <a:ext cx="2971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1 Nắm bắt được những kiến thức cơ bản về từng Hãng và những dòng sản phẩm tiêu biểu</a:t>
            </a:r>
            <a:endParaRPr lang="en-US"/>
          </a:p>
        </p:txBody>
      </p:sp>
      <p:sp>
        <p:nvSpPr>
          <p:cNvPr id="58372" name="TextBox 6"/>
          <p:cNvSpPr txBox="1">
            <a:spLocks noChangeArrowheads="1"/>
          </p:cNvSpPr>
          <p:nvPr/>
        </p:nvSpPr>
        <p:spPr bwMode="auto">
          <a:xfrm>
            <a:off x="4648200" y="2895600"/>
            <a:ext cx="68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2</a:t>
            </a:r>
          </a:p>
        </p:txBody>
      </p:sp>
      <p:sp>
        <p:nvSpPr>
          <p:cNvPr id="58373" name="TextBox 7"/>
          <p:cNvSpPr txBox="1">
            <a:spLocks noChangeArrowheads="1"/>
          </p:cNvSpPr>
          <p:nvPr/>
        </p:nvSpPr>
        <p:spPr bwMode="auto">
          <a:xfrm>
            <a:off x="4495800" y="36576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3</a:t>
            </a:r>
          </a:p>
        </p:txBody>
      </p:sp>
      <p:sp>
        <p:nvSpPr>
          <p:cNvPr id="58374" name="TextBox 8"/>
          <p:cNvSpPr txBox="1">
            <a:spLocks noChangeArrowheads="1"/>
          </p:cNvSpPr>
          <p:nvPr/>
        </p:nvSpPr>
        <p:spPr bwMode="auto">
          <a:xfrm>
            <a:off x="4495800" y="4724400"/>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4</a:t>
            </a:r>
          </a:p>
        </p:txBody>
      </p:sp>
      <p:sp>
        <p:nvSpPr>
          <p:cNvPr id="58375" name="TextBox 9"/>
          <p:cNvSpPr txBox="1">
            <a:spLocks noChangeArrowheads="1"/>
          </p:cNvSpPr>
          <p:nvPr/>
        </p:nvSpPr>
        <p:spPr bwMode="auto">
          <a:xfrm>
            <a:off x="3733800" y="5562600"/>
            <a:ext cx="76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5</a:t>
            </a:r>
          </a:p>
        </p:txBody>
      </p:sp>
      <p:cxnSp>
        <p:nvCxnSpPr>
          <p:cNvPr id="58376" name="Straight Arrow Connector 11"/>
          <p:cNvCxnSpPr>
            <a:cxnSpLocks noChangeShapeType="1"/>
            <a:stCxn id="58370" idx="3"/>
            <a:endCxn id="58371" idx="1"/>
          </p:cNvCxnSpPr>
          <p:nvPr/>
        </p:nvCxnSpPr>
        <p:spPr bwMode="auto">
          <a:xfrm flipV="1">
            <a:off x="2971800" y="1819275"/>
            <a:ext cx="1600200" cy="1344613"/>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8377" name="Straight Arrow Connector 14"/>
          <p:cNvCxnSpPr>
            <a:cxnSpLocks noChangeShapeType="1"/>
            <a:stCxn id="58370" idx="3"/>
            <a:endCxn id="58372" idx="1"/>
          </p:cNvCxnSpPr>
          <p:nvPr/>
        </p:nvCxnSpPr>
        <p:spPr bwMode="auto">
          <a:xfrm flipV="1">
            <a:off x="2971800" y="3079750"/>
            <a:ext cx="1676400" cy="8413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8378" name="Straight Arrow Connector 16"/>
          <p:cNvCxnSpPr>
            <a:cxnSpLocks noChangeShapeType="1"/>
            <a:stCxn id="58370" idx="3"/>
            <a:endCxn id="58373" idx="1"/>
          </p:cNvCxnSpPr>
          <p:nvPr/>
        </p:nvCxnSpPr>
        <p:spPr bwMode="auto">
          <a:xfrm>
            <a:off x="2971800" y="3163888"/>
            <a:ext cx="1524000" cy="67786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8379" name="Straight Arrow Connector 18"/>
          <p:cNvCxnSpPr>
            <a:cxnSpLocks noChangeShapeType="1"/>
            <a:stCxn id="58370" idx="3"/>
            <a:endCxn id="58374" idx="1"/>
          </p:cNvCxnSpPr>
          <p:nvPr/>
        </p:nvCxnSpPr>
        <p:spPr bwMode="auto">
          <a:xfrm>
            <a:off x="2971800" y="3163888"/>
            <a:ext cx="1524000" cy="175101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8380" name="Straight Arrow Connector 20"/>
          <p:cNvCxnSpPr>
            <a:cxnSpLocks noChangeShapeType="1"/>
            <a:stCxn id="58370" idx="3"/>
            <a:endCxn id="58375" idx="1"/>
          </p:cNvCxnSpPr>
          <p:nvPr/>
        </p:nvCxnSpPr>
        <p:spPr bwMode="auto">
          <a:xfrm>
            <a:off x="2971800" y="3163888"/>
            <a:ext cx="762000" cy="258921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3"/>
          <p:cNvSpPr txBox="1">
            <a:spLocks noChangeArrowheads="1"/>
          </p:cNvSpPr>
          <p:nvPr/>
        </p:nvSpPr>
        <p:spPr bwMode="auto">
          <a:xfrm>
            <a:off x="304800" y="2362200"/>
            <a:ext cx="1600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solidFill>
                  <a:srgbClr val="00B050"/>
                </a:solidFill>
              </a:rPr>
              <a:t>Năng lực hiểu về lĩnh vực ngành nghề hoạt động của công ty</a:t>
            </a:r>
            <a:endParaRPr lang="en-US">
              <a:solidFill>
                <a:srgbClr val="00B050"/>
              </a:solidFill>
            </a:endParaRPr>
          </a:p>
        </p:txBody>
      </p:sp>
      <p:sp>
        <p:nvSpPr>
          <p:cNvPr id="59395" name="TextBox 4"/>
          <p:cNvSpPr txBox="1">
            <a:spLocks noChangeArrowheads="1"/>
          </p:cNvSpPr>
          <p:nvPr/>
        </p:nvSpPr>
        <p:spPr bwMode="auto">
          <a:xfrm>
            <a:off x="2819400" y="609600"/>
            <a:ext cx="6019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sz="1600"/>
              <a:t>1. Nắm được thông tin tổng quát của công ty, thông tin về sổ tay cá nhân, quy trình làm việc, thông tin về chế độ khen thưởng, kỷ luật.</a:t>
            </a:r>
          </a:p>
          <a:p>
            <a:pPr eaLnBrk="1" hangingPunct="1"/>
            <a:r>
              <a:rPr lang="vi-VN" sz="1600"/>
              <a:t> Nắm được vị trí sơ đồ cơ cấu công ty, chức năng nhiệm vụ các phòng ban, trung tâm.</a:t>
            </a:r>
          </a:p>
          <a:p>
            <a:pPr eaLnBrk="1" hangingPunct="1"/>
            <a:r>
              <a:rPr lang="vi-VN" sz="1600"/>
              <a:t>Nắm được thông tin tổng quát về tập đoàn CMC , sự hình thành và phát triển.</a:t>
            </a:r>
            <a:endParaRPr lang="en-US" sz="1600"/>
          </a:p>
        </p:txBody>
      </p:sp>
      <p:sp>
        <p:nvSpPr>
          <p:cNvPr id="59396" name="TextBox 5"/>
          <p:cNvSpPr txBox="1">
            <a:spLocks noChangeArrowheads="1"/>
          </p:cNvSpPr>
          <p:nvPr/>
        </p:nvSpPr>
        <p:spPr bwMode="auto">
          <a:xfrm>
            <a:off x="4648200" y="2895600"/>
            <a:ext cx="68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2</a:t>
            </a:r>
          </a:p>
        </p:txBody>
      </p:sp>
      <p:sp>
        <p:nvSpPr>
          <p:cNvPr id="59397" name="TextBox 6"/>
          <p:cNvSpPr txBox="1">
            <a:spLocks noChangeArrowheads="1"/>
          </p:cNvSpPr>
          <p:nvPr/>
        </p:nvSpPr>
        <p:spPr bwMode="auto">
          <a:xfrm>
            <a:off x="4495800" y="3657600"/>
            <a:ext cx="76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3</a:t>
            </a:r>
          </a:p>
        </p:txBody>
      </p:sp>
      <p:sp>
        <p:nvSpPr>
          <p:cNvPr id="59398" name="TextBox 7"/>
          <p:cNvSpPr txBox="1">
            <a:spLocks noChangeArrowheads="1"/>
          </p:cNvSpPr>
          <p:nvPr/>
        </p:nvSpPr>
        <p:spPr bwMode="auto">
          <a:xfrm>
            <a:off x="4495800" y="4724400"/>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4</a:t>
            </a:r>
          </a:p>
        </p:txBody>
      </p:sp>
      <p:sp>
        <p:nvSpPr>
          <p:cNvPr id="59399" name="TextBox 8"/>
          <p:cNvSpPr txBox="1">
            <a:spLocks noChangeArrowheads="1"/>
          </p:cNvSpPr>
          <p:nvPr/>
        </p:nvSpPr>
        <p:spPr bwMode="auto">
          <a:xfrm>
            <a:off x="3733800" y="5562600"/>
            <a:ext cx="762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5</a:t>
            </a:r>
          </a:p>
        </p:txBody>
      </p:sp>
      <p:cxnSp>
        <p:nvCxnSpPr>
          <p:cNvPr id="59400" name="Straight Arrow Connector 9"/>
          <p:cNvCxnSpPr>
            <a:cxnSpLocks noChangeShapeType="1"/>
            <a:stCxn id="59394" idx="3"/>
            <a:endCxn id="59395" idx="1"/>
          </p:cNvCxnSpPr>
          <p:nvPr/>
        </p:nvCxnSpPr>
        <p:spPr bwMode="auto">
          <a:xfrm flipV="1">
            <a:off x="1905000" y="1517650"/>
            <a:ext cx="914400" cy="172243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9401" name="Straight Arrow Connector 10"/>
          <p:cNvCxnSpPr>
            <a:cxnSpLocks noChangeShapeType="1"/>
            <a:stCxn id="59394" idx="3"/>
            <a:endCxn id="59396" idx="1"/>
          </p:cNvCxnSpPr>
          <p:nvPr/>
        </p:nvCxnSpPr>
        <p:spPr bwMode="auto">
          <a:xfrm flipV="1">
            <a:off x="1905000" y="3079750"/>
            <a:ext cx="2743200" cy="160338"/>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9402" name="Straight Arrow Connector 11"/>
          <p:cNvCxnSpPr>
            <a:cxnSpLocks noChangeShapeType="1"/>
            <a:stCxn id="59394" idx="3"/>
            <a:endCxn id="59397" idx="1"/>
          </p:cNvCxnSpPr>
          <p:nvPr/>
        </p:nvCxnSpPr>
        <p:spPr bwMode="auto">
          <a:xfrm>
            <a:off x="1905000" y="3240088"/>
            <a:ext cx="2590800" cy="60166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9403" name="Straight Arrow Connector 12"/>
          <p:cNvCxnSpPr>
            <a:cxnSpLocks noChangeShapeType="1"/>
            <a:stCxn id="59394" idx="3"/>
            <a:endCxn id="59398" idx="1"/>
          </p:cNvCxnSpPr>
          <p:nvPr/>
        </p:nvCxnSpPr>
        <p:spPr bwMode="auto">
          <a:xfrm>
            <a:off x="1905000" y="3240088"/>
            <a:ext cx="2590800" cy="167481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9404" name="Straight Arrow Connector 13"/>
          <p:cNvCxnSpPr>
            <a:cxnSpLocks noChangeShapeType="1"/>
            <a:stCxn id="59394" idx="3"/>
            <a:endCxn id="59399" idx="1"/>
          </p:cNvCxnSpPr>
          <p:nvPr/>
        </p:nvCxnSpPr>
        <p:spPr bwMode="auto">
          <a:xfrm>
            <a:off x="1905000" y="3240088"/>
            <a:ext cx="1828800" cy="2513012"/>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ChangeArrowheads="1"/>
          </p:cNvSpPr>
          <p:nvPr/>
        </p:nvSpPr>
        <p:spPr bwMode="auto">
          <a:xfrm>
            <a:off x="2362200" y="838200"/>
            <a:ext cx="6224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vi-VN"/>
              <a:t>Bc </a:t>
            </a:r>
            <a:r>
              <a:rPr lang="en-US"/>
              <a:t>5</a:t>
            </a:r>
            <a:r>
              <a:rPr lang="vi-VN"/>
              <a:t>: Áp</a:t>
            </a:r>
            <a:r>
              <a:rPr lang="en-US"/>
              <a:t> ( phân bổ )</a:t>
            </a:r>
            <a:r>
              <a:rPr lang="vi-VN"/>
              <a:t> cấp độ năng lực</a:t>
            </a:r>
            <a:r>
              <a:rPr lang="en-US"/>
              <a:t> tối thiểu</a:t>
            </a:r>
            <a:r>
              <a:rPr lang="vi-VN"/>
              <a:t> vào vị trí trên</a:t>
            </a:r>
            <a:endParaRPr lang="en-US"/>
          </a:p>
        </p:txBody>
      </p:sp>
      <p:pic>
        <p:nvPicPr>
          <p:cNvPr id="604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831532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571500"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công ty – năng lực lõi</a:t>
            </a:r>
          </a:p>
        </p:txBody>
      </p:sp>
      <p:sp>
        <p:nvSpPr>
          <p:cNvPr id="3" name="Rounded Rectangle 2"/>
          <p:cNvSpPr/>
          <p:nvPr/>
        </p:nvSpPr>
        <p:spPr>
          <a:xfrm>
            <a:off x="3214688"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khối</a:t>
            </a:r>
          </a:p>
        </p:txBody>
      </p:sp>
      <p:sp>
        <p:nvSpPr>
          <p:cNvPr id="4" name="Rounded Rectangle 3"/>
          <p:cNvSpPr/>
          <p:nvPr/>
        </p:nvSpPr>
        <p:spPr>
          <a:xfrm>
            <a:off x="5857875" y="30718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năng lực vị trí</a:t>
            </a:r>
          </a:p>
        </p:txBody>
      </p:sp>
      <p:cxnSp>
        <p:nvCxnSpPr>
          <p:cNvPr id="6" name="Straight Arrow Connector 5"/>
          <p:cNvCxnSpPr>
            <a:stCxn id="2" idx="3"/>
            <a:endCxn id="3" idx="1"/>
          </p:cNvCxnSpPr>
          <p:nvPr/>
        </p:nvCxnSpPr>
        <p:spPr>
          <a:xfrm>
            <a:off x="2714625" y="3500438"/>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3"/>
            <a:endCxn id="4" idx="1"/>
          </p:cNvCxnSpPr>
          <p:nvPr/>
        </p:nvCxnSpPr>
        <p:spPr>
          <a:xfrm>
            <a:off x="5357813" y="3500438"/>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447" name="TextBox 10"/>
          <p:cNvSpPr txBox="1">
            <a:spLocks noChangeArrowheads="1"/>
          </p:cNvSpPr>
          <p:nvPr/>
        </p:nvSpPr>
        <p:spPr bwMode="auto">
          <a:xfrm>
            <a:off x="2786063" y="285750"/>
            <a:ext cx="571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TỔNG QUAN QUÁ TRÌNH XÂY DỰNG TỪ ĐIỂN NĂNG LỰC</a:t>
            </a:r>
          </a:p>
        </p:txBody>
      </p:sp>
      <p:sp>
        <p:nvSpPr>
          <p:cNvPr id="9" name="Rounded Rectangle 8"/>
          <p:cNvSpPr/>
          <p:nvPr/>
        </p:nvSpPr>
        <p:spPr>
          <a:xfrm>
            <a:off x="571500" y="1428750"/>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Xác định cơ cấu công ty</a:t>
            </a:r>
          </a:p>
        </p:txBody>
      </p:sp>
      <p:cxnSp>
        <p:nvCxnSpPr>
          <p:cNvPr id="11" name="Straight Arrow Connector 10"/>
          <p:cNvCxnSpPr>
            <a:stCxn id="9" idx="2"/>
            <a:endCxn id="2" idx="0"/>
          </p:cNvCxnSpPr>
          <p:nvPr/>
        </p:nvCxnSpPr>
        <p:spPr>
          <a:xfrm rot="16200000" flipH="1">
            <a:off x="1250156" y="2678907"/>
            <a:ext cx="7858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585787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Định nghĩa các cấp độ cho từng năng lực </a:t>
            </a:r>
          </a:p>
        </p:txBody>
      </p:sp>
      <p:sp>
        <p:nvSpPr>
          <p:cNvPr id="12" name="Rounded Rectangle 11"/>
          <p:cNvSpPr/>
          <p:nvPr/>
        </p:nvSpPr>
        <p:spPr>
          <a:xfrm>
            <a:off x="3286125" y="4786313"/>
            <a:ext cx="2143125"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Tập hợp các năng lực lại thành từ điển năng lực</a:t>
            </a:r>
          </a:p>
        </p:txBody>
      </p:sp>
      <p:cxnSp>
        <p:nvCxnSpPr>
          <p:cNvPr id="14" name="Straight Arrow Connector 13"/>
          <p:cNvCxnSpPr>
            <a:stCxn id="4" idx="2"/>
            <a:endCxn id="10" idx="0"/>
          </p:cNvCxnSpPr>
          <p:nvPr/>
        </p:nvCxnSpPr>
        <p:spPr>
          <a:xfrm rot="16200000" flipH="1">
            <a:off x="6500813" y="4357688"/>
            <a:ext cx="8572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1"/>
            <a:endCxn id="12" idx="3"/>
          </p:cNvCxnSpPr>
          <p:nvPr/>
        </p:nvCxnSpPr>
        <p:spPr>
          <a:xfrm rot="10800000">
            <a:off x="5429250" y="5214938"/>
            <a:ext cx="4286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2"/>
          <p:cNvSpPr txBox="1">
            <a:spLocks noChangeArrowheads="1"/>
          </p:cNvSpPr>
          <p:nvPr/>
        </p:nvSpPr>
        <p:spPr bwMode="auto">
          <a:xfrm>
            <a:off x="1428750" y="2428875"/>
            <a:ext cx="664368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4800"/>
              <a:t>TẬP HỢP CÁC NĂNG LỰC LẠI THÀNH 1 BỘ TỪ ĐIỂN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 y="1000125"/>
            <a:ext cx="8734425"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TextBox 3"/>
          <p:cNvSpPr txBox="1">
            <a:spLocks noChangeArrowheads="1"/>
          </p:cNvSpPr>
          <p:nvPr/>
        </p:nvSpPr>
        <p:spPr bwMode="auto">
          <a:xfrm>
            <a:off x="2057400" y="452438"/>
            <a:ext cx="6858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400" b="1"/>
              <a:t>Tập hợp lại thành từ điển năng lực</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1"/>
          <p:cNvSpPr txBox="1">
            <a:spLocks noChangeArrowheads="1"/>
          </p:cNvSpPr>
          <p:nvPr/>
        </p:nvSpPr>
        <p:spPr bwMode="auto">
          <a:xfrm>
            <a:off x="1428750" y="1500188"/>
            <a:ext cx="578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CÒN TIẾP …. ĐANG XÂY DỰNG</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600200"/>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ba</a:t>
            </a:r>
          </a:p>
        </p:txBody>
      </p:sp>
      <p:sp>
        <p:nvSpPr>
          <p:cNvPr id="9" name="Rectangle 3"/>
          <p:cNvSpPr txBox="1">
            <a:spLocks noChangeArrowheads="1"/>
          </p:cNvSpPr>
          <p:nvPr/>
        </p:nvSpPr>
        <p:spPr bwMode="auto">
          <a:xfrm>
            <a:off x="914400" y="2971800"/>
            <a:ext cx="6629400" cy="1676400"/>
          </a:xfrm>
          <a:prstGeom prst="rect">
            <a:avLst/>
          </a:prstGeom>
          <a:noFill/>
          <a:ln w="9525">
            <a:noFill/>
            <a:miter lim="800000"/>
            <a:headEnd/>
            <a:tailEnd/>
          </a:ln>
        </p:spPr>
        <p:txBody>
          <a:bodyPr/>
          <a:lstStyle/>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Giới thiệu sản phẩm</a:t>
            </a:r>
          </a:p>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Từ điển năng lực</a:t>
            </a:r>
          </a:p>
        </p:txBody>
      </p:sp>
      <p:pic>
        <p:nvPicPr>
          <p:cNvPr id="65540" name="Picture 4" descr="http://commerx.com/assets/images/watermarks/Leadershi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Content Placeholder 3" descr="demotudiennangluc.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36538" y="1371600"/>
            <a:ext cx="8755062" cy="4960938"/>
          </a:xfrm>
        </p:spPr>
      </p:pic>
      <p:sp>
        <p:nvSpPr>
          <p:cNvPr id="5" name="TextBox 4"/>
          <p:cNvSpPr txBox="1"/>
          <p:nvPr/>
        </p:nvSpPr>
        <p:spPr>
          <a:xfrm>
            <a:off x="2286000" y="304800"/>
            <a:ext cx="6477000" cy="584200"/>
          </a:xfrm>
          <a:prstGeom prst="rect">
            <a:avLst/>
          </a:prstGeom>
          <a:noFill/>
        </p:spPr>
        <p:txBody>
          <a:bodyPr>
            <a:spAutoFit/>
          </a:bodyPr>
          <a:lstStyle/>
          <a:p>
            <a:pPr>
              <a:defRPr/>
            </a:pPr>
            <a:r>
              <a:rPr lang="en-US" sz="3200">
                <a:solidFill>
                  <a:srgbClr val="0066CC"/>
                </a:solidFill>
                <a:effectLst>
                  <a:outerShdw blurRad="38100" dist="38100" dir="2700000" algn="tl">
                    <a:srgbClr val="000000">
                      <a:alpha val="43137"/>
                    </a:srgbClr>
                  </a:outerShdw>
                </a:effectLst>
                <a:latin typeface="Arial" charset="0"/>
                <a:cs typeface="Arial" charset="0"/>
              </a:rPr>
              <a:t>GIỚI THIỆU TỪ ĐIỂN NĂNG LỰC</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3" descr="danhmucnangluckythua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03400" y="-12700"/>
            <a:ext cx="7340600" cy="6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 y="1676400"/>
            <a:ext cx="1447800" cy="3879850"/>
          </a:xfrm>
          <a:prstGeom prst="rect">
            <a:avLst/>
          </a:prstGeom>
          <a:noFill/>
        </p:spPr>
        <p:txBody>
          <a:bodyPr>
            <a:spAutoFit/>
          </a:bodyPr>
          <a:lstStyle/>
          <a:p>
            <a:pPr algn="ctr">
              <a:lnSpc>
                <a:spcPct val="200000"/>
              </a:lnSpc>
              <a:defRPr/>
            </a:pPr>
            <a:r>
              <a:rPr lang="en-US" sz="3200" b="1">
                <a:solidFill>
                  <a:srgbClr val="0066CC"/>
                </a:solidFill>
                <a:effectLst>
                  <a:outerShdw blurRad="38100" dist="38100" dir="2700000" algn="tl">
                    <a:srgbClr val="000000">
                      <a:alpha val="43137"/>
                    </a:srgbClr>
                  </a:outerShdw>
                </a:effectLst>
                <a:latin typeface="Arial" charset="0"/>
                <a:cs typeface="Arial" charset="0"/>
              </a:rPr>
              <a:t>DANH MỤC NĂNG LỰC</a:t>
            </a:r>
          </a:p>
        </p:txBody>
      </p:sp>
      <p:pic>
        <p:nvPicPr>
          <p:cNvPr id="67588" name="Picture 11" descr="http://www.matrixgroup.net/images/why-matrix-group/team-tra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962400"/>
            <a:ext cx="235426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rtlCol="0">
            <a:normAutofit/>
          </a:bodyPr>
          <a:lstStyle/>
          <a:p>
            <a:pPr eaLnBrk="1" fontAlgn="auto" hangingPunct="1">
              <a:spcAft>
                <a:spcPts val="0"/>
              </a:spcAft>
              <a:defRPr/>
            </a:pPr>
            <a:endParaRPr lang="en-US" smtClean="0"/>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23850"/>
            <a:ext cx="6399213"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danhmucphamcha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193800"/>
            <a:ext cx="6586538"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0" y="304800"/>
            <a:ext cx="6477000" cy="584200"/>
          </a:xfrm>
          <a:prstGeom prst="rect">
            <a:avLst/>
          </a:prstGeom>
          <a:noFill/>
        </p:spPr>
        <p:txBody>
          <a:bodyPr>
            <a:spAutoFit/>
          </a:bodyPr>
          <a:lstStyle/>
          <a:p>
            <a:pPr>
              <a:defRPr/>
            </a:pPr>
            <a:r>
              <a:rPr lang="en-US" sz="3200">
                <a:solidFill>
                  <a:srgbClr val="0066CC"/>
                </a:solidFill>
                <a:effectLst>
                  <a:outerShdw blurRad="38100" dist="38100" dir="2700000" algn="tl">
                    <a:srgbClr val="000000">
                      <a:alpha val="43137"/>
                    </a:srgbClr>
                  </a:outerShdw>
                </a:effectLst>
                <a:latin typeface="Arial" charset="0"/>
                <a:cs typeface="Arial" charset="0"/>
              </a:rPr>
              <a:t>DANH MỤC PHẨM CHẤT</a:t>
            </a:r>
          </a:p>
        </p:txBody>
      </p:sp>
      <p:pic>
        <p:nvPicPr>
          <p:cNvPr id="68612" name="Picture 6" descr="http://img444.imageshack.us/img444/9418/giaotiepji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57400"/>
            <a:ext cx="2057400"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Picture 19" descr="http://marketingtargeted.com/upload/Suce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5720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descr="dinhnghianangluc.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2098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0" y="304800"/>
            <a:ext cx="3962400" cy="1077913"/>
          </a:xfrm>
          <a:prstGeom prst="rect">
            <a:avLst/>
          </a:prstGeom>
          <a:noFill/>
        </p:spPr>
        <p:txBody>
          <a:bodyPr>
            <a:spAutoFit/>
          </a:bodyPr>
          <a:lstStyle/>
          <a:p>
            <a:pPr algn="ctr">
              <a:defRPr/>
            </a:pPr>
            <a:r>
              <a:rPr lang="en-US" sz="3200">
                <a:solidFill>
                  <a:srgbClr val="0066CC"/>
                </a:solidFill>
                <a:effectLst>
                  <a:outerShdw blurRad="38100" dist="38100" dir="2700000" algn="tl">
                    <a:srgbClr val="000000">
                      <a:alpha val="43137"/>
                    </a:srgbClr>
                  </a:outerShdw>
                </a:effectLst>
                <a:latin typeface="Arial" charset="0"/>
                <a:cs typeface="Arial" charset="0"/>
              </a:rPr>
              <a:t>ĐỊNH NGHĨA TỪNG NĂNG LỰC</a:t>
            </a:r>
          </a:p>
        </p:txBody>
      </p:sp>
      <p:pic>
        <p:nvPicPr>
          <p:cNvPr id="69636" name="Picture 4" descr="http://binhduong.edu.vn/upload/news/upload_48733d575404f_123.22.102.224_TrainTheTrai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0"/>
            <a:ext cx="1905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3" descr="Phanbonanglucchocacchucdan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06513"/>
            <a:ext cx="9144000"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4" descr="Phanbonanglucchocacchucdanh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200525"/>
            <a:ext cx="91440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0" y="152400"/>
            <a:ext cx="6172200" cy="1077913"/>
          </a:xfrm>
          <a:prstGeom prst="rect">
            <a:avLst/>
          </a:prstGeom>
          <a:noFill/>
        </p:spPr>
        <p:txBody>
          <a:bodyPr>
            <a:spAutoFit/>
          </a:bodyPr>
          <a:lstStyle/>
          <a:p>
            <a:pPr algn="ctr">
              <a:defRPr/>
            </a:pPr>
            <a:r>
              <a:rPr lang="en-US" sz="3200">
                <a:solidFill>
                  <a:srgbClr val="0066CC"/>
                </a:solidFill>
                <a:effectLst>
                  <a:outerShdw blurRad="38100" dist="38100" dir="2700000" algn="tl">
                    <a:srgbClr val="000000">
                      <a:alpha val="43137"/>
                    </a:srgbClr>
                  </a:outerShdw>
                </a:effectLst>
                <a:latin typeface="Arial" charset="0"/>
                <a:cs typeface="Arial" charset="0"/>
              </a:rPr>
              <a:t>PHÂN BỔ NĂNG LỰC CHO CÁC CHỨC DANH</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Oval 12"/>
          <p:cNvSpPr>
            <a:spLocks noChangeArrowheads="1"/>
          </p:cNvSpPr>
          <p:nvPr/>
        </p:nvSpPr>
        <p:spPr bwMode="auto">
          <a:xfrm>
            <a:off x="304800" y="2794000"/>
            <a:ext cx="6477000" cy="4064000"/>
          </a:xfrm>
          <a:prstGeom prst="ellipse">
            <a:avLst/>
          </a:prstGeom>
          <a:solidFill>
            <a:srgbClr val="FFCC99"/>
          </a:solidFill>
          <a:ln w="9525">
            <a:solidFill>
              <a:schemeClr val="tx1"/>
            </a:solidFill>
            <a:prstDash val="dashDot"/>
            <a:round/>
            <a:headEnd/>
            <a:tailEnd/>
          </a:ln>
        </p:spPr>
        <p:txBody>
          <a:bodyPr wrap="none" anchor="ctr"/>
          <a:lstStyle/>
          <a:p>
            <a:endParaRPr lang="vi-VN"/>
          </a:p>
        </p:txBody>
      </p:sp>
      <p:sp>
        <p:nvSpPr>
          <p:cNvPr id="71683" name="Line 13"/>
          <p:cNvSpPr>
            <a:spLocks noChangeShapeType="1"/>
          </p:cNvSpPr>
          <p:nvPr/>
        </p:nvSpPr>
        <p:spPr bwMode="auto">
          <a:xfrm flipV="1">
            <a:off x="2971800" y="3810000"/>
            <a:ext cx="0" cy="381000"/>
          </a:xfrm>
          <a:prstGeom prst="line">
            <a:avLst/>
          </a:prstGeom>
          <a:noFill/>
          <a:ln w="28575">
            <a:solidFill>
              <a:srgbClr val="FF6600"/>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684" name="Line 14"/>
          <p:cNvSpPr>
            <a:spLocks noChangeShapeType="1"/>
          </p:cNvSpPr>
          <p:nvPr/>
        </p:nvSpPr>
        <p:spPr bwMode="auto">
          <a:xfrm>
            <a:off x="2971800" y="3810000"/>
            <a:ext cx="1371600" cy="0"/>
          </a:xfrm>
          <a:prstGeom prst="line">
            <a:avLst/>
          </a:prstGeom>
          <a:noFill/>
          <a:ln w="28575">
            <a:solidFill>
              <a:srgbClr val="FF6600"/>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685" name="Text Box 18"/>
          <p:cNvSpPr txBox="1">
            <a:spLocks noChangeArrowheads="1"/>
          </p:cNvSpPr>
          <p:nvPr/>
        </p:nvSpPr>
        <p:spPr bwMode="auto">
          <a:xfrm>
            <a:off x="3124200" y="3352800"/>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ĐT Level 3</a:t>
            </a:r>
          </a:p>
        </p:txBody>
      </p:sp>
      <p:sp>
        <p:nvSpPr>
          <p:cNvPr id="71686" name="Line 26"/>
          <p:cNvSpPr>
            <a:spLocks noChangeShapeType="1"/>
          </p:cNvSpPr>
          <p:nvPr/>
        </p:nvSpPr>
        <p:spPr bwMode="auto">
          <a:xfrm>
            <a:off x="6781800" y="1066800"/>
            <a:ext cx="1981200" cy="0"/>
          </a:xfrm>
          <a:prstGeom prst="line">
            <a:avLst/>
          </a:prstGeom>
          <a:noFill/>
          <a:ln w="28575">
            <a:solidFill>
              <a:srgbClr val="CC99FF"/>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71687" name="Text Box 27"/>
          <p:cNvSpPr txBox="1">
            <a:spLocks noChangeArrowheads="1"/>
          </p:cNvSpPr>
          <p:nvPr/>
        </p:nvSpPr>
        <p:spPr bwMode="auto">
          <a:xfrm>
            <a:off x="6705600" y="609600"/>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Chuyên gia</a:t>
            </a:r>
          </a:p>
        </p:txBody>
      </p:sp>
      <p:sp>
        <p:nvSpPr>
          <p:cNvPr id="71688" name="Oval 28"/>
          <p:cNvSpPr>
            <a:spLocks noChangeArrowheads="1"/>
          </p:cNvSpPr>
          <p:nvPr/>
        </p:nvSpPr>
        <p:spPr bwMode="auto">
          <a:xfrm>
            <a:off x="5029200" y="1524000"/>
            <a:ext cx="1981200" cy="990600"/>
          </a:xfrm>
          <a:prstGeom prst="ellipse">
            <a:avLst/>
          </a:prstGeom>
          <a:solidFill>
            <a:srgbClr val="CCFFCC"/>
          </a:solidFill>
          <a:ln w="9525">
            <a:solidFill>
              <a:schemeClr val="tx1"/>
            </a:solidFill>
            <a:prstDash val="dashDot"/>
            <a:round/>
            <a:headEnd/>
            <a:tailEnd/>
          </a:ln>
        </p:spPr>
        <p:txBody>
          <a:bodyPr wrap="none" anchor="ctr"/>
          <a:lstStyle/>
          <a:p>
            <a:endParaRPr lang="vi-VN"/>
          </a:p>
        </p:txBody>
      </p:sp>
      <p:sp>
        <p:nvSpPr>
          <p:cNvPr id="71689" name="Text Box 30"/>
          <p:cNvSpPr txBox="1">
            <a:spLocks noChangeArrowheads="1"/>
          </p:cNvSpPr>
          <p:nvPr/>
        </p:nvSpPr>
        <p:spPr bwMode="auto">
          <a:xfrm>
            <a:off x="2590800" y="2590800"/>
            <a:ext cx="990600" cy="366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Công ty</a:t>
            </a:r>
          </a:p>
        </p:txBody>
      </p:sp>
      <p:sp>
        <p:nvSpPr>
          <p:cNvPr id="71690" name="Oval 36"/>
          <p:cNvSpPr>
            <a:spLocks noChangeArrowheads="1"/>
          </p:cNvSpPr>
          <p:nvPr/>
        </p:nvSpPr>
        <p:spPr bwMode="auto">
          <a:xfrm>
            <a:off x="4191000" y="3200400"/>
            <a:ext cx="1447800" cy="685800"/>
          </a:xfrm>
          <a:prstGeom prst="ellipse">
            <a:avLst/>
          </a:prstGeom>
          <a:solidFill>
            <a:srgbClr val="808000"/>
          </a:solidFill>
          <a:ln w="9525">
            <a:solidFill>
              <a:schemeClr val="tx1"/>
            </a:solidFill>
            <a:prstDash val="dashDot"/>
            <a:round/>
            <a:headEnd/>
            <a:tailEnd/>
          </a:ln>
        </p:spPr>
        <p:txBody>
          <a:bodyPr wrap="none" anchor="ctr"/>
          <a:lstStyle/>
          <a:p>
            <a:endParaRPr lang="vi-VN"/>
          </a:p>
        </p:txBody>
      </p:sp>
      <p:sp>
        <p:nvSpPr>
          <p:cNvPr id="71691" name="Line 40"/>
          <p:cNvSpPr>
            <a:spLocks noChangeShapeType="1"/>
          </p:cNvSpPr>
          <p:nvPr/>
        </p:nvSpPr>
        <p:spPr bwMode="auto">
          <a:xfrm flipV="1">
            <a:off x="4343400" y="3581400"/>
            <a:ext cx="0" cy="228600"/>
          </a:xfrm>
          <a:prstGeom prst="line">
            <a:avLst/>
          </a:prstGeom>
          <a:noFill/>
          <a:ln w="28575">
            <a:solidFill>
              <a:srgbClr val="FF6600"/>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71692" name="Line 41"/>
          <p:cNvSpPr>
            <a:spLocks noChangeShapeType="1"/>
          </p:cNvSpPr>
          <p:nvPr/>
        </p:nvSpPr>
        <p:spPr bwMode="auto">
          <a:xfrm>
            <a:off x="1371600" y="3581400"/>
            <a:ext cx="0" cy="2971800"/>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693" name="Line 42"/>
          <p:cNvSpPr>
            <a:spLocks noChangeShapeType="1"/>
          </p:cNvSpPr>
          <p:nvPr/>
        </p:nvSpPr>
        <p:spPr bwMode="auto">
          <a:xfrm>
            <a:off x="1371600" y="6553200"/>
            <a:ext cx="1143000" cy="0"/>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694" name="Text Box 43"/>
          <p:cNvSpPr txBox="1">
            <a:spLocks noChangeArrowheads="1"/>
          </p:cNvSpPr>
          <p:nvPr/>
        </p:nvSpPr>
        <p:spPr bwMode="auto">
          <a:xfrm>
            <a:off x="838200" y="6172200"/>
            <a:ext cx="1676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50000"/>
              </a:spcBef>
            </a:pPr>
            <a:r>
              <a:rPr lang="en-US" sz="1200"/>
              <a:t>Trưởng nhóm</a:t>
            </a:r>
          </a:p>
        </p:txBody>
      </p:sp>
      <p:sp>
        <p:nvSpPr>
          <p:cNvPr id="71695" name="Line 44"/>
          <p:cNvSpPr>
            <a:spLocks noChangeShapeType="1"/>
          </p:cNvSpPr>
          <p:nvPr/>
        </p:nvSpPr>
        <p:spPr bwMode="auto">
          <a:xfrm flipV="1">
            <a:off x="2514600" y="6019800"/>
            <a:ext cx="0" cy="53340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71696" name="Line 45"/>
          <p:cNvSpPr>
            <a:spLocks noChangeShapeType="1"/>
          </p:cNvSpPr>
          <p:nvPr/>
        </p:nvSpPr>
        <p:spPr bwMode="auto">
          <a:xfrm>
            <a:off x="2514600" y="6019800"/>
            <a:ext cx="1143000" cy="0"/>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697" name="Text Box 46"/>
          <p:cNvSpPr txBox="1">
            <a:spLocks noChangeArrowheads="1"/>
          </p:cNvSpPr>
          <p:nvPr/>
        </p:nvSpPr>
        <p:spPr bwMode="auto">
          <a:xfrm>
            <a:off x="2667000" y="5638800"/>
            <a:ext cx="99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Giám đốc</a:t>
            </a:r>
          </a:p>
        </p:txBody>
      </p:sp>
      <p:sp>
        <p:nvSpPr>
          <p:cNvPr id="71698" name="Line 47"/>
          <p:cNvSpPr>
            <a:spLocks noChangeShapeType="1"/>
          </p:cNvSpPr>
          <p:nvPr/>
        </p:nvSpPr>
        <p:spPr bwMode="auto">
          <a:xfrm flipV="1">
            <a:off x="3657600" y="5486400"/>
            <a:ext cx="0" cy="53340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71699" name="Line 48"/>
          <p:cNvSpPr>
            <a:spLocks noChangeShapeType="1"/>
          </p:cNvSpPr>
          <p:nvPr/>
        </p:nvSpPr>
        <p:spPr bwMode="auto">
          <a:xfrm>
            <a:off x="3657600" y="5486400"/>
            <a:ext cx="1143000" cy="0"/>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00" name="Text Box 49"/>
          <p:cNvSpPr txBox="1">
            <a:spLocks noChangeArrowheads="1"/>
          </p:cNvSpPr>
          <p:nvPr/>
        </p:nvSpPr>
        <p:spPr bwMode="auto">
          <a:xfrm>
            <a:off x="2971800" y="5105400"/>
            <a:ext cx="2362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PTGĐ phụ trách khối</a:t>
            </a:r>
          </a:p>
        </p:txBody>
      </p:sp>
      <p:sp>
        <p:nvSpPr>
          <p:cNvPr id="71701" name="Line 50"/>
          <p:cNvSpPr>
            <a:spLocks noChangeShapeType="1"/>
          </p:cNvSpPr>
          <p:nvPr/>
        </p:nvSpPr>
        <p:spPr bwMode="auto">
          <a:xfrm flipV="1">
            <a:off x="4800600" y="4953000"/>
            <a:ext cx="0" cy="53340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71702" name="Line 51"/>
          <p:cNvSpPr>
            <a:spLocks noChangeShapeType="1"/>
          </p:cNvSpPr>
          <p:nvPr/>
        </p:nvSpPr>
        <p:spPr bwMode="auto">
          <a:xfrm flipV="1">
            <a:off x="4800600" y="1600200"/>
            <a:ext cx="2743200" cy="3352800"/>
          </a:xfrm>
          <a:prstGeom prst="line">
            <a:avLst/>
          </a:prstGeom>
          <a:noFill/>
          <a:ln w="28575">
            <a:solidFill>
              <a:srgbClr val="0000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03" name="Line 60"/>
          <p:cNvSpPr>
            <a:spLocks noChangeShapeType="1"/>
          </p:cNvSpPr>
          <p:nvPr/>
        </p:nvSpPr>
        <p:spPr bwMode="auto">
          <a:xfrm>
            <a:off x="7543800" y="1600200"/>
            <a:ext cx="685800"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71704" name="Text Box 61"/>
          <p:cNvSpPr txBox="1">
            <a:spLocks noChangeArrowheads="1"/>
          </p:cNvSpPr>
          <p:nvPr/>
        </p:nvSpPr>
        <p:spPr bwMode="auto">
          <a:xfrm>
            <a:off x="7543800" y="1143000"/>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CEO</a:t>
            </a:r>
          </a:p>
        </p:txBody>
      </p:sp>
      <p:sp>
        <p:nvSpPr>
          <p:cNvPr id="71705" name="Line 62"/>
          <p:cNvSpPr>
            <a:spLocks noChangeShapeType="1"/>
          </p:cNvSpPr>
          <p:nvPr/>
        </p:nvSpPr>
        <p:spPr bwMode="auto">
          <a:xfrm flipV="1">
            <a:off x="5181600" y="2209800"/>
            <a:ext cx="0" cy="1371600"/>
          </a:xfrm>
          <a:prstGeom prst="line">
            <a:avLst/>
          </a:prstGeom>
          <a:noFill/>
          <a:ln w="28575">
            <a:solidFill>
              <a:srgbClr val="CC99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06" name="Line 63"/>
          <p:cNvSpPr>
            <a:spLocks noChangeShapeType="1"/>
          </p:cNvSpPr>
          <p:nvPr/>
        </p:nvSpPr>
        <p:spPr bwMode="auto">
          <a:xfrm>
            <a:off x="5181600" y="2209800"/>
            <a:ext cx="1600200" cy="0"/>
          </a:xfrm>
          <a:prstGeom prst="line">
            <a:avLst/>
          </a:prstGeom>
          <a:noFill/>
          <a:ln w="28575">
            <a:solidFill>
              <a:srgbClr val="CC99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07" name="Text Box 64"/>
          <p:cNvSpPr txBox="1">
            <a:spLocks noChangeArrowheads="1"/>
          </p:cNvSpPr>
          <p:nvPr/>
        </p:nvSpPr>
        <p:spPr bwMode="auto">
          <a:xfrm>
            <a:off x="5029200" y="17526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a:t>ĐT Level 5</a:t>
            </a:r>
          </a:p>
        </p:txBody>
      </p:sp>
      <p:sp>
        <p:nvSpPr>
          <p:cNvPr id="71708" name="Line 65"/>
          <p:cNvSpPr>
            <a:spLocks noChangeShapeType="1"/>
          </p:cNvSpPr>
          <p:nvPr/>
        </p:nvSpPr>
        <p:spPr bwMode="auto">
          <a:xfrm flipV="1">
            <a:off x="6781800" y="1066800"/>
            <a:ext cx="0" cy="1143000"/>
          </a:xfrm>
          <a:prstGeom prst="line">
            <a:avLst/>
          </a:prstGeom>
          <a:noFill/>
          <a:ln w="28575">
            <a:solidFill>
              <a:srgbClr val="CC99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09" name="Line 73"/>
          <p:cNvSpPr>
            <a:spLocks noChangeShapeType="1"/>
          </p:cNvSpPr>
          <p:nvPr/>
        </p:nvSpPr>
        <p:spPr bwMode="auto">
          <a:xfrm>
            <a:off x="4343400" y="3581400"/>
            <a:ext cx="838200" cy="0"/>
          </a:xfrm>
          <a:prstGeom prst="line">
            <a:avLst/>
          </a:prstGeom>
          <a:noFill/>
          <a:ln w="28575">
            <a:solidFill>
              <a:srgbClr val="CC99FF"/>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10" name="Text Box 74"/>
          <p:cNvSpPr txBox="1">
            <a:spLocks noChangeArrowheads="1"/>
          </p:cNvSpPr>
          <p:nvPr/>
        </p:nvSpPr>
        <p:spPr bwMode="auto">
          <a:xfrm>
            <a:off x="4114800" y="3200400"/>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ĐT Level 4</a:t>
            </a:r>
          </a:p>
        </p:txBody>
      </p:sp>
      <p:sp>
        <p:nvSpPr>
          <p:cNvPr id="71711" name="Line 75"/>
          <p:cNvSpPr>
            <a:spLocks noChangeShapeType="1"/>
          </p:cNvSpPr>
          <p:nvPr/>
        </p:nvSpPr>
        <p:spPr bwMode="auto">
          <a:xfrm>
            <a:off x="0" y="3581400"/>
            <a:ext cx="1371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a:p>
        </p:txBody>
      </p:sp>
      <p:sp>
        <p:nvSpPr>
          <p:cNvPr id="71712" name="Text Box 76"/>
          <p:cNvSpPr txBox="1">
            <a:spLocks noChangeArrowheads="1"/>
          </p:cNvSpPr>
          <p:nvPr/>
        </p:nvSpPr>
        <p:spPr bwMode="auto">
          <a:xfrm>
            <a:off x="762000" y="32004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ĐT Level 1</a:t>
            </a:r>
          </a:p>
        </p:txBody>
      </p:sp>
      <p:sp>
        <p:nvSpPr>
          <p:cNvPr id="71713" name="Line 78"/>
          <p:cNvSpPr>
            <a:spLocks noChangeShapeType="1"/>
          </p:cNvSpPr>
          <p:nvPr/>
        </p:nvSpPr>
        <p:spPr bwMode="auto">
          <a:xfrm>
            <a:off x="1371600" y="3581400"/>
            <a:ext cx="381000" cy="609600"/>
          </a:xfrm>
          <a:prstGeom prst="line">
            <a:avLst/>
          </a:prstGeom>
          <a:noFill/>
          <a:ln w="28575">
            <a:solidFill>
              <a:srgbClr val="FF6600"/>
            </a:solidFill>
            <a:round/>
            <a:headEnd/>
            <a:tailEnd type="arrow" w="med" len="med"/>
          </a:ln>
          <a:extLst>
            <a:ext uri="{909E8E84-426E-40DD-AFC4-6F175D3DCCD1}">
              <a14:hiddenFill xmlns:a14="http://schemas.microsoft.com/office/drawing/2010/main">
                <a:noFill/>
              </a14:hiddenFill>
            </a:ext>
          </a:extLst>
        </p:spPr>
        <p:txBody>
          <a:bodyPr/>
          <a:lstStyle/>
          <a:p>
            <a:endParaRPr lang="vi-VN"/>
          </a:p>
        </p:txBody>
      </p:sp>
      <p:sp>
        <p:nvSpPr>
          <p:cNvPr id="71714" name="Line 79"/>
          <p:cNvSpPr>
            <a:spLocks noChangeShapeType="1"/>
          </p:cNvSpPr>
          <p:nvPr/>
        </p:nvSpPr>
        <p:spPr bwMode="auto">
          <a:xfrm>
            <a:off x="1752600" y="4191000"/>
            <a:ext cx="1219200" cy="0"/>
          </a:xfrm>
          <a:prstGeom prst="line">
            <a:avLst/>
          </a:prstGeom>
          <a:noFill/>
          <a:ln w="28575">
            <a:solidFill>
              <a:srgbClr val="FF6600"/>
            </a:solidFill>
            <a:round/>
            <a:headEnd/>
            <a:tailEnd type="triangle" w="med" len="med"/>
          </a:ln>
          <a:extLst>
            <a:ext uri="{909E8E84-426E-40DD-AFC4-6F175D3DCCD1}">
              <a14:hiddenFill xmlns:a14="http://schemas.microsoft.com/office/drawing/2010/main">
                <a:noFill/>
              </a14:hiddenFill>
            </a:ext>
          </a:extLst>
        </p:spPr>
        <p:txBody>
          <a:bodyPr/>
          <a:lstStyle/>
          <a:p>
            <a:endParaRPr lang="vi-VN"/>
          </a:p>
        </p:txBody>
      </p:sp>
      <p:sp>
        <p:nvSpPr>
          <p:cNvPr id="71715" name="Text Box 80"/>
          <p:cNvSpPr txBox="1">
            <a:spLocks noChangeArrowheads="1"/>
          </p:cNvSpPr>
          <p:nvPr/>
        </p:nvSpPr>
        <p:spPr bwMode="auto">
          <a:xfrm>
            <a:off x="1828800" y="3733800"/>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400"/>
              <a:t>ĐT Level 2</a:t>
            </a:r>
          </a:p>
        </p:txBody>
      </p:sp>
      <p:sp>
        <p:nvSpPr>
          <p:cNvPr id="71716" name="TextBox 56"/>
          <p:cNvSpPr txBox="1">
            <a:spLocks noChangeArrowheads="1"/>
          </p:cNvSpPr>
          <p:nvPr/>
        </p:nvSpPr>
        <p:spPr bwMode="auto">
          <a:xfrm>
            <a:off x="228600" y="3657600"/>
            <a:ext cx="1143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a:t>Nhân viên</a:t>
            </a:r>
          </a:p>
        </p:txBody>
      </p:sp>
      <p:sp>
        <p:nvSpPr>
          <p:cNvPr id="58" name="TextBox 57"/>
          <p:cNvSpPr txBox="1"/>
          <p:nvPr/>
        </p:nvSpPr>
        <p:spPr>
          <a:xfrm>
            <a:off x="2133600" y="304800"/>
            <a:ext cx="2362200" cy="1570038"/>
          </a:xfrm>
          <a:prstGeom prst="rect">
            <a:avLst/>
          </a:prstGeom>
          <a:noFill/>
        </p:spPr>
        <p:txBody>
          <a:bodyPr>
            <a:spAutoFit/>
          </a:bodyPr>
          <a:lstStyle/>
          <a:p>
            <a:pPr algn="ctr">
              <a:defRPr/>
            </a:pPr>
            <a:r>
              <a:rPr lang="en-US" sz="2400" b="1">
                <a:solidFill>
                  <a:srgbClr val="FFC000"/>
                </a:solidFill>
                <a:effectLst>
                  <a:outerShdw blurRad="38100" dist="38100" dir="2700000" algn="tl">
                    <a:srgbClr val="000000">
                      <a:alpha val="43137"/>
                    </a:srgbClr>
                  </a:outerShdw>
                </a:effectLst>
                <a:latin typeface="Arial" charset="0"/>
                <a:cs typeface="Arial" charset="0"/>
              </a:rPr>
              <a:t>LỘ TRÌNH CÔNG DANH THEO HƯỚNG CHUYÊN GIA</a:t>
            </a:r>
          </a:p>
        </p:txBody>
      </p:sp>
      <p:sp>
        <p:nvSpPr>
          <p:cNvPr id="71718" name="TextBox 58"/>
          <p:cNvSpPr txBox="1">
            <a:spLocks noChangeArrowheads="1"/>
          </p:cNvSpPr>
          <p:nvPr/>
        </p:nvSpPr>
        <p:spPr bwMode="auto">
          <a:xfrm>
            <a:off x="7467600" y="1752600"/>
            <a:ext cx="1676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Chức danh</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3"/>
          <p:cNvSpPr txBox="1">
            <a:spLocks noChangeArrowheads="1"/>
          </p:cNvSpPr>
          <p:nvPr/>
        </p:nvSpPr>
        <p:spPr bwMode="auto">
          <a:xfrm>
            <a:off x="1905000" y="457200"/>
            <a:ext cx="701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b="1"/>
              <a:t>LỘ TRÌNH CÔNG DANH THEO HƯỚNG CHỨC DANH</a:t>
            </a:r>
          </a:p>
        </p:txBody>
      </p:sp>
      <p:pic>
        <p:nvPicPr>
          <p:cNvPr id="72707" name="Picture 2" descr="http://www.nguoilanhdao.vn/Modules/CMS/Upload/37/2009_7_23/O945ODZEWJ_nbsales_people_on_ladder.16162408_st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905000"/>
            <a:ext cx="4343400" cy="411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4"/>
          <p:cNvSpPr txBox="1">
            <a:spLocks noChangeArrowheads="1"/>
          </p:cNvSpPr>
          <p:nvPr/>
        </p:nvSpPr>
        <p:spPr bwMode="auto">
          <a:xfrm>
            <a:off x="1981200" y="41910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Nhân viên</a:t>
            </a:r>
          </a:p>
        </p:txBody>
      </p:sp>
      <p:sp>
        <p:nvSpPr>
          <p:cNvPr id="72709" name="TextBox 5"/>
          <p:cNvSpPr txBox="1">
            <a:spLocks noChangeArrowheads="1"/>
          </p:cNvSpPr>
          <p:nvPr/>
        </p:nvSpPr>
        <p:spPr bwMode="auto">
          <a:xfrm>
            <a:off x="2667000" y="35814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Trưởng nhóm</a:t>
            </a:r>
          </a:p>
        </p:txBody>
      </p:sp>
      <p:sp>
        <p:nvSpPr>
          <p:cNvPr id="72710" name="TextBox 6"/>
          <p:cNvSpPr txBox="1">
            <a:spLocks noChangeArrowheads="1"/>
          </p:cNvSpPr>
          <p:nvPr/>
        </p:nvSpPr>
        <p:spPr bwMode="auto">
          <a:xfrm>
            <a:off x="3505200" y="31242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Giám đốc</a:t>
            </a:r>
          </a:p>
        </p:txBody>
      </p:sp>
      <p:sp>
        <p:nvSpPr>
          <p:cNvPr id="72711" name="TextBox 7"/>
          <p:cNvSpPr txBox="1">
            <a:spLocks noChangeArrowheads="1"/>
          </p:cNvSpPr>
          <p:nvPr/>
        </p:nvSpPr>
        <p:spPr bwMode="auto">
          <a:xfrm>
            <a:off x="4114800" y="2678113"/>
            <a:ext cx="1295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PTGĐ</a:t>
            </a:r>
          </a:p>
        </p:txBody>
      </p:sp>
      <p:sp>
        <p:nvSpPr>
          <p:cNvPr id="72712" name="TextBox 8"/>
          <p:cNvSpPr txBox="1">
            <a:spLocks noChangeArrowheads="1"/>
          </p:cNvSpPr>
          <p:nvPr/>
        </p:nvSpPr>
        <p:spPr bwMode="auto">
          <a:xfrm>
            <a:off x="4648200" y="2286000"/>
            <a:ext cx="114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TGĐ</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0"/>
            <a:ext cx="9505950"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Box 4"/>
          <p:cNvSpPr txBox="1">
            <a:spLocks noChangeArrowheads="1"/>
          </p:cNvSpPr>
          <p:nvPr/>
        </p:nvSpPr>
        <p:spPr bwMode="auto">
          <a:xfrm>
            <a:off x="2286000" y="609600"/>
            <a:ext cx="5791200" cy="584200"/>
          </a:xfrm>
          <a:prstGeom prst="rect">
            <a:avLst/>
          </a:prstGeom>
          <a:noFill/>
          <a:ln w="9525">
            <a:noFill/>
            <a:miter lim="800000"/>
            <a:headEnd/>
            <a:tailEnd/>
          </a:ln>
        </p:spPr>
        <p:txBody>
          <a:bodyPr>
            <a:spAutoFit/>
          </a:bodyPr>
          <a:lstStyle/>
          <a:p>
            <a:pPr>
              <a:defRPr/>
            </a:pPr>
            <a:r>
              <a:rPr lang="en-US" sz="3200" b="1">
                <a:solidFill>
                  <a:srgbClr val="00B050"/>
                </a:solidFill>
                <a:effectLst>
                  <a:outerShdw blurRad="38100" dist="38100" dir="2700000" algn="tl">
                    <a:srgbClr val="000000">
                      <a:alpha val="43137"/>
                    </a:srgbClr>
                  </a:outerShdw>
                </a:effectLst>
              </a:rPr>
              <a:t>LỘ TRÌNH ĐÀO TẠO</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sz="3600" b="1" smtClean="0">
                <a:latin typeface="Arial" pitchFamily="34" charset="0"/>
                <a:cs typeface="Arial" pitchFamily="34" charset="0"/>
              </a:rPr>
              <a:t>ĐÁNH GIÁ XU HƯỚNG PHÁT TRIỂN CỦA NHÂN VIÊN</a:t>
            </a:r>
          </a:p>
        </p:txBody>
      </p:sp>
      <p:pic>
        <p:nvPicPr>
          <p:cNvPr id="74755" name="Picture 11" descr="http://www.assessmentspecialists.com/images/pi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1714500"/>
            <a:ext cx="4786313" cy="464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05000" y="228600"/>
            <a:ext cx="7239000" cy="1143000"/>
          </a:xfrm>
          <a:prstGeom prst="rect">
            <a:avLst/>
          </a:prstGeom>
          <a:noFill/>
          <a:ln w="9525">
            <a:noFill/>
            <a:miter lim="800000"/>
            <a:headEnd/>
            <a:tailEnd/>
          </a:ln>
        </p:spPr>
        <p:txBody>
          <a:bodyPr anchor="ctr"/>
          <a:lstStyle/>
          <a:p>
            <a:pPr algn="ctr" eaLnBrk="0" hangingPunct="0">
              <a:defRPr/>
            </a:pPr>
            <a:r>
              <a:rPr lang="en-US" sz="4000" b="1">
                <a:solidFill>
                  <a:srgbClr val="0066CC"/>
                </a:solidFill>
                <a:effectLst>
                  <a:outerShdw blurRad="38100" dist="38100" dir="2700000" algn="tl">
                    <a:srgbClr val="C0C0C0"/>
                  </a:outerShdw>
                </a:effectLst>
                <a:latin typeface="Tahoma" pitchFamily="34" charset="0"/>
                <a:cs typeface="Tahoma" pitchFamily="34" charset="0"/>
              </a:rPr>
              <a:t>THẢO LUẬN &amp; GÓP Ý</a:t>
            </a:r>
          </a:p>
        </p:txBody>
      </p:sp>
      <p:pic>
        <p:nvPicPr>
          <p:cNvPr id="75779" name="Picture 4" descr="bubble-man-ques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828800"/>
            <a:ext cx="44069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5000" y="381000"/>
            <a:ext cx="6477000" cy="523875"/>
          </a:xfrm>
          <a:prstGeom prst="rect">
            <a:avLst/>
          </a:prstGeom>
          <a:noFill/>
        </p:spPr>
        <p:txBody>
          <a:bodyPr>
            <a:spAutoFit/>
          </a:bodyPr>
          <a:lstStyle/>
          <a:p>
            <a:pPr algn="ctr">
              <a:defRPr/>
            </a:pPr>
            <a:r>
              <a:rPr lang="en-US" sz="2800" b="1">
                <a:solidFill>
                  <a:srgbClr val="FF9900"/>
                </a:solidFill>
                <a:effectLst>
                  <a:outerShdw blurRad="38100" dist="38100" dir="2700000" algn="tl">
                    <a:srgbClr val="000000">
                      <a:alpha val="43137"/>
                    </a:srgbClr>
                  </a:outerShdw>
                </a:effectLst>
                <a:latin typeface="Arial" charset="0"/>
                <a:cs typeface="Arial" charset="0"/>
              </a:rPr>
              <a:t>THAM KHẢO CHUYÊN GIA</a:t>
            </a:r>
          </a:p>
        </p:txBody>
      </p:sp>
      <p:sp>
        <p:nvSpPr>
          <p:cNvPr id="76803" name="Rectangle 4"/>
          <p:cNvSpPr>
            <a:spLocks noChangeArrowheads="1"/>
          </p:cNvSpPr>
          <p:nvPr/>
        </p:nvSpPr>
        <p:spPr bwMode="auto">
          <a:xfrm>
            <a:off x="609600" y="1828800"/>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Wingdings" pitchFamily="2" charset="2"/>
              <a:buNone/>
            </a:pPr>
            <a:endParaRPr lang="en-US"/>
          </a:p>
          <a:p>
            <a:pPr algn="ctr">
              <a:buFont typeface="Wingdings" pitchFamily="2" charset="2"/>
              <a:buNone/>
            </a:pPr>
            <a:r>
              <a:rPr lang="en-US"/>
              <a:t>Lê Thị Thu Huơng – GĐ Nhân sự công ty ELCOM</a:t>
            </a:r>
          </a:p>
        </p:txBody>
      </p:sp>
      <p:sp>
        <p:nvSpPr>
          <p:cNvPr id="76804" name="Rectangle 5"/>
          <p:cNvSpPr>
            <a:spLocks noChangeArrowheads="1"/>
          </p:cNvSpPr>
          <p:nvPr/>
        </p:nvSpPr>
        <p:spPr bwMode="auto">
          <a:xfrm>
            <a:off x="4343400" y="2667000"/>
            <a:ext cx="45720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80000"/>
              </a:lnSpc>
            </a:pPr>
            <a:r>
              <a:rPr lang="en-US" b="1"/>
              <a:t>TS. Lê Quân</a:t>
            </a:r>
          </a:p>
          <a:p>
            <a:pPr algn="ctr">
              <a:lnSpc>
                <a:spcPct val="80000"/>
              </a:lnSpc>
            </a:pPr>
            <a:r>
              <a:rPr lang="en-US" b="1"/>
              <a:t>Chủ nhiệm CPOclub</a:t>
            </a:r>
          </a:p>
        </p:txBody>
      </p:sp>
      <p:sp>
        <p:nvSpPr>
          <p:cNvPr id="76805" name="TextBox 6"/>
          <p:cNvSpPr txBox="1">
            <a:spLocks noChangeArrowheads="1"/>
          </p:cNvSpPr>
          <p:nvPr/>
        </p:nvSpPr>
        <p:spPr bwMode="auto">
          <a:xfrm>
            <a:off x="914400" y="4572000"/>
            <a:ext cx="495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Phạm Vương </a:t>
            </a:r>
          </a:p>
        </p:txBody>
      </p:sp>
      <p:sp>
        <p:nvSpPr>
          <p:cNvPr id="76806" name="TextBox 7"/>
          <p:cNvSpPr txBox="1">
            <a:spLocks noChangeArrowheads="1"/>
          </p:cNvSpPr>
          <p:nvPr/>
        </p:nvSpPr>
        <p:spPr bwMode="auto">
          <a:xfrm>
            <a:off x="5334000" y="1219200"/>
            <a:ext cx="2971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Phùng Đức Việt – AMG Consultant</a:t>
            </a:r>
          </a:p>
        </p:txBody>
      </p:sp>
      <p:pic>
        <p:nvPicPr>
          <p:cNvPr id="76807" name="Picture 7" descr="http://chabadstanford.org/images/header/leadershi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657600"/>
            <a:ext cx="521017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8" name="TextBox 7"/>
          <p:cNvSpPr txBox="1">
            <a:spLocks noChangeArrowheads="1"/>
          </p:cNvSpPr>
          <p:nvPr/>
        </p:nvSpPr>
        <p:spPr bwMode="auto">
          <a:xfrm>
            <a:off x="428625" y="1071563"/>
            <a:ext cx="2500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Lê Thị Thanh Vân – CMC SI</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6" descr="M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4"/>
          <p:cNvSpPr>
            <a:spLocks noGrp="1" noChangeArrowheads="1"/>
          </p:cNvSpPr>
          <p:nvPr>
            <p:ph type="ctrTitle"/>
          </p:nvPr>
        </p:nvSpPr>
        <p:spPr/>
        <p:txBody>
          <a:bodyPr/>
          <a:lstStyle/>
          <a:p>
            <a:pPr eaLnBrk="1" hangingPunct="1"/>
            <a:r>
              <a:rPr lang="en-US" sz="3200" b="1" smtClean="0">
                <a:solidFill>
                  <a:srgbClr val="0066CC"/>
                </a:solidFill>
                <a:latin typeface="Tahoma" pitchFamily="34" charset="0"/>
                <a:cs typeface="Tahoma" pitchFamily="34" charset="0"/>
              </a:rPr>
              <a:t>Chân thành cảm ơn!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3200" b="1">
                <a:solidFill>
                  <a:srgbClr val="008DCC"/>
                </a:solidFill>
              </a:rPr>
              <a:t>ĐỊNH NGHĨA “NĂNG LỰC”</a:t>
            </a:r>
          </a:p>
        </p:txBody>
      </p:sp>
      <p:sp>
        <p:nvSpPr>
          <p:cNvPr id="14339" name="TextBox 7"/>
          <p:cNvSpPr txBox="1">
            <a:spLocks noChangeArrowheads="1"/>
          </p:cNvSpPr>
          <p:nvPr/>
        </p:nvSpPr>
        <p:spPr bwMode="auto">
          <a:xfrm>
            <a:off x="762000" y="1905000"/>
            <a:ext cx="41148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vi-VN"/>
              <a:t>"Năng lực là sự tổng hợp những thuộc tính của cá nhân con người, đáp ứng những yêu cầu của hoạt động và đảm bảo cho hoạt động đạt được những kết quả cao"</a:t>
            </a:r>
            <a:endParaRPr lang="en-US"/>
          </a:p>
        </p:txBody>
      </p:sp>
      <p:sp>
        <p:nvSpPr>
          <p:cNvPr id="14340" name="Rectangle 8"/>
          <p:cNvSpPr>
            <a:spLocks noChangeArrowheads="1"/>
          </p:cNvSpPr>
          <p:nvPr/>
        </p:nvSpPr>
        <p:spPr bwMode="auto">
          <a:xfrm>
            <a:off x="5867400" y="4267200"/>
            <a:ext cx="2743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N</a:t>
            </a:r>
            <a:r>
              <a:rPr lang="vi-VN"/>
              <a:t>ăng lực nghề nghiệp được cấu thành bởi 3</a:t>
            </a:r>
            <a:r>
              <a:rPr lang="en-US"/>
              <a:t> yếu tố ( ASK ) </a:t>
            </a:r>
            <a:r>
              <a:rPr lang="vi-VN"/>
              <a:t>:</a:t>
            </a:r>
            <a:br>
              <a:rPr lang="vi-VN"/>
            </a:br>
            <a:r>
              <a:rPr lang="vi-VN" b="1"/>
              <a:t>+ Tri thức chuyên môn</a:t>
            </a:r>
            <a:br>
              <a:rPr lang="vi-VN" b="1"/>
            </a:br>
            <a:r>
              <a:rPr lang="vi-VN" b="1"/>
              <a:t>+</a:t>
            </a:r>
            <a:r>
              <a:rPr lang="en-US" b="1"/>
              <a:t> </a:t>
            </a:r>
            <a:r>
              <a:rPr lang="vi-VN" b="1"/>
              <a:t>Kỹ năng hành nghề</a:t>
            </a:r>
            <a:br>
              <a:rPr lang="vi-VN" b="1"/>
            </a:br>
            <a:r>
              <a:rPr lang="vi-VN" b="1"/>
              <a:t>+ Thái độ đối với nghề</a:t>
            </a:r>
            <a:endParaRPr lang="en-US"/>
          </a:p>
        </p:txBody>
      </p:sp>
      <p:pic>
        <p:nvPicPr>
          <p:cNvPr id="14341" name="Picture 8" descr="http://www.lfslessonsasia.com/images8/pakistan-madras-schoo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33800"/>
            <a:ext cx="47625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descr="pling081100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295400"/>
            <a:ext cx="29718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638175"/>
            <a:ext cx="6010275"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724400" y="533400"/>
            <a:ext cx="3657600" cy="1200150"/>
          </a:xfrm>
          <a:prstGeom prst="rect">
            <a:avLst/>
          </a:prstGeom>
          <a:noFill/>
        </p:spPr>
        <p:txBody>
          <a:bodyPr>
            <a:spAutoFit/>
          </a:bodyPr>
          <a:lstStyle/>
          <a:p>
            <a:pPr algn="ctr" fontAlgn="auto">
              <a:spcBef>
                <a:spcPts val="0"/>
              </a:spcBef>
              <a:spcAft>
                <a:spcPts val="0"/>
              </a:spcAft>
              <a:defRPr/>
            </a:pPr>
            <a:r>
              <a:rPr lang="en-US" sz="2400" b="1">
                <a:solidFill>
                  <a:srgbClr val="0066CC"/>
                </a:solidFill>
                <a:effectLst>
                  <a:outerShdw blurRad="38100" dist="38100" dir="2700000" algn="tl">
                    <a:srgbClr val="000000">
                      <a:alpha val="43137"/>
                    </a:srgbClr>
                  </a:outerShdw>
                </a:effectLst>
                <a:latin typeface="+mn-lt"/>
                <a:cs typeface="+mn-cs"/>
              </a:rPr>
              <a:t>ĐỊNH NGHĨA CÁC THUẬT NGỮ TRONG TỪ ĐIỂN NĂNG LỰC</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TotalTime>
  <Words>2827</Words>
  <Application>Microsoft Office PowerPoint</Application>
  <PresentationFormat>On-screen Show (4:3)</PresentationFormat>
  <Paragraphs>319</Paragraphs>
  <Slides>69</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ＭＳ Ｐゴシック</vt:lpstr>
      <vt:lpstr>ＭＳ Ｐゴシック</vt:lpstr>
      <vt:lpstr>Arial</vt:lpstr>
      <vt:lpstr>Calibri</vt:lpstr>
      <vt:lpstr>Monotype Sorts</vt:lpstr>
      <vt:lpstr>Tahoma</vt:lpstr>
      <vt:lpstr>Times New Roman</vt:lpstr>
      <vt:lpstr>Wingdings</vt:lpstr>
      <vt:lpstr>Office Theme</vt:lpstr>
      <vt:lpstr>Mục tiêu</vt:lpstr>
      <vt:lpstr>Mục Lục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Ví dụ 2: Đánh giá năng lực  “Trưởng phòng nhân sự”</vt:lpstr>
      <vt:lpstr>Ví dụ 3: Năng lực bán hàng </vt:lpstr>
      <vt:lpstr>Ví dụ 3 (tiếp): Đánh giá mức độ đáp ứng năng lực  của Nhân viên bán hàng</vt:lpstr>
      <vt:lpstr>Ví dụ 3: Hoạch định đào tạo</vt:lpstr>
      <vt:lpstr>Ví dụ 4: Phân loại nhân sự</vt:lpstr>
      <vt:lpstr>Phân loại năng lực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ĐÁNH GIÁ XU HƯỚNG PHÁT TRIỂN CỦA NHÂN VIÊN</vt:lpstr>
      <vt:lpstr>PowerPoint Presentation</vt:lpstr>
      <vt:lpstr>PowerPoint Presentation</vt:lpstr>
      <vt:lpstr>Chân thành cảm ơn!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Hung Cuong</dc:creator>
  <cp:lastModifiedBy>Nasa Media</cp:lastModifiedBy>
  <cp:revision>57</cp:revision>
  <dcterms:created xsi:type="dcterms:W3CDTF">2011-01-25T10:45:33Z</dcterms:created>
  <dcterms:modified xsi:type="dcterms:W3CDTF">2018-04-26T02:44:28Z</dcterms:modified>
</cp:coreProperties>
</file>