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sldIdLst>
    <p:sldId id="416" r:id="rId2"/>
    <p:sldId id="426" r:id="rId3"/>
    <p:sldId id="423" r:id="rId4"/>
    <p:sldId id="424" r:id="rId5"/>
    <p:sldId id="425" r:id="rId6"/>
    <p:sldId id="421" r:id="rId7"/>
    <p:sldId id="464" r:id="rId8"/>
    <p:sldId id="422" r:id="rId9"/>
    <p:sldId id="427" r:id="rId10"/>
    <p:sldId id="398" r:id="rId11"/>
    <p:sldId id="402" r:id="rId12"/>
    <p:sldId id="401" r:id="rId13"/>
    <p:sldId id="403" r:id="rId14"/>
    <p:sldId id="458" r:id="rId15"/>
    <p:sldId id="459" r:id="rId16"/>
    <p:sldId id="418" r:id="rId17"/>
    <p:sldId id="456" r:id="rId18"/>
    <p:sldId id="419" r:id="rId19"/>
    <p:sldId id="457" r:id="rId20"/>
    <p:sldId id="465" r:id="rId21"/>
    <p:sldId id="466" r:id="rId22"/>
    <p:sldId id="467" r:id="rId23"/>
    <p:sldId id="428" r:id="rId24"/>
    <p:sldId id="462" r:id="rId25"/>
    <p:sldId id="463" r:id="rId26"/>
    <p:sldId id="404" r:id="rId27"/>
    <p:sldId id="413" r:id="rId28"/>
    <p:sldId id="439" r:id="rId29"/>
    <p:sldId id="420" r:id="rId30"/>
    <p:sldId id="429" r:id="rId31"/>
    <p:sldId id="430" r:id="rId32"/>
    <p:sldId id="431" r:id="rId33"/>
    <p:sldId id="432" r:id="rId34"/>
    <p:sldId id="433" r:id="rId35"/>
    <p:sldId id="434" r:id="rId36"/>
    <p:sldId id="435" r:id="rId37"/>
    <p:sldId id="436" r:id="rId38"/>
    <p:sldId id="437" r:id="rId39"/>
    <p:sldId id="438" r:id="rId40"/>
    <p:sldId id="447" r:id="rId41"/>
    <p:sldId id="449" r:id="rId42"/>
    <p:sldId id="450" r:id="rId43"/>
    <p:sldId id="451" r:id="rId44"/>
    <p:sldId id="444" r:id="rId45"/>
    <p:sldId id="448" r:id="rId46"/>
    <p:sldId id="445" r:id="rId47"/>
    <p:sldId id="446" r:id="rId48"/>
    <p:sldId id="453" r:id="rId49"/>
    <p:sldId id="440" r:id="rId50"/>
    <p:sldId id="452" r:id="rId51"/>
    <p:sldId id="441" r:id="rId52"/>
    <p:sldId id="442" r:id="rId53"/>
    <p:sldId id="443" r:id="rId54"/>
    <p:sldId id="454" r:id="rId55"/>
    <p:sldId id="455" r:id="rId56"/>
    <p:sldId id="406" r:id="rId57"/>
    <p:sldId id="379" r:id="rId58"/>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9900"/>
    <a:srgbClr val="336600"/>
    <a:srgbClr val="0033CC"/>
    <a:srgbClr val="008080"/>
    <a:srgbClr val="6600CC"/>
    <a:srgbClr val="9900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9" autoAdjust="0"/>
    <p:restoredTop sz="93684" autoAdjust="0"/>
  </p:normalViewPr>
  <p:slideViewPr>
    <p:cSldViewPr>
      <p:cViewPr>
        <p:scale>
          <a:sx n="80" d="100"/>
          <a:sy n="80" d="100"/>
        </p:scale>
        <p:origin x="-87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A3B4CAB-97A8-46A6-A20E-043C366F4655}" type="datetimeFigureOut">
              <a:rPr lang="en-US"/>
              <a:pPr>
                <a:defRPr/>
              </a:pPr>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9B4EBD-E296-4850-AE5D-360EF8ECAEDC}" type="slidenum">
              <a:rPr lang="en-US"/>
              <a:pPr>
                <a:defRPr/>
              </a:pPr>
              <a:t>‹#›</a:t>
            </a:fld>
            <a:endParaRPr lang="en-US"/>
          </a:p>
        </p:txBody>
      </p:sp>
    </p:spTree>
    <p:extLst>
      <p:ext uri="{BB962C8B-B14F-4D97-AF65-F5344CB8AC3E}">
        <p14:creationId xmlns:p14="http://schemas.microsoft.com/office/powerpoint/2010/main" val="2492445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xfrm>
            <a:off x="3886200" y="8686800"/>
            <a:ext cx="2970213"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28A8038-A0C5-491B-A328-591CB11A7CF8}" type="slidenum">
              <a:rPr lang="en-US" sz="2400" smtClean="0"/>
              <a:pPr/>
              <a:t>21</a:t>
            </a:fld>
            <a:endParaRPr lang="en-US" sz="2400" smtClean="0"/>
          </a:p>
        </p:txBody>
      </p:sp>
      <p:sp>
        <p:nvSpPr>
          <p:cNvPr id="83971" name="Rectangle 2"/>
          <p:cNvSpPr>
            <a:spLocks noGrp="1" noRot="1" noChangeAspect="1" noChangeArrowheads="1" noTextEdit="1"/>
          </p:cNvSpPr>
          <p:nvPr>
            <p:ph type="sldImg"/>
          </p:nvPr>
        </p:nvSpPr>
        <p:spPr bwMode="auto">
          <a:xfrm>
            <a:off x="1247775" y="1028700"/>
            <a:ext cx="444182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247775" y="1028700"/>
            <a:ext cx="444182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xfrm>
            <a:off x="3886200" y="8686800"/>
            <a:ext cx="2970213"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6D5D89-9CAA-49FE-B449-84563896B8B5}" type="slidenum">
              <a:rPr lang="en-US" sz="2400" smtClean="0"/>
              <a:pPr/>
              <a:t>14</a:t>
            </a:fld>
            <a:endParaRPr lang="en-US" sz="2400" smtClean="0"/>
          </a:p>
        </p:txBody>
      </p:sp>
      <p:sp>
        <p:nvSpPr>
          <p:cNvPr id="80899" name="Rectangle 2"/>
          <p:cNvSpPr>
            <a:spLocks noGrp="1" noRot="1" noChangeAspect="1" noChangeArrowheads="1" noTextEdit="1"/>
          </p:cNvSpPr>
          <p:nvPr>
            <p:ph type="sldImg"/>
          </p:nvPr>
        </p:nvSpPr>
        <p:spPr bwMode="auto">
          <a:xfrm>
            <a:off x="1247775" y="1028700"/>
            <a:ext cx="444182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xfrm>
            <a:off x="3886200" y="8686800"/>
            <a:ext cx="2970213"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8F0560D-843B-4DE2-BED3-2B2F903641C8}" type="slidenum">
              <a:rPr lang="en-US" sz="2400" smtClean="0"/>
              <a:pPr/>
              <a:t>15</a:t>
            </a:fld>
            <a:endParaRPr lang="en-US" sz="2400" smtClean="0"/>
          </a:p>
        </p:txBody>
      </p:sp>
      <p:sp>
        <p:nvSpPr>
          <p:cNvPr id="81923" name="Rectangle 2"/>
          <p:cNvSpPr>
            <a:spLocks noGrp="1" noRot="1" noChangeAspect="1" noChangeArrowheads="1" noTextEdit="1"/>
          </p:cNvSpPr>
          <p:nvPr>
            <p:ph type="sldImg"/>
          </p:nvPr>
        </p:nvSpPr>
        <p:spPr bwMode="auto">
          <a:xfrm>
            <a:off x="1247775" y="1028700"/>
            <a:ext cx="444182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xfrm>
            <a:off x="3886200" y="8686800"/>
            <a:ext cx="2970213" cy="45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2" tIns="44856" rIns="89712" bIns="4485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9966D6C-49B1-4295-A5F2-817BC4E79CE1}" type="slidenum">
              <a:rPr lang="en-US" sz="2400" smtClean="0"/>
              <a:pPr/>
              <a:t>20</a:t>
            </a:fld>
            <a:endParaRPr lang="en-US" sz="2400" smtClean="0"/>
          </a:p>
        </p:txBody>
      </p:sp>
      <p:sp>
        <p:nvSpPr>
          <p:cNvPr id="82947" name="Rectangle 2"/>
          <p:cNvSpPr>
            <a:spLocks noGrp="1" noRot="1" noChangeAspect="1" noChangeArrowheads="1" noTextEdit="1"/>
          </p:cNvSpPr>
          <p:nvPr>
            <p:ph type="sldImg"/>
          </p:nvPr>
        </p:nvSpPr>
        <p:spPr bwMode="auto">
          <a:xfrm>
            <a:off x="1247775" y="1028700"/>
            <a:ext cx="4441825"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8919C95-D128-434B-9BC3-56C29EED2AA7}" type="slidenum">
              <a:rPr lang="en-US"/>
              <a:pPr>
                <a:defRPr/>
              </a:pPr>
              <a:t>‹#›</a:t>
            </a:fld>
            <a:endParaRPr lang="en-US"/>
          </a:p>
        </p:txBody>
      </p:sp>
    </p:spTree>
    <p:extLst>
      <p:ext uri="{BB962C8B-B14F-4D97-AF65-F5344CB8AC3E}">
        <p14:creationId xmlns:p14="http://schemas.microsoft.com/office/powerpoint/2010/main" val="226337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732664D-61FC-4B1C-A593-9DD146083B1E}" type="slidenum">
              <a:rPr lang="en-US"/>
              <a:pPr>
                <a:defRPr/>
              </a:pPr>
              <a:t>‹#›</a:t>
            </a:fld>
            <a:endParaRPr lang="en-US"/>
          </a:p>
        </p:txBody>
      </p:sp>
    </p:spTree>
    <p:extLst>
      <p:ext uri="{BB962C8B-B14F-4D97-AF65-F5344CB8AC3E}">
        <p14:creationId xmlns:p14="http://schemas.microsoft.com/office/powerpoint/2010/main" val="198534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78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18C942-9054-49CF-AD86-745D43CBF5E6}" type="slidenum">
              <a:rPr lang="en-US"/>
              <a:pPr>
                <a:defRPr/>
              </a:pPr>
              <a:t>‹#›</a:t>
            </a:fld>
            <a:endParaRPr lang="en-US"/>
          </a:p>
        </p:txBody>
      </p:sp>
    </p:spTree>
    <p:extLst>
      <p:ext uri="{BB962C8B-B14F-4D97-AF65-F5344CB8AC3E}">
        <p14:creationId xmlns:p14="http://schemas.microsoft.com/office/powerpoint/2010/main" val="293797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529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529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4EF9D9F2-ED34-47A1-9707-A08163E83B65}" type="slidenum">
              <a:rPr lang="en-US"/>
              <a:pPr>
                <a:defRPr/>
              </a:pPr>
              <a:t>‹#›</a:t>
            </a:fld>
            <a:endParaRPr lang="en-US"/>
          </a:p>
        </p:txBody>
      </p:sp>
    </p:spTree>
    <p:extLst>
      <p:ext uri="{BB962C8B-B14F-4D97-AF65-F5344CB8AC3E}">
        <p14:creationId xmlns:p14="http://schemas.microsoft.com/office/powerpoint/2010/main" val="240627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5F7FFDE-86FC-420E-BFBF-4A96ED29788D}" type="slidenum">
              <a:rPr lang="en-US"/>
              <a:pPr>
                <a:defRPr/>
              </a:pPr>
              <a:t>‹#›</a:t>
            </a:fld>
            <a:endParaRPr lang="en-US"/>
          </a:p>
        </p:txBody>
      </p:sp>
    </p:spTree>
    <p:extLst>
      <p:ext uri="{BB962C8B-B14F-4D97-AF65-F5344CB8AC3E}">
        <p14:creationId xmlns:p14="http://schemas.microsoft.com/office/powerpoint/2010/main" val="72054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8C92436-758C-482E-AFAE-64C50DEA3D6C}" type="slidenum">
              <a:rPr lang="en-US"/>
              <a:pPr>
                <a:defRPr/>
              </a:pPr>
              <a:t>‹#›</a:t>
            </a:fld>
            <a:endParaRPr lang="en-US"/>
          </a:p>
        </p:txBody>
      </p:sp>
    </p:spTree>
    <p:extLst>
      <p:ext uri="{BB962C8B-B14F-4D97-AF65-F5344CB8AC3E}">
        <p14:creationId xmlns:p14="http://schemas.microsoft.com/office/powerpoint/2010/main" val="323005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1C22132-6D71-4071-B91B-209FCD16C090}" type="slidenum">
              <a:rPr lang="en-US"/>
              <a:pPr>
                <a:defRPr/>
              </a:pPr>
              <a:t>‹#›</a:t>
            </a:fld>
            <a:endParaRPr lang="en-US"/>
          </a:p>
        </p:txBody>
      </p:sp>
    </p:spTree>
    <p:extLst>
      <p:ext uri="{BB962C8B-B14F-4D97-AF65-F5344CB8AC3E}">
        <p14:creationId xmlns:p14="http://schemas.microsoft.com/office/powerpoint/2010/main" val="417470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85BE45-C244-4B61-BF58-55777F707CE6}" type="slidenum">
              <a:rPr lang="en-US"/>
              <a:pPr>
                <a:defRPr/>
              </a:pPr>
              <a:t>‹#›</a:t>
            </a:fld>
            <a:endParaRPr lang="en-US"/>
          </a:p>
        </p:txBody>
      </p:sp>
    </p:spTree>
    <p:extLst>
      <p:ext uri="{BB962C8B-B14F-4D97-AF65-F5344CB8AC3E}">
        <p14:creationId xmlns:p14="http://schemas.microsoft.com/office/powerpoint/2010/main" val="413406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DAD3DF3-CA14-455B-9678-3B8F71CDB301}" type="slidenum">
              <a:rPr lang="en-US"/>
              <a:pPr>
                <a:defRPr/>
              </a:pPr>
              <a:t>‹#›</a:t>
            </a:fld>
            <a:endParaRPr lang="en-US"/>
          </a:p>
        </p:txBody>
      </p:sp>
    </p:spTree>
    <p:extLst>
      <p:ext uri="{BB962C8B-B14F-4D97-AF65-F5344CB8AC3E}">
        <p14:creationId xmlns:p14="http://schemas.microsoft.com/office/powerpoint/2010/main" val="74074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41A21A8-F95D-4C2B-AE48-EC282A0FBDA3}" type="slidenum">
              <a:rPr lang="en-US"/>
              <a:pPr>
                <a:defRPr/>
              </a:pPr>
              <a:t>‹#›</a:t>
            </a:fld>
            <a:endParaRPr lang="en-US"/>
          </a:p>
        </p:txBody>
      </p:sp>
    </p:spTree>
    <p:extLst>
      <p:ext uri="{BB962C8B-B14F-4D97-AF65-F5344CB8AC3E}">
        <p14:creationId xmlns:p14="http://schemas.microsoft.com/office/powerpoint/2010/main" val="29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4F6EC54-4811-47B4-AE5A-E5F7AFC436EC}" type="slidenum">
              <a:rPr lang="en-US"/>
              <a:pPr>
                <a:defRPr/>
              </a:pPr>
              <a:t>‹#›</a:t>
            </a:fld>
            <a:endParaRPr lang="en-US"/>
          </a:p>
        </p:txBody>
      </p:sp>
    </p:spTree>
    <p:extLst>
      <p:ext uri="{BB962C8B-B14F-4D97-AF65-F5344CB8AC3E}">
        <p14:creationId xmlns:p14="http://schemas.microsoft.com/office/powerpoint/2010/main" val="41611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470FA1C-0D40-474A-A1E1-F1D7015189BC}" type="slidenum">
              <a:rPr lang="en-US"/>
              <a:pPr>
                <a:defRPr/>
              </a:pPr>
              <a:t>‹#›</a:t>
            </a:fld>
            <a:endParaRPr lang="en-US"/>
          </a:p>
        </p:txBody>
      </p:sp>
    </p:spTree>
    <p:extLst>
      <p:ext uri="{BB962C8B-B14F-4D97-AF65-F5344CB8AC3E}">
        <p14:creationId xmlns:p14="http://schemas.microsoft.com/office/powerpoint/2010/main" val="1700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83EA46C-49DB-4D29-BE96-29640ECFF1BD}" type="slidenum">
              <a:rPr lang="en-US"/>
              <a:pPr>
                <a:defRPr/>
              </a:pPr>
              <a:t>‹#›</a:t>
            </a:fld>
            <a:endParaRPr lang="en-US"/>
          </a:p>
        </p:txBody>
      </p:sp>
    </p:spTree>
    <p:extLst>
      <p:ext uri="{BB962C8B-B14F-4D97-AF65-F5344CB8AC3E}">
        <p14:creationId xmlns:p14="http://schemas.microsoft.com/office/powerpoint/2010/main" val="318396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685800" y="6019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C6D3526-92FE-45CE-9DBE-716F11A70462}" type="slidenum">
              <a:rPr lang="en-US"/>
              <a:pPr>
                <a:defRPr/>
              </a:pPr>
              <a:t>‹#›</a:t>
            </a:fld>
            <a:endParaRPr lang="en-US"/>
          </a:p>
        </p:txBody>
      </p:sp>
      <p:pic>
        <p:nvPicPr>
          <p:cNvPr id="1031" name="Picture 7" descr="CMC foot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900" y="615315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228600"/>
            <a:ext cx="1036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685800" y="1984375"/>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2. Phương pháp luận về Quản trị tri thức </a:t>
            </a:r>
          </a:p>
        </p:txBody>
      </p:sp>
      <p:sp>
        <p:nvSpPr>
          <p:cNvPr id="15363" name="TextBox 5"/>
          <p:cNvSpPr txBox="1">
            <a:spLocks noChangeArrowheads="1"/>
          </p:cNvSpPr>
          <p:nvPr/>
        </p:nvSpPr>
        <p:spPr bwMode="auto">
          <a:xfrm>
            <a:off x="685800" y="3443288"/>
            <a:ext cx="647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3. Cách thức tiến hành</a:t>
            </a:r>
          </a:p>
        </p:txBody>
      </p:sp>
      <p:sp>
        <p:nvSpPr>
          <p:cNvPr id="15364" name="TextBox 6"/>
          <p:cNvSpPr txBox="1">
            <a:spLocks noChangeArrowheads="1"/>
          </p:cNvSpPr>
          <p:nvPr/>
        </p:nvSpPr>
        <p:spPr bwMode="auto">
          <a:xfrm>
            <a:off x="1524000" y="2441575"/>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t> Định nghĩa</a:t>
            </a:r>
          </a:p>
          <a:p>
            <a:pPr eaLnBrk="1" hangingPunct="1">
              <a:buFontTx/>
              <a:buChar char="-"/>
            </a:pPr>
            <a:r>
              <a:rPr lang="en-US"/>
              <a:t> Quy trình chuyển hóa tri thức</a:t>
            </a:r>
          </a:p>
          <a:p>
            <a:pPr eaLnBrk="1" hangingPunct="1">
              <a:buFontTx/>
              <a:buChar char="-"/>
            </a:pPr>
            <a:r>
              <a:rPr lang="en-US"/>
              <a:t> Công cụ quản lý tri thức</a:t>
            </a:r>
          </a:p>
        </p:txBody>
      </p:sp>
      <p:sp>
        <p:nvSpPr>
          <p:cNvPr id="15365" name="TextBox 7"/>
          <p:cNvSpPr txBox="1">
            <a:spLocks noChangeArrowheads="1"/>
          </p:cNvSpPr>
          <p:nvPr/>
        </p:nvSpPr>
        <p:spPr bwMode="auto">
          <a:xfrm>
            <a:off x="1447800" y="3965575"/>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t> Phân chia giai đoạn</a:t>
            </a:r>
          </a:p>
          <a:p>
            <a:pPr eaLnBrk="1" hangingPunct="1">
              <a:buFontTx/>
              <a:buChar char="-"/>
            </a:pPr>
            <a:r>
              <a:rPr lang="en-US"/>
              <a:t> Các bước tiến hành:</a:t>
            </a:r>
          </a:p>
        </p:txBody>
      </p:sp>
      <p:sp>
        <p:nvSpPr>
          <p:cNvPr id="15366" name="TextBox 8"/>
          <p:cNvSpPr txBox="1">
            <a:spLocks noChangeArrowheads="1"/>
          </p:cNvSpPr>
          <p:nvPr/>
        </p:nvSpPr>
        <p:spPr bwMode="auto">
          <a:xfrm>
            <a:off x="685800" y="1458913"/>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1.Thảo luận tình huống</a:t>
            </a:r>
          </a:p>
        </p:txBody>
      </p:sp>
      <p:sp>
        <p:nvSpPr>
          <p:cNvPr id="15367" name="Rectangle 6"/>
          <p:cNvSpPr>
            <a:spLocks noChangeArrowheads="1"/>
          </p:cNvSpPr>
          <p:nvPr/>
        </p:nvSpPr>
        <p:spPr bwMode="auto">
          <a:xfrm>
            <a:off x="1905000" y="4727575"/>
            <a:ext cx="746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BC1: Xây dựng môi trường chuyển hóa tri thức</a:t>
            </a:r>
          </a:p>
        </p:txBody>
      </p:sp>
      <p:sp>
        <p:nvSpPr>
          <p:cNvPr id="15368" name="Rectangle 7"/>
          <p:cNvSpPr>
            <a:spLocks noChangeArrowheads="1"/>
          </p:cNvSpPr>
          <p:nvPr/>
        </p:nvSpPr>
        <p:spPr bwMode="auto">
          <a:xfrm>
            <a:off x="2209800" y="519271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BC2: Xây dựng chất xúc tác chuyển hóa tri thức</a:t>
            </a:r>
          </a:p>
        </p:txBody>
      </p:sp>
      <p:sp>
        <p:nvSpPr>
          <p:cNvPr id="15369" name="Rectangle 8"/>
          <p:cNvSpPr>
            <a:spLocks noChangeArrowheads="1"/>
          </p:cNvSpPr>
          <p:nvPr/>
        </p:nvSpPr>
        <p:spPr bwMode="auto">
          <a:xfrm>
            <a:off x="2590800" y="5678488"/>
            <a:ext cx="594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BC3: Xây dựng các hoạt động thúc đẩy chuyển hóa tri thức ( 2 năm )</a:t>
            </a:r>
          </a:p>
        </p:txBody>
      </p:sp>
      <p:pic>
        <p:nvPicPr>
          <p:cNvPr id="15370" name="Picture 8" descr="http://www.spaceacademy.co.uk/img/img_article_content_man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47800"/>
            <a:ext cx="26860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2"/>
          <p:cNvSpPr>
            <a:spLocks noChangeArrowheads="1"/>
          </p:cNvSpPr>
          <p:nvPr>
            <p:ph type="title"/>
          </p:nvPr>
        </p:nvSpPr>
        <p:spPr>
          <a:xfrm>
            <a:off x="304800" y="228600"/>
            <a:ext cx="7772400" cy="762000"/>
          </a:xfrm>
          <a:noFill/>
        </p:spPr>
        <p:txBody>
          <a:bodyPr lIns="92075" tIns="46038" rIns="92075" bIns="46038"/>
          <a:lstStyle/>
          <a:p>
            <a:pPr algn="r"/>
            <a:r>
              <a:rPr lang="en-US" smtClean="0">
                <a:solidFill>
                  <a:schemeClr val="tx1"/>
                </a:solidFill>
              </a:rPr>
              <a:t>Nội dung</a:t>
            </a:r>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990600" y="21336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3600">
                <a:solidFill>
                  <a:srgbClr val="006666"/>
                </a:solidFill>
              </a:rPr>
              <a:t>Xây dựng hệ thống quản trị tri thức - xây dựng môi trường tự ý thức nâng cao năng lực</a:t>
            </a:r>
          </a:p>
        </p:txBody>
      </p:sp>
      <p:sp>
        <p:nvSpPr>
          <p:cNvPr id="24579" name="TextBox 2"/>
          <p:cNvSpPr txBox="1">
            <a:spLocks noChangeArrowheads="1"/>
          </p:cNvSpPr>
          <p:nvPr/>
        </p:nvSpPr>
        <p:spPr bwMode="auto">
          <a:xfrm>
            <a:off x="1219200" y="57150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i="1"/>
              <a:t>Làm thế nào để lương tăng gấp đôi ?</a:t>
            </a:r>
          </a:p>
          <a:p>
            <a:pPr algn="r" eaLnBrk="1" hangingPunct="1"/>
            <a:r>
              <a:rPr lang="en-US" sz="1400" i="1">
                <a:sym typeface="Wingdings" pitchFamily="2" charset="2"/>
              </a:rPr>
              <a:t> Cho họ môi trường của những người có thể có lương tăng gấp đôi</a:t>
            </a:r>
            <a:endParaRPr lang="en-US" sz="1400" i="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308100"/>
            <a:ext cx="7848600" cy="5016500"/>
          </a:xfrm>
          <a:prstGeom prst="rect">
            <a:avLst/>
          </a:prstGeom>
          <a:noFill/>
        </p:spPr>
        <p:txBody>
          <a:bodyPr>
            <a:spAutoFit/>
          </a:bodyPr>
          <a:lstStyle/>
          <a:p>
            <a:pPr>
              <a:defRPr/>
            </a:pPr>
            <a:r>
              <a:rPr lang="en-US" sz="4000">
                <a:solidFill>
                  <a:srgbClr val="0033CC"/>
                </a:solidFill>
              </a:rPr>
              <a:t>Quản trị tri thức là </a:t>
            </a:r>
            <a:r>
              <a:rPr lang="vi-VN" sz="4000"/>
              <a:t>là tất cả các hoạt động để quản lý, kiểm soát, đánh giá lưu trữ … tri thức (kinh nghiệm, kiến thức, kỹ năng), </a:t>
            </a:r>
            <a:r>
              <a:rPr lang="en-US" sz="4000">
                <a:solidFill>
                  <a:srgbClr val="0033CC"/>
                </a:solidFill>
              </a:rPr>
              <a:t>chuyển hóa các </a:t>
            </a:r>
            <a:r>
              <a:rPr lang="en-US" sz="4000" b="1">
                <a:solidFill>
                  <a:srgbClr val="FFC000"/>
                </a:solidFill>
                <a:effectLst>
                  <a:outerShdw blurRad="38100" dist="38100" dir="2700000" algn="tl">
                    <a:srgbClr val="000000">
                      <a:alpha val="43137"/>
                    </a:srgbClr>
                  </a:outerShdw>
                </a:effectLst>
              </a:rPr>
              <a:t>tri thức ẩn </a:t>
            </a:r>
            <a:r>
              <a:rPr lang="en-US" sz="4000">
                <a:solidFill>
                  <a:srgbClr val="0033CC"/>
                </a:solidFill>
              </a:rPr>
              <a:t>( tri thức của từng cá nhân ) thành </a:t>
            </a:r>
            <a:r>
              <a:rPr lang="en-US" sz="4000" b="1">
                <a:solidFill>
                  <a:srgbClr val="FFC000"/>
                </a:solidFill>
                <a:effectLst>
                  <a:outerShdw blurRad="38100" dist="38100" dir="2700000" algn="tl">
                    <a:srgbClr val="000000">
                      <a:alpha val="43137"/>
                    </a:srgbClr>
                  </a:outerShdw>
                </a:effectLst>
              </a:rPr>
              <a:t>tri thức hiện </a:t>
            </a:r>
            <a:r>
              <a:rPr lang="en-US" sz="4000">
                <a:solidFill>
                  <a:srgbClr val="0033CC"/>
                </a:solidFill>
              </a:rPr>
              <a:t>( tri thức tập thể ) và ngược lại.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228600"/>
            <a:ext cx="7602538" cy="857250"/>
          </a:xfrm>
        </p:spPr>
        <p:txBody>
          <a:bodyPr/>
          <a:lstStyle/>
          <a:p>
            <a:r>
              <a:rPr lang="en-US" smtClean="0"/>
              <a:t>Quá trình biến đổi tri thức</a:t>
            </a:r>
          </a:p>
        </p:txBody>
      </p:sp>
      <p:sp>
        <p:nvSpPr>
          <p:cNvPr id="26627" name="Rectangle 3"/>
          <p:cNvSpPr>
            <a:spLocks noChangeArrowheads="1"/>
          </p:cNvSpPr>
          <p:nvPr/>
        </p:nvSpPr>
        <p:spPr bwMode="auto">
          <a:xfrm>
            <a:off x="1428750" y="1785938"/>
            <a:ext cx="3054350" cy="1809750"/>
          </a:xfrm>
          <a:prstGeom prst="rect">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defTabSz="762000" eaLnBrk="0" hangingPunct="0"/>
            <a:r>
              <a:rPr lang="en-US" sz="3200"/>
              <a:t>Xã hội hóa</a:t>
            </a:r>
          </a:p>
          <a:p>
            <a:pPr algn="ctr" defTabSz="762000" eaLnBrk="0" hangingPunct="0"/>
            <a:r>
              <a:rPr lang="en-US" sz="3200" i="1"/>
              <a:t>Thấu cảm</a:t>
            </a:r>
          </a:p>
        </p:txBody>
      </p:sp>
      <p:sp>
        <p:nvSpPr>
          <p:cNvPr id="26628" name="Rectangle 4"/>
          <p:cNvSpPr>
            <a:spLocks noChangeArrowheads="1"/>
          </p:cNvSpPr>
          <p:nvPr/>
        </p:nvSpPr>
        <p:spPr bwMode="auto">
          <a:xfrm>
            <a:off x="1428750" y="3762375"/>
            <a:ext cx="3054350" cy="1809750"/>
          </a:xfrm>
          <a:prstGeom prst="rect">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defTabSz="762000" eaLnBrk="0" hangingPunct="0"/>
            <a:r>
              <a:rPr lang="en-US" sz="3200"/>
              <a:t>Nội nhập</a:t>
            </a:r>
          </a:p>
          <a:p>
            <a:pPr algn="ctr" defTabSz="762000" eaLnBrk="0" hangingPunct="0"/>
            <a:r>
              <a:rPr lang="en-US" sz="3200" i="1"/>
              <a:t>Nhập tâm</a:t>
            </a:r>
          </a:p>
        </p:txBody>
      </p:sp>
      <p:sp>
        <p:nvSpPr>
          <p:cNvPr id="26629" name="Rectangle 5"/>
          <p:cNvSpPr>
            <a:spLocks noChangeArrowheads="1"/>
          </p:cNvSpPr>
          <p:nvPr/>
        </p:nvSpPr>
        <p:spPr bwMode="auto">
          <a:xfrm>
            <a:off x="4919663" y="3762375"/>
            <a:ext cx="3054350" cy="1809750"/>
          </a:xfrm>
          <a:prstGeom prst="rect">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defTabSz="762000" eaLnBrk="0" hangingPunct="0"/>
            <a:r>
              <a:rPr lang="en-US" sz="3200"/>
              <a:t>Kết hợp</a:t>
            </a:r>
          </a:p>
          <a:p>
            <a:pPr algn="ctr" defTabSz="762000" eaLnBrk="0" hangingPunct="0"/>
            <a:r>
              <a:rPr lang="en-US" sz="3200" i="1"/>
              <a:t>Nối kết</a:t>
            </a:r>
          </a:p>
        </p:txBody>
      </p:sp>
      <p:sp>
        <p:nvSpPr>
          <p:cNvPr id="26630" name="Rectangle 6"/>
          <p:cNvSpPr>
            <a:spLocks noChangeArrowheads="1"/>
          </p:cNvSpPr>
          <p:nvPr/>
        </p:nvSpPr>
        <p:spPr bwMode="auto">
          <a:xfrm>
            <a:off x="4919663" y="1785938"/>
            <a:ext cx="3054350" cy="1809750"/>
          </a:xfrm>
          <a:prstGeom prst="rect">
            <a:avLst/>
          </a:prstGeom>
          <a:solidFill>
            <a:srgbClr val="FFC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defTabSz="762000" eaLnBrk="0" hangingPunct="0"/>
            <a:r>
              <a:rPr lang="en-US" sz="3200"/>
              <a:t>Ngoại hóa</a:t>
            </a:r>
          </a:p>
          <a:p>
            <a:pPr algn="ctr" defTabSz="762000" eaLnBrk="0" hangingPunct="0"/>
            <a:r>
              <a:rPr lang="en-US" sz="3200" i="1"/>
              <a:t>Diễn giải rõ</a:t>
            </a:r>
          </a:p>
        </p:txBody>
      </p:sp>
      <p:sp>
        <p:nvSpPr>
          <p:cNvPr id="26631" name="Rectangle 10"/>
          <p:cNvSpPr>
            <a:spLocks noChangeArrowheads="1"/>
          </p:cNvSpPr>
          <p:nvPr/>
        </p:nvSpPr>
        <p:spPr bwMode="auto">
          <a:xfrm rot="-5400000">
            <a:off x="383382" y="2670969"/>
            <a:ext cx="11414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ẩn</a:t>
            </a:r>
          </a:p>
        </p:txBody>
      </p:sp>
      <p:sp>
        <p:nvSpPr>
          <p:cNvPr id="26632" name="Rectangle 11"/>
          <p:cNvSpPr>
            <a:spLocks noChangeArrowheads="1"/>
          </p:cNvSpPr>
          <p:nvPr/>
        </p:nvSpPr>
        <p:spPr bwMode="auto">
          <a:xfrm>
            <a:off x="5683250" y="5551488"/>
            <a:ext cx="1460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hiện</a:t>
            </a:r>
          </a:p>
        </p:txBody>
      </p:sp>
      <p:sp>
        <p:nvSpPr>
          <p:cNvPr id="26633" name="Rectangle 12"/>
          <p:cNvSpPr>
            <a:spLocks noChangeArrowheads="1"/>
          </p:cNvSpPr>
          <p:nvPr/>
        </p:nvSpPr>
        <p:spPr bwMode="auto">
          <a:xfrm>
            <a:off x="2432050" y="5551488"/>
            <a:ext cx="1460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hiện</a:t>
            </a:r>
          </a:p>
        </p:txBody>
      </p:sp>
      <p:sp>
        <p:nvSpPr>
          <p:cNvPr id="12" name="Rectangle 13"/>
          <p:cNvSpPr>
            <a:spLocks noChangeArrowheads="1"/>
          </p:cNvSpPr>
          <p:nvPr/>
        </p:nvSpPr>
        <p:spPr bwMode="auto">
          <a:xfrm>
            <a:off x="714375" y="6019800"/>
            <a:ext cx="8037513" cy="396875"/>
          </a:xfrm>
          <a:prstGeom prst="rect">
            <a:avLst/>
          </a:prstGeom>
          <a:noFill/>
          <a:ln w="12700">
            <a:noFill/>
            <a:miter lim="800000"/>
            <a:headEnd/>
            <a:tailEnd/>
          </a:ln>
        </p:spPr>
        <p:txBody>
          <a:bodyPr wrap="none" lIns="90488" tIns="44450" rIns="90488" bIns="44450">
            <a:spAutoFit/>
          </a:bodyPr>
          <a:lstStyle/>
          <a:p>
            <a:pPr eaLnBrk="0" hangingPunct="0">
              <a:defRPr/>
            </a:pPr>
            <a:r>
              <a:rPr lang="en-US" sz="2000">
                <a:latin typeface="+mn-lt"/>
                <a:cs typeface="+mn-cs"/>
              </a:rPr>
              <a:t>Nguồn: </a:t>
            </a:r>
            <a:r>
              <a:rPr lang="en-US" sz="2000" i="1">
                <a:latin typeface="+mn-lt"/>
                <a:cs typeface="+mn-cs"/>
              </a:rPr>
              <a:t>The knowledge creating company, </a:t>
            </a:r>
            <a:r>
              <a:rPr lang="en-US" sz="2000">
                <a:latin typeface="+mn-lt"/>
                <a:cs typeface="+mn-cs"/>
              </a:rPr>
              <a:t>I. Nonaka and H. Takeuchi</a:t>
            </a:r>
          </a:p>
        </p:txBody>
      </p:sp>
      <p:sp>
        <p:nvSpPr>
          <p:cNvPr id="26635" name="Rectangle 11"/>
          <p:cNvSpPr>
            <a:spLocks noChangeArrowheads="1"/>
          </p:cNvSpPr>
          <p:nvPr/>
        </p:nvSpPr>
        <p:spPr bwMode="auto">
          <a:xfrm>
            <a:off x="5680075" y="1214438"/>
            <a:ext cx="11414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ẩn</a:t>
            </a:r>
          </a:p>
        </p:txBody>
      </p:sp>
      <p:sp>
        <p:nvSpPr>
          <p:cNvPr id="26636" name="Rectangle 12"/>
          <p:cNvSpPr>
            <a:spLocks noChangeArrowheads="1"/>
          </p:cNvSpPr>
          <p:nvPr/>
        </p:nvSpPr>
        <p:spPr bwMode="auto">
          <a:xfrm>
            <a:off x="2428875" y="1214438"/>
            <a:ext cx="11414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ẩn</a:t>
            </a:r>
          </a:p>
        </p:txBody>
      </p:sp>
      <p:sp>
        <p:nvSpPr>
          <p:cNvPr id="26637" name="Rectangle 9"/>
          <p:cNvSpPr>
            <a:spLocks noChangeArrowheads="1"/>
          </p:cNvSpPr>
          <p:nvPr/>
        </p:nvSpPr>
        <p:spPr bwMode="auto">
          <a:xfrm rot="5400000">
            <a:off x="7653338" y="4256088"/>
            <a:ext cx="1460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hiện</a:t>
            </a:r>
          </a:p>
        </p:txBody>
      </p:sp>
      <p:sp>
        <p:nvSpPr>
          <p:cNvPr id="26638" name="Rectangle 9"/>
          <p:cNvSpPr>
            <a:spLocks noChangeArrowheads="1"/>
          </p:cNvSpPr>
          <p:nvPr/>
        </p:nvSpPr>
        <p:spPr bwMode="auto">
          <a:xfrm rot="5400000">
            <a:off x="7673975" y="2581275"/>
            <a:ext cx="1460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hiện</a:t>
            </a:r>
          </a:p>
        </p:txBody>
      </p:sp>
      <p:sp>
        <p:nvSpPr>
          <p:cNvPr id="26639" name="Rectangle 10"/>
          <p:cNvSpPr>
            <a:spLocks noChangeArrowheads="1"/>
          </p:cNvSpPr>
          <p:nvPr/>
        </p:nvSpPr>
        <p:spPr bwMode="auto">
          <a:xfrm rot="-5400000">
            <a:off x="404018" y="4237832"/>
            <a:ext cx="11414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sz="2800" b="1"/>
              <a:t>TT ẩn</a:t>
            </a:r>
          </a:p>
        </p:txBody>
      </p:sp>
      <p:cxnSp>
        <p:nvCxnSpPr>
          <p:cNvPr id="26640" name="Elbow Connector 20"/>
          <p:cNvCxnSpPr>
            <a:cxnSpLocks noChangeShapeType="1"/>
            <a:stCxn id="26631" idx="3"/>
            <a:endCxn id="26636" idx="1"/>
          </p:cNvCxnSpPr>
          <p:nvPr/>
        </p:nvCxnSpPr>
        <p:spPr bwMode="auto">
          <a:xfrm rot="5400000" flipH="1" flipV="1">
            <a:off x="1248569" y="1180307"/>
            <a:ext cx="885825" cy="1474787"/>
          </a:xfrm>
          <a:prstGeom prst="bentConnector2">
            <a:avLst/>
          </a:prstGeom>
          <a:noFill/>
          <a:ln w="127000" algn="ctr">
            <a:solidFill>
              <a:srgbClr val="0000CC"/>
            </a:solidFill>
            <a:round/>
            <a:headEnd/>
            <a:tailEnd type="stealth" w="med" len="med"/>
          </a:ln>
          <a:extLst>
            <a:ext uri="{909E8E84-426E-40DD-AFC4-6F175D3DCCD1}">
              <a14:hiddenFill xmlns:a14="http://schemas.microsoft.com/office/drawing/2010/main">
                <a:noFill/>
              </a14:hiddenFill>
            </a:ext>
          </a:extLst>
        </p:spPr>
      </p:cxnSp>
      <p:cxnSp>
        <p:nvCxnSpPr>
          <p:cNvPr id="26641" name="Elbow Connector 20"/>
          <p:cNvCxnSpPr>
            <a:cxnSpLocks noChangeShapeType="1"/>
            <a:stCxn id="26635" idx="3"/>
            <a:endCxn id="26638" idx="1"/>
          </p:cNvCxnSpPr>
          <p:nvPr/>
        </p:nvCxnSpPr>
        <p:spPr bwMode="auto">
          <a:xfrm>
            <a:off x="6821488" y="1474788"/>
            <a:ext cx="1582737" cy="636587"/>
          </a:xfrm>
          <a:prstGeom prst="bentConnector2">
            <a:avLst/>
          </a:prstGeom>
          <a:noFill/>
          <a:ln w="127000" algn="ctr">
            <a:solidFill>
              <a:srgbClr val="0000CC"/>
            </a:solidFill>
            <a:round/>
            <a:headEnd/>
            <a:tailEnd type="stealth" w="med" len="med"/>
          </a:ln>
          <a:extLst>
            <a:ext uri="{909E8E84-426E-40DD-AFC4-6F175D3DCCD1}">
              <a14:hiddenFill xmlns:a14="http://schemas.microsoft.com/office/drawing/2010/main">
                <a:noFill/>
              </a14:hiddenFill>
            </a:ext>
          </a:extLst>
        </p:spPr>
      </p:cxnSp>
      <p:cxnSp>
        <p:nvCxnSpPr>
          <p:cNvPr id="26642" name="Elbow Connector 20"/>
          <p:cNvCxnSpPr>
            <a:cxnSpLocks noChangeShapeType="1"/>
            <a:stCxn id="26637" idx="3"/>
            <a:endCxn id="26632" idx="3"/>
          </p:cNvCxnSpPr>
          <p:nvPr/>
        </p:nvCxnSpPr>
        <p:spPr bwMode="auto">
          <a:xfrm rot="5400000">
            <a:off x="7481094" y="4909344"/>
            <a:ext cx="565150" cy="1239838"/>
          </a:xfrm>
          <a:prstGeom prst="bentConnector2">
            <a:avLst/>
          </a:prstGeom>
          <a:noFill/>
          <a:ln w="127000" algn="ctr">
            <a:solidFill>
              <a:srgbClr val="0000CC"/>
            </a:solidFill>
            <a:round/>
            <a:headEnd/>
            <a:tailEnd type="stealth" w="med" len="med"/>
          </a:ln>
          <a:extLst>
            <a:ext uri="{909E8E84-426E-40DD-AFC4-6F175D3DCCD1}">
              <a14:hiddenFill xmlns:a14="http://schemas.microsoft.com/office/drawing/2010/main">
                <a:noFill/>
              </a14:hiddenFill>
            </a:ext>
          </a:extLst>
        </p:spPr>
      </p:cxnSp>
      <p:cxnSp>
        <p:nvCxnSpPr>
          <p:cNvPr id="26643" name="Elbow Connector 20"/>
          <p:cNvCxnSpPr>
            <a:cxnSpLocks noChangeShapeType="1"/>
            <a:stCxn id="26633" idx="1"/>
            <a:endCxn id="26639" idx="1"/>
          </p:cNvCxnSpPr>
          <p:nvPr/>
        </p:nvCxnSpPr>
        <p:spPr bwMode="auto">
          <a:xfrm rot="10800000">
            <a:off x="974725" y="5068888"/>
            <a:ext cx="1457325" cy="742950"/>
          </a:xfrm>
          <a:prstGeom prst="bentConnector2">
            <a:avLst/>
          </a:prstGeom>
          <a:noFill/>
          <a:ln w="127000" algn="ctr">
            <a:solidFill>
              <a:srgbClr val="0000CC"/>
            </a:solidFill>
            <a:round/>
            <a:headEnd/>
            <a:tailEnd type="stealth" w="med" len="med"/>
          </a:ln>
          <a:extLst>
            <a:ext uri="{909E8E84-426E-40DD-AFC4-6F175D3DCCD1}">
              <a14:hiddenFill xmlns:a14="http://schemas.microsoft.com/office/drawing/2010/main">
                <a:noFill/>
              </a14:hiddenFill>
            </a:ext>
          </a:extLst>
        </p:spPr>
      </p:cxnSp>
      <p:sp>
        <p:nvSpPr>
          <p:cNvPr id="26644" name="Freeform 27"/>
          <p:cNvSpPr>
            <a:spLocks noChangeArrowheads="1"/>
          </p:cNvSpPr>
          <p:nvPr/>
        </p:nvSpPr>
        <p:spPr bwMode="auto">
          <a:xfrm>
            <a:off x="3571875" y="2928938"/>
            <a:ext cx="2071688" cy="1428750"/>
          </a:xfrm>
          <a:custGeom>
            <a:avLst/>
            <a:gdLst>
              <a:gd name="T0" fmla="*/ 205833 w 3161345"/>
              <a:gd name="T1" fmla="*/ 91811 h 2407023"/>
              <a:gd name="T2" fmla="*/ 220713 w 3161345"/>
              <a:gd name="T3" fmla="*/ 78456 h 2407023"/>
              <a:gd name="T4" fmla="*/ 250472 w 3161345"/>
              <a:gd name="T5" fmla="*/ 73448 h 2407023"/>
              <a:gd name="T6" fmla="*/ 384388 w 3161345"/>
              <a:gd name="T7" fmla="*/ 63433 h 2407023"/>
              <a:gd name="T8" fmla="*/ 409187 w 3161345"/>
              <a:gd name="T9" fmla="*/ 68441 h 2407023"/>
              <a:gd name="T10" fmla="*/ 436466 w 3161345"/>
              <a:gd name="T11" fmla="*/ 81795 h 2407023"/>
              <a:gd name="T12" fmla="*/ 446385 w 3161345"/>
              <a:gd name="T13" fmla="*/ 90142 h 2407023"/>
              <a:gd name="T14" fmla="*/ 466225 w 3161345"/>
              <a:gd name="T15" fmla="*/ 108504 h 2407023"/>
              <a:gd name="T16" fmla="*/ 481104 w 3161345"/>
              <a:gd name="T17" fmla="*/ 133543 h 2407023"/>
              <a:gd name="T18" fmla="*/ 471185 w 3161345"/>
              <a:gd name="T19" fmla="*/ 205323 h 2407023"/>
              <a:gd name="T20" fmla="*/ 448865 w 3161345"/>
              <a:gd name="T21" fmla="*/ 217008 h 2407023"/>
              <a:gd name="T22" fmla="*/ 424066 w 3161345"/>
              <a:gd name="T23" fmla="*/ 225354 h 2407023"/>
              <a:gd name="T24" fmla="*/ 364548 w 3161345"/>
              <a:gd name="T25" fmla="*/ 230362 h 2407023"/>
              <a:gd name="T26" fmla="*/ 277751 w 3161345"/>
              <a:gd name="T27" fmla="*/ 235370 h 2407023"/>
              <a:gd name="T28" fmla="*/ 262871 w 3161345"/>
              <a:gd name="T29" fmla="*/ 240377 h 2407023"/>
              <a:gd name="T30" fmla="*/ 200873 w 3161345"/>
              <a:gd name="T31" fmla="*/ 242047 h 2407023"/>
              <a:gd name="T32" fmla="*/ 176074 w 3161345"/>
              <a:gd name="T33" fmla="*/ 233700 h 2407023"/>
              <a:gd name="T34" fmla="*/ 146315 w 3161345"/>
              <a:gd name="T35" fmla="*/ 218677 h 2407023"/>
              <a:gd name="T36" fmla="*/ 126476 w 3161345"/>
              <a:gd name="T37" fmla="*/ 203653 h 2407023"/>
              <a:gd name="T38" fmla="*/ 106637 w 3161345"/>
              <a:gd name="T39" fmla="*/ 181952 h 2407023"/>
              <a:gd name="T40" fmla="*/ 99196 w 3161345"/>
              <a:gd name="T41" fmla="*/ 171937 h 2407023"/>
              <a:gd name="T42" fmla="*/ 91757 w 3161345"/>
              <a:gd name="T43" fmla="*/ 160252 h 2407023"/>
              <a:gd name="T44" fmla="*/ 96717 w 3161345"/>
              <a:gd name="T45" fmla="*/ 108504 h 2407023"/>
              <a:gd name="T46" fmla="*/ 106637 w 3161345"/>
              <a:gd name="T47" fmla="*/ 78456 h 2407023"/>
              <a:gd name="T48" fmla="*/ 121516 w 3161345"/>
              <a:gd name="T49" fmla="*/ 55086 h 2407023"/>
              <a:gd name="T50" fmla="*/ 148795 w 3161345"/>
              <a:gd name="T51" fmla="*/ 38394 h 2407023"/>
              <a:gd name="T52" fmla="*/ 171114 w 3161345"/>
              <a:gd name="T53" fmla="*/ 28378 h 2407023"/>
              <a:gd name="T54" fmla="*/ 198393 w 3161345"/>
              <a:gd name="T55" fmla="*/ 18362 h 2407023"/>
              <a:gd name="T56" fmla="*/ 215752 w 3161345"/>
              <a:gd name="T57" fmla="*/ 11685 h 2407023"/>
              <a:gd name="T58" fmla="*/ 240552 w 3161345"/>
              <a:gd name="T59" fmla="*/ 8346 h 2407023"/>
              <a:gd name="T60" fmla="*/ 267831 w 3161345"/>
              <a:gd name="T61" fmla="*/ 3339 h 2407023"/>
              <a:gd name="T62" fmla="*/ 411667 w 3161345"/>
              <a:gd name="T63" fmla="*/ 3339 h 2407023"/>
              <a:gd name="T64" fmla="*/ 453825 w 3161345"/>
              <a:gd name="T65" fmla="*/ 8346 h 2407023"/>
              <a:gd name="T66" fmla="*/ 481104 w 3161345"/>
              <a:gd name="T67" fmla="*/ 18362 h 2407023"/>
              <a:gd name="T68" fmla="*/ 515823 w 3161345"/>
              <a:gd name="T69" fmla="*/ 31717 h 2407023"/>
              <a:gd name="T70" fmla="*/ 545582 w 3161345"/>
              <a:gd name="T71" fmla="*/ 48410 h 2407023"/>
              <a:gd name="T72" fmla="*/ 557981 w 3161345"/>
              <a:gd name="T73" fmla="*/ 55086 h 2407023"/>
              <a:gd name="T74" fmla="*/ 577821 w 3161345"/>
              <a:gd name="T75" fmla="*/ 73448 h 2407023"/>
              <a:gd name="T76" fmla="*/ 582781 w 3161345"/>
              <a:gd name="T77" fmla="*/ 96819 h 2407023"/>
              <a:gd name="T78" fmla="*/ 570381 w 3161345"/>
              <a:gd name="T79" fmla="*/ 212000 h 2407023"/>
              <a:gd name="T80" fmla="*/ 560461 w 3161345"/>
              <a:gd name="T81" fmla="*/ 222016 h 2407023"/>
              <a:gd name="T82" fmla="*/ 550542 w 3161345"/>
              <a:gd name="T83" fmla="*/ 232031 h 2407023"/>
              <a:gd name="T84" fmla="*/ 525742 w 3161345"/>
              <a:gd name="T85" fmla="*/ 255401 h 2407023"/>
              <a:gd name="T86" fmla="*/ 493503 w 3161345"/>
              <a:gd name="T87" fmla="*/ 272094 h 2407023"/>
              <a:gd name="T88" fmla="*/ 438945 w 3161345"/>
              <a:gd name="T89" fmla="*/ 280441 h 2407023"/>
              <a:gd name="T90" fmla="*/ 389347 w 3161345"/>
              <a:gd name="T91" fmla="*/ 287117 h 2407023"/>
              <a:gd name="T92" fmla="*/ 290151 w 3161345"/>
              <a:gd name="T93" fmla="*/ 293795 h 2407023"/>
              <a:gd name="T94" fmla="*/ 161195 w 3161345"/>
              <a:gd name="T95" fmla="*/ 298802 h 2407023"/>
              <a:gd name="T96" fmla="*/ 114077 w 3161345"/>
              <a:gd name="T97" fmla="*/ 293795 h 2407023"/>
              <a:gd name="T98" fmla="*/ 94237 w 3161345"/>
              <a:gd name="T99" fmla="*/ 287117 h 2407023"/>
              <a:gd name="T100" fmla="*/ 71917 w 3161345"/>
              <a:gd name="T101" fmla="*/ 277102 h 2407023"/>
              <a:gd name="T102" fmla="*/ 54558 w 3161345"/>
              <a:gd name="T103" fmla="*/ 263748 h 2407023"/>
              <a:gd name="T104" fmla="*/ 42159 w 3161345"/>
              <a:gd name="T105" fmla="*/ 252062 h 2407023"/>
              <a:gd name="T106" fmla="*/ 29759 w 3161345"/>
              <a:gd name="T107" fmla="*/ 243716 h 2407023"/>
              <a:gd name="T108" fmla="*/ 9920 w 3161345"/>
              <a:gd name="T109" fmla="*/ 233700 h 24070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1345"/>
              <a:gd name="T166" fmla="*/ 0 h 2407023"/>
              <a:gd name="T167" fmla="*/ 3161345 w 3161345"/>
              <a:gd name="T168" fmla="*/ 2407023 h 24070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1345" h="2407023">
                <a:moveTo>
                  <a:pt x="1102659" y="793376"/>
                </a:moveTo>
                <a:cubicBezTo>
                  <a:pt x="1107141" y="775447"/>
                  <a:pt x="1111029" y="757358"/>
                  <a:pt x="1116106" y="739588"/>
                </a:cubicBezTo>
                <a:cubicBezTo>
                  <a:pt x="1124856" y="708965"/>
                  <a:pt x="1132873" y="682480"/>
                  <a:pt x="1156447" y="658906"/>
                </a:cubicBezTo>
                <a:cubicBezTo>
                  <a:pt x="1167875" y="647478"/>
                  <a:pt x="1181456" y="637122"/>
                  <a:pt x="1196788" y="632011"/>
                </a:cubicBezTo>
                <a:cubicBezTo>
                  <a:pt x="1222654" y="623389"/>
                  <a:pt x="1250577" y="623046"/>
                  <a:pt x="1277471" y="618564"/>
                </a:cubicBezTo>
                <a:cubicBezTo>
                  <a:pt x="1304365" y="609599"/>
                  <a:pt x="1338107" y="611716"/>
                  <a:pt x="1358153" y="591670"/>
                </a:cubicBezTo>
                <a:cubicBezTo>
                  <a:pt x="1408517" y="541306"/>
                  <a:pt x="1380453" y="557343"/>
                  <a:pt x="1438835" y="537882"/>
                </a:cubicBezTo>
                <a:cubicBezTo>
                  <a:pt x="1620741" y="355976"/>
                  <a:pt x="1471814" y="485468"/>
                  <a:pt x="2084294" y="510988"/>
                </a:cubicBezTo>
                <a:cubicBezTo>
                  <a:pt x="2098456" y="511578"/>
                  <a:pt x="2111006" y="520541"/>
                  <a:pt x="2124635" y="524435"/>
                </a:cubicBezTo>
                <a:cubicBezTo>
                  <a:pt x="2138972" y="528531"/>
                  <a:pt x="2201695" y="541846"/>
                  <a:pt x="2218765" y="551329"/>
                </a:cubicBezTo>
                <a:cubicBezTo>
                  <a:pt x="2357479" y="628392"/>
                  <a:pt x="2248506" y="588137"/>
                  <a:pt x="2339788" y="618564"/>
                </a:cubicBezTo>
                <a:cubicBezTo>
                  <a:pt x="2348753" y="632011"/>
                  <a:pt x="2355254" y="647478"/>
                  <a:pt x="2366682" y="658906"/>
                </a:cubicBezTo>
                <a:cubicBezTo>
                  <a:pt x="2378110" y="670334"/>
                  <a:pt x="2396928" y="673180"/>
                  <a:pt x="2407024" y="685800"/>
                </a:cubicBezTo>
                <a:cubicBezTo>
                  <a:pt x="2415879" y="696868"/>
                  <a:pt x="2414132" y="713463"/>
                  <a:pt x="2420471" y="726141"/>
                </a:cubicBezTo>
                <a:cubicBezTo>
                  <a:pt x="2442883" y="770964"/>
                  <a:pt x="2447365" y="766482"/>
                  <a:pt x="2487706" y="793376"/>
                </a:cubicBezTo>
                <a:cubicBezTo>
                  <a:pt x="2515878" y="906065"/>
                  <a:pt x="2480093" y="802127"/>
                  <a:pt x="2528047" y="874059"/>
                </a:cubicBezTo>
                <a:cubicBezTo>
                  <a:pt x="2563726" y="927579"/>
                  <a:pt x="2546872" y="917985"/>
                  <a:pt x="2568388" y="968188"/>
                </a:cubicBezTo>
                <a:cubicBezTo>
                  <a:pt x="2610579" y="1066633"/>
                  <a:pt x="2583937" y="976597"/>
                  <a:pt x="2608729" y="1075764"/>
                </a:cubicBezTo>
                <a:cubicBezTo>
                  <a:pt x="2604247" y="1241611"/>
                  <a:pt x="2603567" y="1407605"/>
                  <a:pt x="2595282" y="1573306"/>
                </a:cubicBezTo>
                <a:cubicBezTo>
                  <a:pt x="2594131" y="1596331"/>
                  <a:pt x="2569851" y="1639078"/>
                  <a:pt x="2554941" y="1653988"/>
                </a:cubicBezTo>
                <a:cubicBezTo>
                  <a:pt x="2543513" y="1665416"/>
                  <a:pt x="2528047" y="1671917"/>
                  <a:pt x="2514600" y="1680882"/>
                </a:cubicBezTo>
                <a:cubicBezTo>
                  <a:pt x="2468727" y="1749692"/>
                  <a:pt x="2511910" y="1699371"/>
                  <a:pt x="2433918" y="1748117"/>
                </a:cubicBezTo>
                <a:cubicBezTo>
                  <a:pt x="2414913" y="1759995"/>
                  <a:pt x="2400175" y="1778436"/>
                  <a:pt x="2380129" y="1788459"/>
                </a:cubicBezTo>
                <a:cubicBezTo>
                  <a:pt x="2354773" y="1801137"/>
                  <a:pt x="2326341" y="1806388"/>
                  <a:pt x="2299447" y="1815353"/>
                </a:cubicBezTo>
                <a:lnTo>
                  <a:pt x="2259106" y="1828800"/>
                </a:lnTo>
                <a:cubicBezTo>
                  <a:pt x="2144115" y="1867130"/>
                  <a:pt x="2221462" y="1845279"/>
                  <a:pt x="1976718" y="1855694"/>
                </a:cubicBezTo>
                <a:lnTo>
                  <a:pt x="1586753" y="1869141"/>
                </a:lnTo>
                <a:lnTo>
                  <a:pt x="1506071" y="1896035"/>
                </a:lnTo>
                <a:lnTo>
                  <a:pt x="1465729" y="1909482"/>
                </a:lnTo>
                <a:cubicBezTo>
                  <a:pt x="1452282" y="1918447"/>
                  <a:pt x="1440156" y="1929812"/>
                  <a:pt x="1425388" y="1936376"/>
                </a:cubicBezTo>
                <a:cubicBezTo>
                  <a:pt x="1399483" y="1947890"/>
                  <a:pt x="1344706" y="1963270"/>
                  <a:pt x="1344706" y="1963270"/>
                </a:cubicBezTo>
                <a:cubicBezTo>
                  <a:pt x="1259541" y="1958788"/>
                  <a:pt x="1174144" y="1957544"/>
                  <a:pt x="1089212" y="1949823"/>
                </a:cubicBezTo>
                <a:cubicBezTo>
                  <a:pt x="1075096" y="1948540"/>
                  <a:pt x="1061899" y="1941960"/>
                  <a:pt x="1048871" y="1936376"/>
                </a:cubicBezTo>
                <a:cubicBezTo>
                  <a:pt x="883846" y="1865652"/>
                  <a:pt x="1089788" y="1950111"/>
                  <a:pt x="954741" y="1882588"/>
                </a:cubicBezTo>
                <a:cubicBezTo>
                  <a:pt x="942063" y="1876249"/>
                  <a:pt x="927847" y="1873623"/>
                  <a:pt x="914400" y="1869141"/>
                </a:cubicBezTo>
                <a:cubicBezTo>
                  <a:pt x="822290" y="1777031"/>
                  <a:pt x="865364" y="1809557"/>
                  <a:pt x="793376" y="1761564"/>
                </a:cubicBezTo>
                <a:cubicBezTo>
                  <a:pt x="784411" y="1748117"/>
                  <a:pt x="777219" y="1733302"/>
                  <a:pt x="766482" y="1721223"/>
                </a:cubicBezTo>
                <a:cubicBezTo>
                  <a:pt x="741214" y="1692796"/>
                  <a:pt x="706897" y="1672187"/>
                  <a:pt x="685800" y="1640541"/>
                </a:cubicBezTo>
                <a:lnTo>
                  <a:pt x="632012" y="1559859"/>
                </a:lnTo>
                <a:cubicBezTo>
                  <a:pt x="603573" y="1446100"/>
                  <a:pt x="642314" y="1561863"/>
                  <a:pt x="578224" y="1465729"/>
                </a:cubicBezTo>
                <a:cubicBezTo>
                  <a:pt x="570361" y="1453935"/>
                  <a:pt x="571115" y="1438066"/>
                  <a:pt x="564776" y="1425388"/>
                </a:cubicBezTo>
                <a:cubicBezTo>
                  <a:pt x="557548" y="1410933"/>
                  <a:pt x="545110" y="1399502"/>
                  <a:pt x="537882" y="1385047"/>
                </a:cubicBezTo>
                <a:cubicBezTo>
                  <a:pt x="531543" y="1372369"/>
                  <a:pt x="530019" y="1357734"/>
                  <a:pt x="524435" y="1344706"/>
                </a:cubicBezTo>
                <a:cubicBezTo>
                  <a:pt x="516539" y="1326281"/>
                  <a:pt x="506506" y="1308847"/>
                  <a:pt x="497541" y="1290917"/>
                </a:cubicBezTo>
                <a:cubicBezTo>
                  <a:pt x="502023" y="1165411"/>
                  <a:pt x="502903" y="1039725"/>
                  <a:pt x="510988" y="914400"/>
                </a:cubicBezTo>
                <a:cubicBezTo>
                  <a:pt x="511901" y="900255"/>
                  <a:pt x="521899" y="888005"/>
                  <a:pt x="524435" y="874059"/>
                </a:cubicBezTo>
                <a:cubicBezTo>
                  <a:pt x="530900" y="838504"/>
                  <a:pt x="533106" y="802303"/>
                  <a:pt x="537882" y="766482"/>
                </a:cubicBezTo>
                <a:cubicBezTo>
                  <a:pt x="552303" y="658320"/>
                  <a:pt x="534416" y="697722"/>
                  <a:pt x="578224" y="632011"/>
                </a:cubicBezTo>
                <a:cubicBezTo>
                  <a:pt x="587189" y="596152"/>
                  <a:pt x="584615" y="555189"/>
                  <a:pt x="605118" y="524435"/>
                </a:cubicBezTo>
                <a:cubicBezTo>
                  <a:pt x="623047" y="497541"/>
                  <a:pt x="636051" y="466609"/>
                  <a:pt x="658906" y="443753"/>
                </a:cubicBezTo>
                <a:cubicBezTo>
                  <a:pt x="863936" y="238721"/>
                  <a:pt x="659960" y="432150"/>
                  <a:pt x="779929" y="336176"/>
                </a:cubicBezTo>
                <a:cubicBezTo>
                  <a:pt x="789829" y="328256"/>
                  <a:pt x="796681" y="316889"/>
                  <a:pt x="806824" y="309282"/>
                </a:cubicBezTo>
                <a:cubicBezTo>
                  <a:pt x="832682" y="289889"/>
                  <a:pt x="860612" y="273423"/>
                  <a:pt x="887506" y="255494"/>
                </a:cubicBezTo>
                <a:cubicBezTo>
                  <a:pt x="900953" y="246529"/>
                  <a:pt x="914918" y="238297"/>
                  <a:pt x="927847" y="228600"/>
                </a:cubicBezTo>
                <a:cubicBezTo>
                  <a:pt x="945776" y="215153"/>
                  <a:pt x="962630" y="200137"/>
                  <a:pt x="981635" y="188259"/>
                </a:cubicBezTo>
                <a:cubicBezTo>
                  <a:pt x="1046508" y="147713"/>
                  <a:pt x="1017533" y="172873"/>
                  <a:pt x="1075765" y="147917"/>
                </a:cubicBezTo>
                <a:cubicBezTo>
                  <a:pt x="1094190" y="140021"/>
                  <a:pt x="1112149" y="130968"/>
                  <a:pt x="1129553" y="121023"/>
                </a:cubicBezTo>
                <a:cubicBezTo>
                  <a:pt x="1143585" y="113005"/>
                  <a:pt x="1154414" y="98773"/>
                  <a:pt x="1169894" y="94129"/>
                </a:cubicBezTo>
                <a:cubicBezTo>
                  <a:pt x="1200253" y="85022"/>
                  <a:pt x="1232647" y="85164"/>
                  <a:pt x="1264024" y="80682"/>
                </a:cubicBezTo>
                <a:cubicBezTo>
                  <a:pt x="1277471" y="76200"/>
                  <a:pt x="1290419" y="69771"/>
                  <a:pt x="1304365" y="67235"/>
                </a:cubicBezTo>
                <a:cubicBezTo>
                  <a:pt x="1339920" y="60770"/>
                  <a:pt x="1377077" y="63296"/>
                  <a:pt x="1411941" y="53788"/>
                </a:cubicBezTo>
                <a:cubicBezTo>
                  <a:pt x="1427533" y="49536"/>
                  <a:pt x="1437427" y="33260"/>
                  <a:pt x="1452282" y="26894"/>
                </a:cubicBezTo>
                <a:cubicBezTo>
                  <a:pt x="1483983" y="13308"/>
                  <a:pt x="1578388" y="3116"/>
                  <a:pt x="1600200" y="0"/>
                </a:cubicBezTo>
                <a:cubicBezTo>
                  <a:pt x="1809586" y="6754"/>
                  <a:pt x="2022662" y="9432"/>
                  <a:pt x="2232212" y="26894"/>
                </a:cubicBezTo>
                <a:cubicBezTo>
                  <a:pt x="2297415" y="32328"/>
                  <a:pt x="2345496" y="40115"/>
                  <a:pt x="2407024" y="53788"/>
                </a:cubicBezTo>
                <a:cubicBezTo>
                  <a:pt x="2425065" y="57797"/>
                  <a:pt x="2443752" y="60127"/>
                  <a:pt x="2460812" y="67235"/>
                </a:cubicBezTo>
                <a:cubicBezTo>
                  <a:pt x="2497819" y="82655"/>
                  <a:pt x="2533192" y="101825"/>
                  <a:pt x="2568388" y="121023"/>
                </a:cubicBezTo>
                <a:cubicBezTo>
                  <a:pt x="2582576" y="128762"/>
                  <a:pt x="2594274" y="140690"/>
                  <a:pt x="2608729" y="147917"/>
                </a:cubicBezTo>
                <a:cubicBezTo>
                  <a:pt x="2764322" y="225713"/>
                  <a:pt x="2577752" y="109335"/>
                  <a:pt x="2756647" y="228600"/>
                </a:cubicBezTo>
                <a:cubicBezTo>
                  <a:pt x="2770094" y="237565"/>
                  <a:pt x="2785560" y="244066"/>
                  <a:pt x="2796988" y="255494"/>
                </a:cubicBezTo>
                <a:cubicBezTo>
                  <a:pt x="2819400" y="277906"/>
                  <a:pt x="2837852" y="305148"/>
                  <a:pt x="2864224" y="322729"/>
                </a:cubicBezTo>
                <a:cubicBezTo>
                  <a:pt x="2899156" y="346017"/>
                  <a:pt x="2924997" y="362167"/>
                  <a:pt x="2958353" y="389964"/>
                </a:cubicBezTo>
                <a:cubicBezTo>
                  <a:pt x="2968093" y="398080"/>
                  <a:pt x="2975347" y="408939"/>
                  <a:pt x="2985247" y="416859"/>
                </a:cubicBezTo>
                <a:cubicBezTo>
                  <a:pt x="2997867" y="426955"/>
                  <a:pt x="3014160" y="432325"/>
                  <a:pt x="3025588" y="443753"/>
                </a:cubicBezTo>
                <a:cubicBezTo>
                  <a:pt x="3045883" y="464048"/>
                  <a:pt x="3061447" y="488576"/>
                  <a:pt x="3079376" y="510988"/>
                </a:cubicBezTo>
                <a:cubicBezTo>
                  <a:pt x="3111353" y="606912"/>
                  <a:pt x="3066011" y="490939"/>
                  <a:pt x="3133165" y="591670"/>
                </a:cubicBezTo>
                <a:cubicBezTo>
                  <a:pt x="3141028" y="603464"/>
                  <a:pt x="3142130" y="618564"/>
                  <a:pt x="3146612" y="632011"/>
                </a:cubicBezTo>
                <a:cubicBezTo>
                  <a:pt x="3151094" y="681317"/>
                  <a:pt x="3161345" y="730436"/>
                  <a:pt x="3160059" y="779929"/>
                </a:cubicBezTo>
                <a:cubicBezTo>
                  <a:pt x="3152370" y="1075970"/>
                  <a:pt x="3141121" y="1372069"/>
                  <a:pt x="3119718" y="1667435"/>
                </a:cubicBezTo>
                <a:cubicBezTo>
                  <a:pt x="3118550" y="1683554"/>
                  <a:pt x="3102920" y="1695156"/>
                  <a:pt x="3092824" y="1707776"/>
                </a:cubicBezTo>
                <a:cubicBezTo>
                  <a:pt x="3084904" y="1717676"/>
                  <a:pt x="3074894" y="1725705"/>
                  <a:pt x="3065929" y="1734670"/>
                </a:cubicBezTo>
                <a:cubicBezTo>
                  <a:pt x="3056964" y="1752600"/>
                  <a:pt x="3046931" y="1770034"/>
                  <a:pt x="3039035" y="1788459"/>
                </a:cubicBezTo>
                <a:cubicBezTo>
                  <a:pt x="3033451" y="1801487"/>
                  <a:pt x="3033451" y="1817006"/>
                  <a:pt x="3025588" y="1828800"/>
                </a:cubicBezTo>
                <a:cubicBezTo>
                  <a:pt x="3015039" y="1844623"/>
                  <a:pt x="2996300" y="1853666"/>
                  <a:pt x="2985247" y="1869141"/>
                </a:cubicBezTo>
                <a:cubicBezTo>
                  <a:pt x="2896750" y="1993036"/>
                  <a:pt x="3022901" y="1858381"/>
                  <a:pt x="2918012" y="1963270"/>
                </a:cubicBezTo>
                <a:cubicBezTo>
                  <a:pt x="2884656" y="2063337"/>
                  <a:pt x="2935858" y="1929776"/>
                  <a:pt x="2850776" y="2057400"/>
                </a:cubicBezTo>
                <a:cubicBezTo>
                  <a:pt x="2786737" y="2153459"/>
                  <a:pt x="2828345" y="2130243"/>
                  <a:pt x="2743200" y="2151529"/>
                </a:cubicBezTo>
                <a:cubicBezTo>
                  <a:pt x="2720788" y="2164976"/>
                  <a:pt x="2699759" y="2181055"/>
                  <a:pt x="2675965" y="2191870"/>
                </a:cubicBezTo>
                <a:cubicBezTo>
                  <a:pt x="2650157" y="2203601"/>
                  <a:pt x="2622785" y="2211888"/>
                  <a:pt x="2595282" y="2218764"/>
                </a:cubicBezTo>
                <a:cubicBezTo>
                  <a:pt x="2452647" y="2254424"/>
                  <a:pt x="2524383" y="2241074"/>
                  <a:pt x="2380129" y="2259106"/>
                </a:cubicBezTo>
                <a:cubicBezTo>
                  <a:pt x="2277543" y="2284753"/>
                  <a:pt x="2377539" y="2261273"/>
                  <a:pt x="2245659" y="2286000"/>
                </a:cubicBezTo>
                <a:cubicBezTo>
                  <a:pt x="2200731" y="2294424"/>
                  <a:pt x="2156546" y="2307224"/>
                  <a:pt x="2111188" y="2312894"/>
                </a:cubicBezTo>
                <a:cubicBezTo>
                  <a:pt x="2048761" y="2320697"/>
                  <a:pt x="1985682" y="2321859"/>
                  <a:pt x="1922929" y="2326341"/>
                </a:cubicBezTo>
                <a:cubicBezTo>
                  <a:pt x="1784638" y="2372438"/>
                  <a:pt x="1895087" y="2339101"/>
                  <a:pt x="1573306" y="2366682"/>
                </a:cubicBezTo>
                <a:cubicBezTo>
                  <a:pt x="1519528" y="2371291"/>
                  <a:pt x="1465823" y="2376960"/>
                  <a:pt x="1411941" y="2380129"/>
                </a:cubicBezTo>
                <a:cubicBezTo>
                  <a:pt x="1080328" y="2399636"/>
                  <a:pt x="1259601" y="2390260"/>
                  <a:pt x="874059" y="2407023"/>
                </a:cubicBezTo>
                <a:cubicBezTo>
                  <a:pt x="802341" y="2402541"/>
                  <a:pt x="729884" y="2404783"/>
                  <a:pt x="658906" y="2393576"/>
                </a:cubicBezTo>
                <a:cubicBezTo>
                  <a:pt x="642942" y="2391055"/>
                  <a:pt x="633020" y="2373910"/>
                  <a:pt x="618565" y="2366682"/>
                </a:cubicBezTo>
                <a:cubicBezTo>
                  <a:pt x="605887" y="2360343"/>
                  <a:pt x="591671" y="2357717"/>
                  <a:pt x="578224" y="2353235"/>
                </a:cubicBezTo>
                <a:cubicBezTo>
                  <a:pt x="525691" y="2300704"/>
                  <a:pt x="580814" y="2347807"/>
                  <a:pt x="510988" y="2312894"/>
                </a:cubicBezTo>
                <a:cubicBezTo>
                  <a:pt x="423004" y="2268902"/>
                  <a:pt x="519518" y="2305134"/>
                  <a:pt x="430306" y="2245659"/>
                </a:cubicBezTo>
                <a:cubicBezTo>
                  <a:pt x="418512" y="2237796"/>
                  <a:pt x="402643" y="2238550"/>
                  <a:pt x="389965" y="2232211"/>
                </a:cubicBezTo>
                <a:cubicBezTo>
                  <a:pt x="375510" y="2224983"/>
                  <a:pt x="363071" y="2214282"/>
                  <a:pt x="349624" y="2205317"/>
                </a:cubicBezTo>
                <a:lnTo>
                  <a:pt x="295835" y="2124635"/>
                </a:lnTo>
                <a:cubicBezTo>
                  <a:pt x="286870" y="2111188"/>
                  <a:pt x="278638" y="2097223"/>
                  <a:pt x="268941" y="2084294"/>
                </a:cubicBezTo>
                <a:cubicBezTo>
                  <a:pt x="255494" y="2066365"/>
                  <a:pt x="244447" y="2046354"/>
                  <a:pt x="228600" y="2030506"/>
                </a:cubicBezTo>
                <a:cubicBezTo>
                  <a:pt x="217172" y="2019078"/>
                  <a:pt x="201706" y="2012576"/>
                  <a:pt x="188259" y="2003611"/>
                </a:cubicBezTo>
                <a:cubicBezTo>
                  <a:pt x="179294" y="1990164"/>
                  <a:pt x="172793" y="1974698"/>
                  <a:pt x="161365" y="1963270"/>
                </a:cubicBezTo>
                <a:cubicBezTo>
                  <a:pt x="149937" y="1951842"/>
                  <a:pt x="133644" y="1946472"/>
                  <a:pt x="121024" y="1936376"/>
                </a:cubicBezTo>
                <a:cubicBezTo>
                  <a:pt x="25219" y="1859733"/>
                  <a:pt x="177952" y="1965364"/>
                  <a:pt x="53788" y="1882588"/>
                </a:cubicBezTo>
                <a:cubicBezTo>
                  <a:pt x="21334" y="1833908"/>
                  <a:pt x="41349" y="1849475"/>
                  <a:pt x="0" y="1828800"/>
                </a:cubicBezTo>
              </a:path>
            </a:pathLst>
          </a:custGeom>
          <a:noFill/>
          <a:ln w="76200" algn="ctr">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vi-V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1601788" y="114300"/>
            <a:ext cx="77708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4000" b="1">
                <a:solidFill>
                  <a:srgbClr val="000066"/>
                </a:solidFill>
              </a:rPr>
              <a:t>CƠ SỞ QUẢN TRỊ TRI THỨC</a:t>
            </a:r>
          </a:p>
        </p:txBody>
      </p:sp>
      <p:sp>
        <p:nvSpPr>
          <p:cNvPr id="27651" name="AutoShape 3"/>
          <p:cNvSpPr>
            <a:spLocks noChangeArrowheads="1"/>
          </p:cNvSpPr>
          <p:nvPr/>
        </p:nvSpPr>
        <p:spPr bwMode="auto">
          <a:xfrm>
            <a:off x="1516063" y="1363663"/>
            <a:ext cx="7164387" cy="1208087"/>
          </a:xfrm>
          <a:prstGeom prst="triangle">
            <a:avLst>
              <a:gd name="adj" fmla="val 49995"/>
            </a:avLst>
          </a:prstGeom>
          <a:solidFill>
            <a:srgbClr val="F6BF69"/>
          </a:solidFill>
          <a:ln w="12700">
            <a:solidFill>
              <a:schemeClr val="tx1"/>
            </a:solidFill>
            <a:miter lim="800000"/>
            <a:headEnd/>
            <a:tailEnd/>
          </a:ln>
        </p:spPr>
        <p:txBody>
          <a:bodyPr wrap="none" lIns="90488" tIns="44450" rIns="90488" bIns="44450" anchor="ctr"/>
          <a:lstStyle/>
          <a:p>
            <a:pPr algn="ctr" defTabSz="762000" eaLnBrk="0" hangingPunct="0"/>
            <a:r>
              <a:rPr lang="en-US" sz="2800" b="1"/>
              <a:t>Lãnh đạo</a:t>
            </a:r>
          </a:p>
          <a:p>
            <a:pPr algn="ctr" defTabSz="762000" eaLnBrk="0" hangingPunct="0"/>
            <a:r>
              <a:rPr lang="en-US" sz="2000" b="1"/>
              <a:t>Cấu trúc – Văn hóa – CS nhân sự – Tầm nhìn</a:t>
            </a:r>
          </a:p>
          <a:p>
            <a:pPr algn="ctr" defTabSz="762000" eaLnBrk="0" hangingPunct="0"/>
            <a:endParaRPr lang="en-US" b="1"/>
          </a:p>
        </p:txBody>
      </p:sp>
      <p:sp>
        <p:nvSpPr>
          <p:cNvPr id="27652" name="AutoShape 4"/>
          <p:cNvSpPr>
            <a:spLocks noChangeArrowheads="1"/>
          </p:cNvSpPr>
          <p:nvPr/>
        </p:nvSpPr>
        <p:spPr bwMode="auto">
          <a:xfrm>
            <a:off x="1363663" y="2868613"/>
            <a:ext cx="1247775" cy="2025650"/>
          </a:xfrm>
          <a:prstGeom prst="diamond">
            <a:avLst/>
          </a:prstGeom>
          <a:solidFill>
            <a:srgbClr val="006600"/>
          </a:solidFill>
          <a:ln w="12700">
            <a:solidFill>
              <a:schemeClr val="tx1"/>
            </a:solidFill>
            <a:miter lim="800000"/>
            <a:headEnd/>
            <a:tailEnd/>
          </a:ln>
        </p:spPr>
        <p:txBody>
          <a:bodyPr wrap="none" lIns="90488" tIns="44450" rIns="90488" bIns="44450" anchor="ctr"/>
          <a:lstStyle/>
          <a:p>
            <a:pPr algn="ctr" eaLnBrk="0" hangingPunct="0"/>
            <a:r>
              <a:rPr lang="en-US" sz="1600" b="1">
                <a:solidFill>
                  <a:schemeClr val="bg1"/>
                </a:solidFill>
              </a:rPr>
              <a:t>Quy</a:t>
            </a:r>
            <a:br>
              <a:rPr lang="en-US" sz="1600" b="1">
                <a:solidFill>
                  <a:schemeClr val="bg1"/>
                </a:solidFill>
              </a:rPr>
            </a:br>
            <a:r>
              <a:rPr lang="en-US" sz="1600" b="1">
                <a:solidFill>
                  <a:schemeClr val="bg1"/>
                </a:solidFill>
              </a:rPr>
              <a:t>trình</a:t>
            </a:r>
          </a:p>
        </p:txBody>
      </p:sp>
      <p:sp>
        <p:nvSpPr>
          <p:cNvPr id="27653" name="AutoShape 5"/>
          <p:cNvSpPr>
            <a:spLocks noChangeArrowheads="1"/>
          </p:cNvSpPr>
          <p:nvPr/>
        </p:nvSpPr>
        <p:spPr bwMode="auto">
          <a:xfrm>
            <a:off x="2886075" y="2878138"/>
            <a:ext cx="1247775" cy="2025650"/>
          </a:xfrm>
          <a:prstGeom prst="diamond">
            <a:avLst/>
          </a:prstGeom>
          <a:solidFill>
            <a:srgbClr val="006600"/>
          </a:solidFill>
          <a:ln w="12700">
            <a:solidFill>
              <a:schemeClr val="tx1"/>
            </a:solidFill>
            <a:miter lim="800000"/>
            <a:headEnd/>
            <a:tailEnd/>
          </a:ln>
        </p:spPr>
        <p:txBody>
          <a:bodyPr wrap="none" anchor="ctr"/>
          <a:lstStyle/>
          <a:p>
            <a:pPr eaLnBrk="0" hangingPunct="0"/>
            <a:endParaRPr lang="en-US">
              <a:solidFill>
                <a:schemeClr val="bg1"/>
              </a:solidFill>
            </a:endParaRPr>
          </a:p>
        </p:txBody>
      </p:sp>
      <p:sp>
        <p:nvSpPr>
          <p:cNvPr id="8" name="Rectangle 6"/>
          <p:cNvSpPr>
            <a:spLocks noChangeArrowheads="1"/>
          </p:cNvSpPr>
          <p:nvPr/>
        </p:nvSpPr>
        <p:spPr bwMode="auto">
          <a:xfrm>
            <a:off x="1344613" y="5270500"/>
            <a:ext cx="7573962" cy="673100"/>
          </a:xfrm>
          <a:prstGeom prst="rect">
            <a:avLst/>
          </a:prstGeom>
          <a:solidFill>
            <a:schemeClr val="accent6"/>
          </a:solidFill>
          <a:ln w="12700">
            <a:solidFill>
              <a:schemeClr val="tx1"/>
            </a:solidFill>
            <a:miter lim="800000"/>
            <a:headEnd/>
            <a:tailEnd/>
          </a:ln>
        </p:spPr>
        <p:txBody>
          <a:bodyPr wrap="none" anchor="ctr"/>
          <a:lstStyle/>
          <a:p>
            <a:pPr eaLnBrk="0" hangingPunct="0">
              <a:defRPr/>
            </a:pPr>
            <a:endParaRPr lang="en-US"/>
          </a:p>
        </p:txBody>
      </p:sp>
      <p:sp>
        <p:nvSpPr>
          <p:cNvPr id="27655" name="Rectangle 8"/>
          <p:cNvSpPr>
            <a:spLocks noChangeArrowheads="1"/>
          </p:cNvSpPr>
          <p:nvPr/>
        </p:nvSpPr>
        <p:spPr bwMode="auto">
          <a:xfrm>
            <a:off x="3038475" y="3571875"/>
            <a:ext cx="8874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762000" eaLnBrk="0" hangingPunct="0"/>
            <a:r>
              <a:rPr lang="en-US" b="1">
                <a:solidFill>
                  <a:schemeClr val="bg1"/>
                </a:solidFill>
              </a:rPr>
              <a:t>Con người</a:t>
            </a:r>
          </a:p>
        </p:txBody>
      </p:sp>
      <p:sp>
        <p:nvSpPr>
          <p:cNvPr id="27656" name="AutoShape 9"/>
          <p:cNvSpPr>
            <a:spLocks noChangeArrowheads="1"/>
          </p:cNvSpPr>
          <p:nvPr/>
        </p:nvSpPr>
        <p:spPr bwMode="auto">
          <a:xfrm>
            <a:off x="4416425" y="2906713"/>
            <a:ext cx="1247775" cy="1963737"/>
          </a:xfrm>
          <a:prstGeom prst="diamond">
            <a:avLst/>
          </a:prstGeom>
          <a:solidFill>
            <a:srgbClr val="006600"/>
          </a:solidFill>
          <a:ln w="12700">
            <a:solidFill>
              <a:schemeClr val="tx1"/>
            </a:solidFill>
            <a:miter lim="800000"/>
            <a:headEnd/>
            <a:tailEnd/>
          </a:ln>
        </p:spPr>
        <p:txBody>
          <a:bodyPr wrap="none" anchor="ctr"/>
          <a:lstStyle/>
          <a:p>
            <a:pPr eaLnBrk="0" hangingPunct="0"/>
            <a:endParaRPr lang="en-US">
              <a:solidFill>
                <a:schemeClr val="bg1"/>
              </a:solidFill>
            </a:endParaRPr>
          </a:p>
        </p:txBody>
      </p:sp>
      <p:sp>
        <p:nvSpPr>
          <p:cNvPr id="27657" name="Rectangle 10"/>
          <p:cNvSpPr>
            <a:spLocks noChangeArrowheads="1"/>
          </p:cNvSpPr>
          <p:nvPr/>
        </p:nvSpPr>
        <p:spPr bwMode="auto">
          <a:xfrm>
            <a:off x="4527550" y="3597275"/>
            <a:ext cx="11239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762000" eaLnBrk="0" hangingPunct="0"/>
            <a:r>
              <a:rPr lang="en-US" b="1">
                <a:solidFill>
                  <a:schemeClr val="bg1"/>
                </a:solidFill>
              </a:rPr>
              <a:t>Đo lường</a:t>
            </a:r>
          </a:p>
        </p:txBody>
      </p:sp>
      <p:sp>
        <p:nvSpPr>
          <p:cNvPr id="27658" name="Rectangle 11"/>
          <p:cNvSpPr>
            <a:spLocks noChangeArrowheads="1"/>
          </p:cNvSpPr>
          <p:nvPr/>
        </p:nvSpPr>
        <p:spPr bwMode="auto">
          <a:xfrm>
            <a:off x="1349375" y="5335588"/>
            <a:ext cx="48069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n-US" sz="1600">
                <a:solidFill>
                  <a:schemeClr val="bg1"/>
                </a:solidFill>
              </a:rPr>
              <a:t>‘Cứng’ : Mạng máy tình, phần mềm chia sẻ nhóm...</a:t>
            </a:r>
          </a:p>
          <a:p>
            <a:pPr defTabSz="762000" eaLnBrk="0" hangingPunct="0"/>
            <a:r>
              <a:rPr lang="en-US" sz="1600">
                <a:solidFill>
                  <a:schemeClr val="bg1"/>
                </a:solidFill>
              </a:rPr>
              <a:t>‘Mềm’ : Kỹ năng, học tập,</a:t>
            </a:r>
          </a:p>
        </p:txBody>
      </p:sp>
      <p:sp>
        <p:nvSpPr>
          <p:cNvPr id="27659" name="Rectangle 12"/>
          <p:cNvSpPr>
            <a:spLocks noChangeArrowheads="1"/>
          </p:cNvSpPr>
          <p:nvPr/>
        </p:nvSpPr>
        <p:spPr bwMode="auto">
          <a:xfrm>
            <a:off x="9525" y="1643063"/>
            <a:ext cx="14493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n-US" b="1" i="1"/>
              <a:t>Hỗ trợ</a:t>
            </a:r>
          </a:p>
        </p:txBody>
      </p:sp>
      <p:sp>
        <p:nvSpPr>
          <p:cNvPr id="27660" name="Rectangle 13"/>
          <p:cNvSpPr>
            <a:spLocks noChangeArrowheads="1"/>
          </p:cNvSpPr>
          <p:nvPr/>
        </p:nvSpPr>
        <p:spPr bwMode="auto">
          <a:xfrm>
            <a:off x="76200" y="3386138"/>
            <a:ext cx="15001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n-US" b="1" i="1"/>
              <a:t>Đòn bẩy</a:t>
            </a:r>
          </a:p>
        </p:txBody>
      </p:sp>
      <p:sp>
        <p:nvSpPr>
          <p:cNvPr id="27661" name="Rectangle 14"/>
          <p:cNvSpPr>
            <a:spLocks noChangeArrowheads="1"/>
          </p:cNvSpPr>
          <p:nvPr/>
        </p:nvSpPr>
        <p:spPr bwMode="auto">
          <a:xfrm>
            <a:off x="0" y="4791075"/>
            <a:ext cx="18478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n-US" b="1" i="1"/>
              <a:t>Nền tảng</a:t>
            </a:r>
          </a:p>
        </p:txBody>
      </p:sp>
      <p:sp>
        <p:nvSpPr>
          <p:cNvPr id="27662" name="AutoShape 15"/>
          <p:cNvSpPr>
            <a:spLocks noChangeArrowheads="1"/>
          </p:cNvSpPr>
          <p:nvPr/>
        </p:nvSpPr>
        <p:spPr bwMode="auto">
          <a:xfrm>
            <a:off x="6026150" y="2930525"/>
            <a:ext cx="1247775" cy="1963738"/>
          </a:xfrm>
          <a:prstGeom prst="diamond">
            <a:avLst/>
          </a:prstGeom>
          <a:solidFill>
            <a:srgbClr val="006600"/>
          </a:solidFill>
          <a:ln w="12700">
            <a:solidFill>
              <a:schemeClr val="tx1"/>
            </a:solidFill>
            <a:miter lim="800000"/>
            <a:headEnd/>
            <a:tailEnd/>
          </a:ln>
        </p:spPr>
        <p:txBody>
          <a:bodyPr wrap="none" lIns="90488" tIns="44450" rIns="90488" bIns="44450" anchor="ctr"/>
          <a:lstStyle/>
          <a:p>
            <a:pPr algn="ctr" eaLnBrk="0" hangingPunct="0"/>
            <a:r>
              <a:rPr lang="en-US" b="1">
                <a:solidFill>
                  <a:schemeClr val="bg1"/>
                </a:solidFill>
              </a:rPr>
              <a:t>Thông</a:t>
            </a:r>
            <a:br>
              <a:rPr lang="en-US" b="1">
                <a:solidFill>
                  <a:schemeClr val="bg1"/>
                </a:solidFill>
              </a:rPr>
            </a:br>
            <a:r>
              <a:rPr lang="en-US" b="1">
                <a:solidFill>
                  <a:schemeClr val="bg1"/>
                </a:solidFill>
              </a:rPr>
              <a:t>tin</a:t>
            </a:r>
          </a:p>
        </p:txBody>
      </p:sp>
      <p:sp>
        <p:nvSpPr>
          <p:cNvPr id="27663" name="AutoShape 16"/>
          <p:cNvSpPr>
            <a:spLocks noChangeArrowheads="1"/>
          </p:cNvSpPr>
          <p:nvPr/>
        </p:nvSpPr>
        <p:spPr bwMode="auto">
          <a:xfrm>
            <a:off x="7621588" y="2954338"/>
            <a:ext cx="1247775" cy="1963737"/>
          </a:xfrm>
          <a:prstGeom prst="diamond">
            <a:avLst/>
          </a:prstGeom>
          <a:solidFill>
            <a:srgbClr val="006600"/>
          </a:solidFill>
          <a:ln w="12700">
            <a:solidFill>
              <a:schemeClr val="tx1"/>
            </a:solidFill>
            <a:miter lim="800000"/>
            <a:headEnd/>
            <a:tailEnd/>
          </a:ln>
        </p:spPr>
        <p:txBody>
          <a:bodyPr wrap="none" lIns="90488" tIns="44450" rIns="90488" bIns="44450" anchor="ctr"/>
          <a:lstStyle/>
          <a:p>
            <a:pPr algn="ctr" eaLnBrk="0" hangingPunct="0"/>
            <a:r>
              <a:rPr lang="en-US" sz="1600" b="1">
                <a:solidFill>
                  <a:schemeClr val="bg1"/>
                </a:solidFill>
              </a:rPr>
              <a:t>Không gian</a:t>
            </a:r>
            <a:br>
              <a:rPr lang="en-US" sz="1600" b="1">
                <a:solidFill>
                  <a:schemeClr val="bg1"/>
                </a:solidFill>
              </a:rPr>
            </a:br>
            <a:r>
              <a:rPr lang="en-US" sz="1600" b="1">
                <a:solidFill>
                  <a:schemeClr val="bg1"/>
                </a:solidFill>
              </a:rPr>
              <a:t>chia sẻ</a:t>
            </a:r>
          </a:p>
        </p:txBody>
      </p:sp>
      <p:sp>
        <p:nvSpPr>
          <p:cNvPr id="27664" name="Rectangle 17"/>
          <p:cNvSpPr>
            <a:spLocks noChangeArrowheads="1"/>
          </p:cNvSpPr>
          <p:nvPr/>
        </p:nvSpPr>
        <p:spPr bwMode="auto">
          <a:xfrm>
            <a:off x="6905625" y="5321300"/>
            <a:ext cx="1219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a:solidFill>
                  <a:schemeClr val="bg1"/>
                </a:solidFill>
              </a:rPr>
              <a:t>Công cụ và</a:t>
            </a:r>
            <a:br>
              <a:rPr lang="en-US" sz="1600">
                <a:solidFill>
                  <a:schemeClr val="bg1"/>
                </a:solidFill>
              </a:rPr>
            </a:br>
            <a:r>
              <a:rPr lang="en-US" sz="1600">
                <a:solidFill>
                  <a:schemeClr val="bg1"/>
                </a:solidFill>
              </a:rPr>
              <a:t>Kỹ thuật</a:t>
            </a:r>
          </a:p>
        </p:txBody>
      </p:sp>
      <p:sp>
        <p:nvSpPr>
          <p:cNvPr id="27665" name="Rectangle 18"/>
          <p:cNvSpPr>
            <a:spLocks noChangeArrowheads="1"/>
          </p:cNvSpPr>
          <p:nvPr/>
        </p:nvSpPr>
        <p:spPr bwMode="auto">
          <a:xfrm>
            <a:off x="6234113" y="5330825"/>
            <a:ext cx="3619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a:solidFill>
                  <a:schemeClr val="bg1"/>
                </a:solidFill>
              </a:rPr>
              <a:t>+</a:t>
            </a:r>
          </a:p>
        </p:txBody>
      </p:sp>
      <p:sp>
        <p:nvSpPr>
          <p:cNvPr id="27666" name="TextBox 23"/>
          <p:cNvSpPr txBox="1">
            <a:spLocks noChangeArrowheads="1"/>
          </p:cNvSpPr>
          <p:nvPr/>
        </p:nvSpPr>
        <p:spPr bwMode="auto">
          <a:xfrm>
            <a:off x="3714750" y="6019800"/>
            <a:ext cx="250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i="1"/>
              <a:t>David Skyrme</a:t>
            </a:r>
            <a:endParaRPr lang="vi-VN" sz="2000" b="1" i="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sz="5400" smtClean="0"/>
              <a:t>Lưu ý quan trọng</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A0F3A2-DE91-4F82-816F-8A55FA226407}" type="slidenum">
              <a:rPr lang="en-US" smtClean="0"/>
              <a:pPr eaLnBrk="1" hangingPunct="1"/>
              <a:t>14</a:t>
            </a:fld>
            <a:endParaRPr lang="en-US" smtClean="0"/>
          </a:p>
        </p:txBody>
      </p:sp>
      <p:sp>
        <p:nvSpPr>
          <p:cNvPr id="323587" name="Text Box 3"/>
          <p:cNvSpPr txBox="1">
            <a:spLocks noChangeArrowheads="1"/>
          </p:cNvSpPr>
          <p:nvPr/>
        </p:nvSpPr>
        <p:spPr bwMode="auto">
          <a:xfrm>
            <a:off x="250825" y="1550988"/>
            <a:ext cx="81375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1" tIns="45710" rIns="91421" bIns="45710">
            <a:spAutoFit/>
          </a:bodyPr>
          <a:lstStyle>
            <a:lvl1pPr marL="406400" indent="-406400" eaLnBrk="0" hangingPunct="0">
              <a:defRPr>
                <a:solidFill>
                  <a:schemeClr val="tx1"/>
                </a:solidFill>
                <a:latin typeface="Arial" charset="0"/>
                <a:cs typeface="Arial" charset="0"/>
              </a:defRPr>
            </a:lvl1pPr>
            <a:lvl2pPr marL="406400" indent="-4064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buFont typeface="Wingdings" pitchFamily="2" charset="2"/>
              <a:buChar char="v"/>
            </a:pPr>
            <a:r>
              <a:rPr lang="en-US" sz="2600"/>
              <a:t>QTTT hướng đến con người, không hướng đến công nghệ (Công nghệ là yếu tố thúc đẩy).</a:t>
            </a:r>
          </a:p>
          <a:p>
            <a:pPr algn="just">
              <a:buFont typeface="Wingdings" pitchFamily="2" charset="2"/>
              <a:buChar char="v"/>
            </a:pPr>
            <a:endParaRPr lang="en-US" sz="2600"/>
          </a:p>
          <a:p>
            <a:pPr lvl="1" algn="just">
              <a:buFont typeface="Wingdings" pitchFamily="2" charset="2"/>
              <a:buChar char="v"/>
            </a:pPr>
            <a:r>
              <a:rPr lang="en-US" sz="2600"/>
              <a:t>  QTTT là một quá trình dài hạn, không phải là một dự án chóng vánh.</a:t>
            </a:r>
          </a:p>
        </p:txBody>
      </p:sp>
      <p:sp>
        <p:nvSpPr>
          <p:cNvPr id="323588" name="Text Box 4"/>
          <p:cNvSpPr txBox="1">
            <a:spLocks noChangeArrowheads="1"/>
          </p:cNvSpPr>
          <p:nvPr/>
        </p:nvSpPr>
        <p:spPr bwMode="auto">
          <a:xfrm>
            <a:off x="287338" y="3886200"/>
            <a:ext cx="8604250" cy="2308225"/>
          </a:xfrm>
          <a:prstGeom prst="rect">
            <a:avLst/>
          </a:prstGeom>
          <a:solidFill>
            <a:srgbClr val="0000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21" tIns="45710" rIns="91421" bIns="4571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50000"/>
              </a:lnSpc>
            </a:pPr>
            <a:r>
              <a:rPr lang="en-US" sz="3200" b="1">
                <a:solidFill>
                  <a:schemeClr val="bg1"/>
                </a:solidFill>
              </a:rPr>
              <a:t>Đó là cuộc quá trình nâng cao hiệu quả hoạt động của tổ chức, chú trọng chủ yếu vào khai thác tri thức ẩn và tri thức diện</a:t>
            </a:r>
          </a:p>
        </p:txBody>
      </p:sp>
    </p:spTree>
  </p:cSld>
  <p:clrMapOvr>
    <a:masterClrMapping/>
  </p:clrMapOvr>
  <p:transition spd="med">
    <p:checker/>
    <p:sndAc>
      <p:stSnd>
        <p:snd r:embed="rId3" name="j0388401.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3587">
                                            <p:txEl>
                                              <p:pRg st="0" end="0"/>
                                            </p:txEl>
                                          </p:spTgt>
                                        </p:tgtEl>
                                        <p:attrNameLst>
                                          <p:attrName>style.visibility</p:attrName>
                                        </p:attrNameLst>
                                      </p:cBhvr>
                                      <p:to>
                                        <p:strVal val="visible"/>
                                      </p:to>
                                    </p:set>
                                    <p:anim calcmode="discrete" valueType="clr">
                                      <p:cBhvr override="childStyle">
                                        <p:cTn id="7" dur="80"/>
                                        <p:tgtEl>
                                          <p:spTgt spid="3235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358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2358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23587">
                                            <p:txEl>
                                              <p:pRg st="2" end="2"/>
                                            </p:txEl>
                                          </p:spTgt>
                                        </p:tgtEl>
                                        <p:attrNameLst>
                                          <p:attrName>style.visibility</p:attrName>
                                        </p:attrNameLst>
                                      </p:cBhvr>
                                      <p:to>
                                        <p:strVal val="visible"/>
                                      </p:to>
                                    </p:set>
                                    <p:anim calcmode="discrete" valueType="clr">
                                      <p:cBhvr override="childStyle">
                                        <p:cTn id="14" dur="80"/>
                                        <p:tgtEl>
                                          <p:spTgt spid="32358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2358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23587">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323588">
                                            <p:txEl>
                                              <p:pRg st="0" end="0"/>
                                            </p:txEl>
                                          </p:spTgt>
                                        </p:tgtEl>
                                        <p:attrNameLst>
                                          <p:attrName>style.visibility</p:attrName>
                                        </p:attrNameLst>
                                      </p:cBhvr>
                                      <p:to>
                                        <p:strVal val="visible"/>
                                      </p:to>
                                    </p:set>
                                    <p:animEffect transition="in" filter="wipe(down)">
                                      <p:cBhvr>
                                        <p:cTn id="21" dur="580">
                                          <p:stCondLst>
                                            <p:cond delay="0"/>
                                          </p:stCondLst>
                                        </p:cTn>
                                        <p:tgtEl>
                                          <p:spTgt spid="323588">
                                            <p:txEl>
                                              <p:pRg st="0" end="0"/>
                                            </p:txEl>
                                          </p:spTgt>
                                        </p:tgtEl>
                                      </p:cBhvr>
                                    </p:animEffect>
                                    <p:anim calcmode="lin" valueType="num">
                                      <p:cBhvr>
                                        <p:cTn id="22" dur="1822" tmFilter="0,0; 0.14,0.36; 0.43,0.73; 0.71,0.91; 1.0,1.0">
                                          <p:stCondLst>
                                            <p:cond delay="0"/>
                                          </p:stCondLst>
                                        </p:cTn>
                                        <p:tgtEl>
                                          <p:spTgt spid="323588">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23588">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23588">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23588">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23588">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23588">
                                            <p:txEl>
                                              <p:pRg st="0" end="0"/>
                                            </p:txEl>
                                          </p:spTgt>
                                        </p:tgtEl>
                                      </p:cBhvr>
                                      <p:to x="100000" y="60000"/>
                                    </p:animScale>
                                    <p:animScale>
                                      <p:cBhvr>
                                        <p:cTn id="28" dur="166" decel="50000">
                                          <p:stCondLst>
                                            <p:cond delay="676"/>
                                          </p:stCondLst>
                                        </p:cTn>
                                        <p:tgtEl>
                                          <p:spTgt spid="323588">
                                            <p:txEl>
                                              <p:pRg st="0" end="0"/>
                                            </p:txEl>
                                          </p:spTgt>
                                        </p:tgtEl>
                                      </p:cBhvr>
                                      <p:to x="100000" y="100000"/>
                                    </p:animScale>
                                    <p:animScale>
                                      <p:cBhvr>
                                        <p:cTn id="29" dur="26">
                                          <p:stCondLst>
                                            <p:cond delay="1312"/>
                                          </p:stCondLst>
                                        </p:cTn>
                                        <p:tgtEl>
                                          <p:spTgt spid="323588">
                                            <p:txEl>
                                              <p:pRg st="0" end="0"/>
                                            </p:txEl>
                                          </p:spTgt>
                                        </p:tgtEl>
                                      </p:cBhvr>
                                      <p:to x="100000" y="80000"/>
                                    </p:animScale>
                                    <p:animScale>
                                      <p:cBhvr>
                                        <p:cTn id="30" dur="166" decel="50000">
                                          <p:stCondLst>
                                            <p:cond delay="1338"/>
                                          </p:stCondLst>
                                        </p:cTn>
                                        <p:tgtEl>
                                          <p:spTgt spid="323588">
                                            <p:txEl>
                                              <p:pRg st="0" end="0"/>
                                            </p:txEl>
                                          </p:spTgt>
                                        </p:tgtEl>
                                      </p:cBhvr>
                                      <p:to x="100000" y="100000"/>
                                    </p:animScale>
                                    <p:animScale>
                                      <p:cBhvr>
                                        <p:cTn id="31" dur="26">
                                          <p:stCondLst>
                                            <p:cond delay="1642"/>
                                          </p:stCondLst>
                                        </p:cTn>
                                        <p:tgtEl>
                                          <p:spTgt spid="323588">
                                            <p:txEl>
                                              <p:pRg st="0" end="0"/>
                                            </p:txEl>
                                          </p:spTgt>
                                        </p:tgtEl>
                                      </p:cBhvr>
                                      <p:to x="100000" y="90000"/>
                                    </p:animScale>
                                    <p:animScale>
                                      <p:cBhvr>
                                        <p:cTn id="32" dur="166" decel="50000">
                                          <p:stCondLst>
                                            <p:cond delay="1668"/>
                                          </p:stCondLst>
                                        </p:cTn>
                                        <p:tgtEl>
                                          <p:spTgt spid="323588">
                                            <p:txEl>
                                              <p:pRg st="0" end="0"/>
                                            </p:txEl>
                                          </p:spTgt>
                                        </p:tgtEl>
                                      </p:cBhvr>
                                      <p:to x="100000" y="100000"/>
                                    </p:animScale>
                                    <p:animScale>
                                      <p:cBhvr>
                                        <p:cTn id="33" dur="26">
                                          <p:stCondLst>
                                            <p:cond delay="1808"/>
                                          </p:stCondLst>
                                        </p:cTn>
                                        <p:tgtEl>
                                          <p:spTgt spid="323588">
                                            <p:txEl>
                                              <p:pRg st="0" end="0"/>
                                            </p:txEl>
                                          </p:spTgt>
                                        </p:tgtEl>
                                      </p:cBhvr>
                                      <p:to x="100000" y="95000"/>
                                    </p:animScale>
                                    <p:animScale>
                                      <p:cBhvr>
                                        <p:cTn id="34" dur="166" decel="50000">
                                          <p:stCondLst>
                                            <p:cond delay="1834"/>
                                          </p:stCondLst>
                                        </p:cTn>
                                        <p:tgtEl>
                                          <p:spTgt spid="32358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6"/>
          <p:cNvSpPr>
            <a:spLocks noGrp="1"/>
          </p:cNvSpPr>
          <p:nvPr>
            <p:ph type="title"/>
          </p:nvPr>
        </p:nvSpPr>
        <p:spPr/>
        <p:txBody>
          <a:bodyPr/>
          <a:lstStyle/>
          <a:p>
            <a:r>
              <a:rPr lang="en-US" smtClean="0"/>
              <a:t>MÔ HÌNH CỦA JT FRANK</a:t>
            </a: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779B8D-3E8E-4360-89C8-5106E9F5D80E}" type="slidenum">
              <a:rPr lang="en-US" smtClean="0"/>
              <a:pPr eaLnBrk="1" hangingPunct="1"/>
              <a:t>15</a:t>
            </a:fld>
            <a:endParaRPr lang="en-US" smtClean="0"/>
          </a:p>
        </p:txBody>
      </p:sp>
      <p:sp>
        <p:nvSpPr>
          <p:cNvPr id="375889" name="Line 81"/>
          <p:cNvSpPr>
            <a:spLocks noChangeShapeType="1"/>
          </p:cNvSpPr>
          <p:nvPr/>
        </p:nvSpPr>
        <p:spPr bwMode="auto">
          <a:xfrm>
            <a:off x="1598613" y="5041900"/>
            <a:ext cx="6048375" cy="0"/>
          </a:xfrm>
          <a:prstGeom prst="line">
            <a:avLst/>
          </a:prstGeom>
          <a:noFill/>
          <a:ln w="2857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2" name="Group 82"/>
          <p:cNvGrpSpPr>
            <a:grpSpLocks/>
          </p:cNvGrpSpPr>
          <p:nvPr/>
        </p:nvGrpSpPr>
        <p:grpSpPr bwMode="auto">
          <a:xfrm>
            <a:off x="576263" y="5149850"/>
            <a:ext cx="8035925" cy="1403350"/>
            <a:chOff x="383" y="3181"/>
            <a:chExt cx="5062" cy="884"/>
          </a:xfrm>
        </p:grpSpPr>
        <p:sp>
          <p:nvSpPr>
            <p:cNvPr id="375891" name="AutoShape 83"/>
            <p:cNvSpPr>
              <a:spLocks noChangeArrowheads="1"/>
            </p:cNvSpPr>
            <p:nvPr/>
          </p:nvSpPr>
          <p:spPr bwMode="auto">
            <a:xfrm>
              <a:off x="3833" y="3620"/>
              <a:ext cx="1612" cy="445"/>
            </a:xfrm>
            <a:prstGeom prst="roundRect">
              <a:avLst>
                <a:gd name="adj" fmla="val 16667"/>
              </a:avLst>
            </a:prstGeom>
            <a:gradFill rotWithShape="1">
              <a:gsLst>
                <a:gs pos="0">
                  <a:srgbClr val="996600"/>
                </a:gs>
                <a:gs pos="100000">
                  <a:srgbClr val="996600">
                    <a:gamma/>
                    <a:tint val="0"/>
                    <a:invGamma/>
                  </a:srgbClr>
                </a:gs>
              </a:gsLst>
              <a:lin ang="5400000" scaled="1"/>
            </a:gradFill>
            <a:ln w="9525">
              <a:noFill/>
              <a:round/>
              <a:headEnd/>
              <a:tailEnd/>
            </a:ln>
            <a:effectLst>
              <a:outerShdw dist="35921" dir="2700000" algn="ctr" rotWithShape="0">
                <a:schemeClr val="bg2"/>
              </a:outerShdw>
            </a:effectLst>
          </p:spPr>
          <p:txBody>
            <a:bodyPr wrap="none" anchor="ctr"/>
            <a:lstStyle/>
            <a:p>
              <a:pPr algn="ctr" eaLnBrk="0" hangingPunct="0">
                <a:defRPr/>
              </a:pPr>
              <a:r>
                <a:rPr lang="en-US" b="1">
                  <a:latin typeface="Arial" pitchFamily="34" charset="0"/>
                  <a:cs typeface="+mn-cs"/>
                </a:rPr>
                <a:t>Công </a:t>
              </a:r>
              <a:r>
                <a:rPr lang="en-US" b="1" dirty="0" err="1">
                  <a:latin typeface="Arial" pitchFamily="34" charset="0"/>
                  <a:cs typeface="+mn-cs"/>
                </a:rPr>
                <a:t>nghệ</a:t>
              </a:r>
              <a:endParaRPr lang="en-US" b="1" dirty="0">
                <a:latin typeface="Arial" pitchFamily="34" charset="0"/>
                <a:cs typeface="+mn-cs"/>
              </a:endParaRPr>
            </a:p>
          </p:txBody>
        </p:sp>
        <p:sp>
          <p:nvSpPr>
            <p:cNvPr id="375892" name="AutoShape 84"/>
            <p:cNvSpPr>
              <a:spLocks noChangeArrowheads="1"/>
            </p:cNvSpPr>
            <p:nvPr/>
          </p:nvSpPr>
          <p:spPr bwMode="auto">
            <a:xfrm>
              <a:off x="2097" y="3620"/>
              <a:ext cx="1612" cy="445"/>
            </a:xfrm>
            <a:prstGeom prst="roundRect">
              <a:avLst>
                <a:gd name="adj" fmla="val 16667"/>
              </a:avLst>
            </a:prstGeom>
            <a:gradFill rotWithShape="1">
              <a:gsLst>
                <a:gs pos="0">
                  <a:srgbClr val="996600"/>
                </a:gs>
                <a:gs pos="100000">
                  <a:srgbClr val="996600">
                    <a:gamma/>
                    <a:tint val="0"/>
                    <a:invGamma/>
                  </a:srgbClr>
                </a:gs>
              </a:gsLst>
              <a:lin ang="5400000" scaled="1"/>
            </a:gradFill>
            <a:ln w="9525">
              <a:noFill/>
              <a:round/>
              <a:headEnd/>
              <a:tailEnd/>
            </a:ln>
            <a:effectLst>
              <a:outerShdw dist="35921" dir="2700000" algn="ctr" rotWithShape="0">
                <a:schemeClr val="bg2"/>
              </a:outerShdw>
            </a:effectLst>
          </p:spPr>
          <p:txBody>
            <a:bodyPr wrap="none" anchor="ctr"/>
            <a:lstStyle/>
            <a:p>
              <a:pPr algn="ctr" eaLnBrk="0" hangingPunct="0">
                <a:defRPr/>
              </a:pPr>
              <a:r>
                <a:rPr lang="en-US" b="1">
                  <a:latin typeface="Arial" pitchFamily="34" charset="0"/>
                  <a:cs typeface="+mn-cs"/>
                </a:rPr>
                <a:t>Các chuyên gia </a:t>
              </a:r>
              <a:br>
                <a:rPr lang="en-US" b="1">
                  <a:latin typeface="Arial" pitchFamily="34" charset="0"/>
                  <a:cs typeface="+mn-cs"/>
                </a:rPr>
              </a:br>
              <a:r>
                <a:rPr lang="en-US" b="1">
                  <a:latin typeface="Arial" pitchFamily="34" charset="0"/>
                  <a:cs typeface="+mn-cs"/>
                </a:rPr>
                <a:t>về QTTT</a:t>
              </a:r>
              <a:endParaRPr lang="en-US" b="1" dirty="0">
                <a:latin typeface="Arial" pitchFamily="34" charset="0"/>
                <a:cs typeface="+mn-cs"/>
              </a:endParaRPr>
            </a:p>
          </p:txBody>
        </p:sp>
        <p:sp>
          <p:nvSpPr>
            <p:cNvPr id="375893" name="AutoShape 85"/>
            <p:cNvSpPr>
              <a:spLocks noChangeArrowheads="1"/>
            </p:cNvSpPr>
            <p:nvPr/>
          </p:nvSpPr>
          <p:spPr bwMode="auto">
            <a:xfrm>
              <a:off x="383" y="3620"/>
              <a:ext cx="1612" cy="445"/>
            </a:xfrm>
            <a:prstGeom prst="roundRect">
              <a:avLst>
                <a:gd name="adj" fmla="val 16667"/>
              </a:avLst>
            </a:prstGeom>
            <a:gradFill rotWithShape="1">
              <a:gsLst>
                <a:gs pos="0">
                  <a:srgbClr val="996600"/>
                </a:gs>
                <a:gs pos="100000">
                  <a:srgbClr val="996600">
                    <a:gamma/>
                    <a:tint val="0"/>
                    <a:invGamma/>
                  </a:srgbClr>
                </a:gs>
              </a:gsLst>
              <a:lin ang="5400000" scaled="1"/>
            </a:gradFill>
            <a:ln w="9525">
              <a:noFill/>
              <a:round/>
              <a:headEnd/>
              <a:tailEnd/>
            </a:ln>
            <a:effectLst>
              <a:outerShdw dist="35921" dir="2700000" algn="ctr" rotWithShape="0">
                <a:schemeClr val="bg2"/>
              </a:outerShdw>
            </a:effectLst>
          </p:spPr>
          <p:txBody>
            <a:bodyPr wrap="none" anchor="ctr"/>
            <a:lstStyle/>
            <a:p>
              <a:pPr algn="ctr" eaLnBrk="0" hangingPunct="0">
                <a:defRPr/>
              </a:pPr>
              <a:r>
                <a:rPr lang="en-US" b="1">
                  <a:latin typeface="Arial" pitchFamily="34" charset="0"/>
                  <a:cs typeface="+mn-cs"/>
                </a:rPr>
                <a:t>Công </a:t>
              </a:r>
              <a:r>
                <a:rPr lang="en-US" b="1" dirty="0" err="1">
                  <a:latin typeface="Arial" pitchFamily="34" charset="0"/>
                  <a:cs typeface="+mn-cs"/>
                </a:rPr>
                <a:t>cụ</a:t>
              </a:r>
              <a:r>
                <a:rPr lang="en-US" b="1" dirty="0">
                  <a:latin typeface="Arial" pitchFamily="34" charset="0"/>
                  <a:cs typeface="+mn-cs"/>
                </a:rPr>
                <a:t> </a:t>
              </a:r>
            </a:p>
            <a:p>
              <a:pPr algn="ctr" eaLnBrk="0" hangingPunct="0">
                <a:defRPr/>
              </a:pPr>
              <a:r>
                <a:rPr lang="en-US" b="1">
                  <a:latin typeface="Arial" pitchFamily="34" charset="0"/>
                  <a:cs typeface="+mn-cs"/>
                </a:rPr>
                <a:t>văn hóa</a:t>
              </a:r>
              <a:endParaRPr lang="en-US" b="1" dirty="0">
                <a:latin typeface="Arial" pitchFamily="34" charset="0"/>
                <a:cs typeface="+mn-cs"/>
              </a:endParaRPr>
            </a:p>
          </p:txBody>
        </p:sp>
        <p:sp>
          <p:nvSpPr>
            <p:cNvPr id="375894" name="AutoShape 86"/>
            <p:cNvSpPr>
              <a:spLocks noChangeArrowheads="1"/>
            </p:cNvSpPr>
            <p:nvPr/>
          </p:nvSpPr>
          <p:spPr bwMode="auto">
            <a:xfrm>
              <a:off x="3833" y="3181"/>
              <a:ext cx="1612" cy="385"/>
            </a:xfrm>
            <a:prstGeom prst="roundRect">
              <a:avLst>
                <a:gd name="adj" fmla="val 16667"/>
              </a:avLst>
            </a:prstGeom>
            <a:gradFill rotWithShape="1">
              <a:gsLst>
                <a:gs pos="0">
                  <a:srgbClr val="996600">
                    <a:gamma/>
                    <a:tint val="0"/>
                    <a:invGamma/>
                  </a:srgbClr>
                </a:gs>
                <a:gs pos="100000">
                  <a:srgbClr val="996600"/>
                </a:gs>
              </a:gsLst>
              <a:lin ang="5400000" scaled="1"/>
            </a:gradFill>
            <a:ln w="9525">
              <a:noFill/>
              <a:round/>
              <a:headEnd/>
              <a:tailEnd/>
            </a:ln>
            <a:effectLst>
              <a:outerShdw dist="35921" dir="2700000" algn="ctr" rotWithShape="0">
                <a:schemeClr val="bg2"/>
              </a:outerShdw>
            </a:effectLst>
          </p:spPr>
          <p:txBody>
            <a:bodyPr wrap="none" anchor="ctr"/>
            <a:lstStyle/>
            <a:p>
              <a:pPr algn="ctr" eaLnBrk="0" hangingPunct="0">
                <a:defRPr/>
              </a:pPr>
              <a:r>
                <a:rPr lang="en-US" b="1">
                  <a:latin typeface="Arial" pitchFamily="34" charset="0"/>
                  <a:cs typeface="+mn-cs"/>
                </a:rPr>
                <a:t>Chính sách và lộ trình </a:t>
              </a:r>
              <a:endParaRPr lang="en-US" b="1" dirty="0">
                <a:latin typeface="Arial" pitchFamily="34" charset="0"/>
                <a:cs typeface="+mn-cs"/>
              </a:endParaRPr>
            </a:p>
            <a:p>
              <a:pPr algn="ctr" eaLnBrk="0" hangingPunct="0">
                <a:defRPr/>
              </a:pPr>
              <a:r>
                <a:rPr lang="en-US" b="1" dirty="0">
                  <a:latin typeface="Arial" pitchFamily="34" charset="0"/>
                  <a:cs typeface="+mn-cs"/>
                </a:rPr>
                <a:t>POKM</a:t>
              </a:r>
            </a:p>
          </p:txBody>
        </p:sp>
        <p:sp>
          <p:nvSpPr>
            <p:cNvPr id="375895" name="AutoShape 87"/>
            <p:cNvSpPr>
              <a:spLocks noChangeArrowheads="1"/>
            </p:cNvSpPr>
            <p:nvPr/>
          </p:nvSpPr>
          <p:spPr bwMode="auto">
            <a:xfrm>
              <a:off x="2097" y="3181"/>
              <a:ext cx="1612" cy="385"/>
            </a:xfrm>
            <a:prstGeom prst="roundRect">
              <a:avLst>
                <a:gd name="adj" fmla="val 16667"/>
              </a:avLst>
            </a:prstGeom>
            <a:gradFill rotWithShape="1">
              <a:gsLst>
                <a:gs pos="0">
                  <a:srgbClr val="996600">
                    <a:gamma/>
                    <a:tint val="0"/>
                    <a:invGamma/>
                  </a:srgbClr>
                </a:gs>
                <a:gs pos="100000">
                  <a:srgbClr val="996600"/>
                </a:gs>
              </a:gsLst>
              <a:lin ang="5400000" scaled="1"/>
            </a:gradFill>
            <a:ln w="9525">
              <a:noFill/>
              <a:round/>
              <a:headEnd/>
              <a:tailEnd/>
            </a:ln>
            <a:effectLst>
              <a:outerShdw dist="35921" dir="2700000" algn="ctr" rotWithShape="0">
                <a:schemeClr val="bg2"/>
              </a:outerShdw>
            </a:effectLst>
          </p:spPr>
          <p:txBody>
            <a:bodyPr wrap="none" anchor="ctr"/>
            <a:lstStyle/>
            <a:p>
              <a:pPr algn="ctr" eaLnBrk="0" hangingPunct="0">
                <a:defRPr/>
              </a:pPr>
              <a:r>
                <a:rPr lang="en-US" b="1" err="1">
                  <a:latin typeface="Arial" pitchFamily="34" charset="0"/>
                  <a:cs typeface="+mn-cs"/>
                </a:rPr>
                <a:t>Thiết</a:t>
              </a:r>
              <a:r>
                <a:rPr lang="en-US" b="1">
                  <a:latin typeface="Arial" pitchFamily="34" charset="0"/>
                  <a:cs typeface="+mn-cs"/>
                </a:rPr>
                <a:t> kế</a:t>
              </a:r>
              <a:br>
                <a:rPr lang="en-US" b="1">
                  <a:latin typeface="Arial" pitchFamily="34" charset="0"/>
                  <a:cs typeface="+mn-cs"/>
                </a:rPr>
              </a:br>
              <a:r>
                <a:rPr lang="en-US" b="1">
                  <a:latin typeface="Arial" pitchFamily="34" charset="0"/>
                  <a:cs typeface="+mn-cs"/>
                </a:rPr>
                <a:t>cơ cấu tổ chức</a:t>
              </a:r>
              <a:endParaRPr lang="en-US" b="1" dirty="0">
                <a:latin typeface="Arial" pitchFamily="34" charset="0"/>
                <a:cs typeface="+mn-cs"/>
              </a:endParaRPr>
            </a:p>
          </p:txBody>
        </p:sp>
        <p:sp>
          <p:nvSpPr>
            <p:cNvPr id="375896" name="AutoShape 88"/>
            <p:cNvSpPr>
              <a:spLocks noChangeArrowheads="1"/>
            </p:cNvSpPr>
            <p:nvPr/>
          </p:nvSpPr>
          <p:spPr bwMode="auto">
            <a:xfrm>
              <a:off x="383" y="3181"/>
              <a:ext cx="1612" cy="385"/>
            </a:xfrm>
            <a:prstGeom prst="roundRect">
              <a:avLst>
                <a:gd name="adj" fmla="val 16667"/>
              </a:avLst>
            </a:prstGeom>
            <a:gradFill rotWithShape="1">
              <a:gsLst>
                <a:gs pos="0">
                  <a:srgbClr val="996600">
                    <a:gamma/>
                    <a:tint val="0"/>
                    <a:invGamma/>
                  </a:srgbClr>
                </a:gs>
                <a:gs pos="100000">
                  <a:srgbClr val="996600"/>
                </a:gs>
              </a:gsLst>
              <a:lin ang="5400000" scaled="1"/>
            </a:gradFill>
            <a:ln w="9525">
              <a:noFill/>
              <a:round/>
              <a:headEnd/>
              <a:tailEnd/>
            </a:ln>
            <a:effectLst>
              <a:outerShdw dist="35921" dir="2700000" algn="ctr" rotWithShape="0">
                <a:schemeClr val="bg2"/>
              </a:outerShdw>
            </a:effectLst>
          </p:spPr>
          <p:txBody>
            <a:bodyPr wrap="none" anchor="ctr"/>
            <a:lstStyle/>
            <a:p>
              <a:pPr algn="ctr" eaLnBrk="0" hangingPunct="0">
                <a:defRPr/>
              </a:pPr>
              <a:r>
                <a:rPr lang="en-US" b="1" err="1">
                  <a:latin typeface="Arial" pitchFamily="34" charset="0"/>
                  <a:cs typeface="+mn-cs"/>
                </a:rPr>
                <a:t>Kiến</a:t>
              </a:r>
              <a:r>
                <a:rPr lang="en-US" b="1">
                  <a:latin typeface="Arial" pitchFamily="34" charset="0"/>
                  <a:cs typeface="+mn-cs"/>
                </a:rPr>
                <a:t> trúc</a:t>
              </a:r>
              <a:br>
                <a:rPr lang="en-US" b="1">
                  <a:latin typeface="Arial" pitchFamily="34" charset="0"/>
                  <a:cs typeface="+mn-cs"/>
                </a:rPr>
              </a:br>
              <a:r>
                <a:rPr lang="en-US" b="1">
                  <a:latin typeface="Arial" pitchFamily="34" charset="0"/>
                  <a:cs typeface="+mn-cs"/>
                </a:rPr>
                <a:t>không gian</a:t>
              </a:r>
              <a:endParaRPr lang="en-US" b="1" dirty="0">
                <a:latin typeface="Arial" pitchFamily="34" charset="0"/>
                <a:cs typeface="+mn-cs"/>
              </a:endParaRPr>
            </a:p>
          </p:txBody>
        </p:sp>
      </p:grpSp>
      <p:grpSp>
        <p:nvGrpSpPr>
          <p:cNvPr id="3" name="Group 91"/>
          <p:cNvGrpSpPr>
            <a:grpSpLocks/>
          </p:cNvGrpSpPr>
          <p:nvPr/>
        </p:nvGrpSpPr>
        <p:grpSpPr bwMode="auto">
          <a:xfrm>
            <a:off x="938213" y="1225550"/>
            <a:ext cx="7270750" cy="3727450"/>
            <a:chOff x="613" y="709"/>
            <a:chExt cx="4580" cy="2041"/>
          </a:xfrm>
        </p:grpSpPr>
        <p:sp>
          <p:nvSpPr>
            <p:cNvPr id="29703" name="AutoShape 92"/>
            <p:cNvSpPr>
              <a:spLocks noChangeArrowheads="1"/>
            </p:cNvSpPr>
            <p:nvPr/>
          </p:nvSpPr>
          <p:spPr bwMode="auto">
            <a:xfrm>
              <a:off x="613" y="1208"/>
              <a:ext cx="1270"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Chia sẻ tri thức</a:t>
              </a:r>
              <a:endParaRPr lang="en-US" b="1"/>
            </a:p>
          </p:txBody>
        </p:sp>
        <p:sp>
          <p:nvSpPr>
            <p:cNvPr id="29704" name="AutoShape 93"/>
            <p:cNvSpPr>
              <a:spLocks noChangeArrowheads="1"/>
            </p:cNvSpPr>
            <p:nvPr/>
          </p:nvSpPr>
          <p:spPr bwMode="auto">
            <a:xfrm>
              <a:off x="2267" y="709"/>
              <a:ext cx="1293"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Phát triển tri thức</a:t>
              </a:r>
              <a:endParaRPr lang="en-US" b="1"/>
            </a:p>
          </p:txBody>
        </p:sp>
        <p:sp>
          <p:nvSpPr>
            <p:cNvPr id="29705" name="AutoShape 94"/>
            <p:cNvSpPr>
              <a:spLocks noChangeArrowheads="1"/>
            </p:cNvSpPr>
            <p:nvPr/>
          </p:nvSpPr>
          <p:spPr bwMode="auto">
            <a:xfrm>
              <a:off x="635" y="1639"/>
              <a:ext cx="1270"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Ứng dụng tri thức</a:t>
              </a:r>
            </a:p>
          </p:txBody>
        </p:sp>
        <p:sp>
          <p:nvSpPr>
            <p:cNvPr id="29706" name="AutoShape 95"/>
            <p:cNvSpPr>
              <a:spLocks noChangeArrowheads="1"/>
            </p:cNvSpPr>
            <p:nvPr/>
          </p:nvSpPr>
          <p:spPr bwMode="auto">
            <a:xfrm>
              <a:off x="635" y="2070"/>
              <a:ext cx="1270"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Thu nhận tri thức</a:t>
              </a:r>
              <a:endParaRPr lang="en-US" b="1"/>
            </a:p>
          </p:txBody>
        </p:sp>
        <p:sp>
          <p:nvSpPr>
            <p:cNvPr id="29707" name="AutoShape 96"/>
            <p:cNvSpPr>
              <a:spLocks noChangeArrowheads="1"/>
            </p:cNvSpPr>
            <p:nvPr/>
          </p:nvSpPr>
          <p:spPr bwMode="auto">
            <a:xfrm>
              <a:off x="3923" y="1231"/>
              <a:ext cx="1270"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Sáng tạo tri thức</a:t>
              </a:r>
              <a:endParaRPr lang="en-US" b="1"/>
            </a:p>
          </p:txBody>
        </p:sp>
        <p:sp>
          <p:nvSpPr>
            <p:cNvPr id="29708" name="AutoShape 97"/>
            <p:cNvSpPr>
              <a:spLocks noChangeArrowheads="1"/>
            </p:cNvSpPr>
            <p:nvPr/>
          </p:nvSpPr>
          <p:spPr bwMode="auto">
            <a:xfrm>
              <a:off x="3923" y="1663"/>
              <a:ext cx="1270"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Lưu giữ tri thức</a:t>
              </a:r>
              <a:endParaRPr lang="en-US" b="1"/>
            </a:p>
          </p:txBody>
        </p:sp>
        <p:sp>
          <p:nvSpPr>
            <p:cNvPr id="29709" name="AutoShape 98"/>
            <p:cNvSpPr>
              <a:spLocks noChangeArrowheads="1"/>
            </p:cNvSpPr>
            <p:nvPr/>
          </p:nvSpPr>
          <p:spPr bwMode="auto">
            <a:xfrm>
              <a:off x="3923" y="2094"/>
              <a:ext cx="1270"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Đánh giá tri thức</a:t>
              </a:r>
              <a:endParaRPr lang="en-US" b="1"/>
            </a:p>
          </p:txBody>
        </p:sp>
        <p:sp>
          <p:nvSpPr>
            <p:cNvPr id="29710" name="Arc 99"/>
            <p:cNvSpPr>
              <a:spLocks/>
            </p:cNvSpPr>
            <p:nvPr/>
          </p:nvSpPr>
          <p:spPr bwMode="auto">
            <a:xfrm rot="-4957826">
              <a:off x="3016" y="1238"/>
              <a:ext cx="549" cy="731"/>
            </a:xfrm>
            <a:custGeom>
              <a:avLst/>
              <a:gdLst>
                <a:gd name="T0" fmla="*/ 0 w 21600"/>
                <a:gd name="T1" fmla="*/ 0 h 19744"/>
                <a:gd name="T2" fmla="*/ 0 w 21600"/>
                <a:gd name="T3" fmla="*/ 0 h 19744"/>
                <a:gd name="T4" fmla="*/ 0 w 21600"/>
                <a:gd name="T5" fmla="*/ 0 h 19744"/>
                <a:gd name="T6" fmla="*/ 0 60000 65536"/>
                <a:gd name="T7" fmla="*/ 0 60000 65536"/>
                <a:gd name="T8" fmla="*/ 0 60000 65536"/>
                <a:gd name="T9" fmla="*/ 0 w 21600"/>
                <a:gd name="T10" fmla="*/ 0 h 19744"/>
                <a:gd name="T11" fmla="*/ 21600 w 21600"/>
                <a:gd name="T12" fmla="*/ 19744 h 19744"/>
              </a:gdLst>
              <a:ahLst/>
              <a:cxnLst>
                <a:cxn ang="T6">
                  <a:pos x="T0" y="T1"/>
                </a:cxn>
                <a:cxn ang="T7">
                  <a:pos x="T2" y="T3"/>
                </a:cxn>
                <a:cxn ang="T8">
                  <a:pos x="T4" y="T5"/>
                </a:cxn>
              </a:cxnLst>
              <a:rect l="T9" t="T10" r="T11" b="T12"/>
              <a:pathLst>
                <a:path w="21600" h="19744" fill="none" extrusionOk="0">
                  <a:moveTo>
                    <a:pt x="8759" y="-1"/>
                  </a:moveTo>
                  <a:cubicBezTo>
                    <a:pt x="16566" y="3463"/>
                    <a:pt x="21600" y="11202"/>
                    <a:pt x="21600" y="19744"/>
                  </a:cubicBezTo>
                </a:path>
                <a:path w="21600" h="19744" stroke="0" extrusionOk="0">
                  <a:moveTo>
                    <a:pt x="8759" y="-1"/>
                  </a:moveTo>
                  <a:cubicBezTo>
                    <a:pt x="16566" y="3463"/>
                    <a:pt x="21600" y="11202"/>
                    <a:pt x="21600" y="19744"/>
                  </a:cubicBezTo>
                  <a:lnTo>
                    <a:pt x="0" y="19744"/>
                  </a:lnTo>
                  <a:lnTo>
                    <a:pt x="8759" y="-1"/>
                  </a:lnTo>
                  <a:close/>
                </a:path>
              </a:pathLst>
            </a:custGeom>
            <a:noFill/>
            <a:ln w="57150">
              <a:solidFill>
                <a:srgbClr val="99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9711" name="Arc 100"/>
            <p:cNvSpPr>
              <a:spLocks/>
            </p:cNvSpPr>
            <p:nvPr/>
          </p:nvSpPr>
          <p:spPr bwMode="auto">
            <a:xfrm rot="-243533">
              <a:off x="2220" y="1337"/>
              <a:ext cx="658" cy="517"/>
            </a:xfrm>
            <a:custGeom>
              <a:avLst/>
              <a:gdLst>
                <a:gd name="T0" fmla="*/ 0 w 18988"/>
                <a:gd name="T1" fmla="*/ 0 h 21600"/>
                <a:gd name="T2" fmla="*/ 0 w 18988"/>
                <a:gd name="T3" fmla="*/ 0 h 21600"/>
                <a:gd name="T4" fmla="*/ 0 w 18988"/>
                <a:gd name="T5" fmla="*/ 0 h 21600"/>
                <a:gd name="T6" fmla="*/ 0 60000 65536"/>
                <a:gd name="T7" fmla="*/ 0 60000 65536"/>
                <a:gd name="T8" fmla="*/ 0 60000 65536"/>
                <a:gd name="T9" fmla="*/ 0 w 18988"/>
                <a:gd name="T10" fmla="*/ 0 h 21600"/>
                <a:gd name="T11" fmla="*/ 18988 w 18988"/>
                <a:gd name="T12" fmla="*/ 21600 h 21600"/>
              </a:gdLst>
              <a:ahLst/>
              <a:cxnLst>
                <a:cxn ang="T6">
                  <a:pos x="T0" y="T1"/>
                </a:cxn>
                <a:cxn ang="T7">
                  <a:pos x="T2" y="T3"/>
                </a:cxn>
                <a:cxn ang="T8">
                  <a:pos x="T4" y="T5"/>
                </a:cxn>
              </a:cxnLst>
              <a:rect l="T9" t="T10" r="T11" b="T12"/>
              <a:pathLst>
                <a:path w="18988" h="21600" fill="none" extrusionOk="0">
                  <a:moveTo>
                    <a:pt x="63" y="0"/>
                  </a:moveTo>
                  <a:cubicBezTo>
                    <a:pt x="7964" y="23"/>
                    <a:pt x="15221" y="4358"/>
                    <a:pt x="18987" y="11303"/>
                  </a:cubicBezTo>
                </a:path>
                <a:path w="18988" h="21600" stroke="0" extrusionOk="0">
                  <a:moveTo>
                    <a:pt x="63" y="0"/>
                  </a:moveTo>
                  <a:cubicBezTo>
                    <a:pt x="7964" y="23"/>
                    <a:pt x="15221" y="4358"/>
                    <a:pt x="18987" y="11303"/>
                  </a:cubicBezTo>
                  <a:lnTo>
                    <a:pt x="0" y="21600"/>
                  </a:lnTo>
                  <a:lnTo>
                    <a:pt x="63" y="0"/>
                  </a:lnTo>
                  <a:close/>
                </a:path>
              </a:pathLst>
            </a:custGeom>
            <a:noFill/>
            <a:ln w="57150">
              <a:solidFill>
                <a:srgbClr val="99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9712" name="AutoShape 101"/>
            <p:cNvSpPr>
              <a:spLocks noChangeArrowheads="1"/>
            </p:cNvSpPr>
            <p:nvPr/>
          </p:nvSpPr>
          <p:spPr bwMode="auto">
            <a:xfrm rot="-5400000">
              <a:off x="1998" y="1274"/>
              <a:ext cx="240" cy="154"/>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13" name="AutoShape 102"/>
            <p:cNvSpPr>
              <a:spLocks noChangeArrowheads="1"/>
            </p:cNvSpPr>
            <p:nvPr/>
          </p:nvSpPr>
          <p:spPr bwMode="auto">
            <a:xfrm rot="5400000">
              <a:off x="3608" y="1297"/>
              <a:ext cx="240" cy="154"/>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14" name="Arc 103"/>
            <p:cNvSpPr>
              <a:spLocks/>
            </p:cNvSpPr>
            <p:nvPr/>
          </p:nvSpPr>
          <p:spPr bwMode="auto">
            <a:xfrm rot="-4657159">
              <a:off x="3016" y="1579"/>
              <a:ext cx="549" cy="731"/>
            </a:xfrm>
            <a:custGeom>
              <a:avLst/>
              <a:gdLst>
                <a:gd name="T0" fmla="*/ 0 w 21600"/>
                <a:gd name="T1" fmla="*/ 0 h 19744"/>
                <a:gd name="T2" fmla="*/ 0 w 21600"/>
                <a:gd name="T3" fmla="*/ 0 h 19744"/>
                <a:gd name="T4" fmla="*/ 0 w 21600"/>
                <a:gd name="T5" fmla="*/ 0 h 19744"/>
                <a:gd name="T6" fmla="*/ 0 60000 65536"/>
                <a:gd name="T7" fmla="*/ 0 60000 65536"/>
                <a:gd name="T8" fmla="*/ 0 60000 65536"/>
                <a:gd name="T9" fmla="*/ 0 w 21600"/>
                <a:gd name="T10" fmla="*/ 0 h 19744"/>
                <a:gd name="T11" fmla="*/ 21600 w 21600"/>
                <a:gd name="T12" fmla="*/ 19744 h 19744"/>
              </a:gdLst>
              <a:ahLst/>
              <a:cxnLst>
                <a:cxn ang="T6">
                  <a:pos x="T0" y="T1"/>
                </a:cxn>
                <a:cxn ang="T7">
                  <a:pos x="T2" y="T3"/>
                </a:cxn>
                <a:cxn ang="T8">
                  <a:pos x="T4" y="T5"/>
                </a:cxn>
              </a:cxnLst>
              <a:rect l="T9" t="T10" r="T11" b="T12"/>
              <a:pathLst>
                <a:path w="21600" h="19744" fill="none" extrusionOk="0">
                  <a:moveTo>
                    <a:pt x="8759" y="-1"/>
                  </a:moveTo>
                  <a:cubicBezTo>
                    <a:pt x="16566" y="3463"/>
                    <a:pt x="21600" y="11202"/>
                    <a:pt x="21600" y="19744"/>
                  </a:cubicBezTo>
                </a:path>
                <a:path w="21600" h="19744" stroke="0" extrusionOk="0">
                  <a:moveTo>
                    <a:pt x="8759" y="-1"/>
                  </a:moveTo>
                  <a:cubicBezTo>
                    <a:pt x="16566" y="3463"/>
                    <a:pt x="21600" y="11202"/>
                    <a:pt x="21600" y="19744"/>
                  </a:cubicBezTo>
                  <a:lnTo>
                    <a:pt x="0" y="19744"/>
                  </a:lnTo>
                  <a:lnTo>
                    <a:pt x="8759" y="-1"/>
                  </a:lnTo>
                  <a:close/>
                </a:path>
              </a:pathLst>
            </a:custGeom>
            <a:noFill/>
            <a:ln w="57150">
              <a:solidFill>
                <a:srgbClr val="99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9715" name="AutoShape 104"/>
            <p:cNvSpPr>
              <a:spLocks noChangeArrowheads="1"/>
            </p:cNvSpPr>
            <p:nvPr/>
          </p:nvSpPr>
          <p:spPr bwMode="auto">
            <a:xfrm rot="5400000">
              <a:off x="3613" y="1683"/>
              <a:ext cx="240" cy="154"/>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16" name="Arc 105"/>
            <p:cNvSpPr>
              <a:spLocks/>
            </p:cNvSpPr>
            <p:nvPr/>
          </p:nvSpPr>
          <p:spPr bwMode="auto">
            <a:xfrm rot="-4234402">
              <a:off x="3016" y="1975"/>
              <a:ext cx="549" cy="731"/>
            </a:xfrm>
            <a:custGeom>
              <a:avLst/>
              <a:gdLst>
                <a:gd name="T0" fmla="*/ 0 w 21600"/>
                <a:gd name="T1" fmla="*/ 0 h 19744"/>
                <a:gd name="T2" fmla="*/ 0 w 21600"/>
                <a:gd name="T3" fmla="*/ 0 h 19744"/>
                <a:gd name="T4" fmla="*/ 0 w 21600"/>
                <a:gd name="T5" fmla="*/ 0 h 19744"/>
                <a:gd name="T6" fmla="*/ 0 60000 65536"/>
                <a:gd name="T7" fmla="*/ 0 60000 65536"/>
                <a:gd name="T8" fmla="*/ 0 60000 65536"/>
                <a:gd name="T9" fmla="*/ 0 w 21600"/>
                <a:gd name="T10" fmla="*/ 0 h 19744"/>
                <a:gd name="T11" fmla="*/ 21600 w 21600"/>
                <a:gd name="T12" fmla="*/ 19744 h 19744"/>
              </a:gdLst>
              <a:ahLst/>
              <a:cxnLst>
                <a:cxn ang="T6">
                  <a:pos x="T0" y="T1"/>
                </a:cxn>
                <a:cxn ang="T7">
                  <a:pos x="T2" y="T3"/>
                </a:cxn>
                <a:cxn ang="T8">
                  <a:pos x="T4" y="T5"/>
                </a:cxn>
              </a:cxnLst>
              <a:rect l="T9" t="T10" r="T11" b="T12"/>
              <a:pathLst>
                <a:path w="21600" h="19744" fill="none" extrusionOk="0">
                  <a:moveTo>
                    <a:pt x="8759" y="-1"/>
                  </a:moveTo>
                  <a:cubicBezTo>
                    <a:pt x="16566" y="3463"/>
                    <a:pt x="21600" y="11202"/>
                    <a:pt x="21600" y="19744"/>
                  </a:cubicBezTo>
                </a:path>
                <a:path w="21600" h="19744" stroke="0" extrusionOk="0">
                  <a:moveTo>
                    <a:pt x="8759" y="-1"/>
                  </a:moveTo>
                  <a:cubicBezTo>
                    <a:pt x="16566" y="3463"/>
                    <a:pt x="21600" y="11202"/>
                    <a:pt x="21600" y="19744"/>
                  </a:cubicBezTo>
                  <a:lnTo>
                    <a:pt x="0" y="19744"/>
                  </a:lnTo>
                  <a:lnTo>
                    <a:pt x="8759" y="-1"/>
                  </a:lnTo>
                  <a:close/>
                </a:path>
              </a:pathLst>
            </a:custGeom>
            <a:noFill/>
            <a:ln w="57150">
              <a:solidFill>
                <a:srgbClr val="99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9717" name="AutoShape 106"/>
            <p:cNvSpPr>
              <a:spLocks noChangeArrowheads="1"/>
            </p:cNvSpPr>
            <p:nvPr/>
          </p:nvSpPr>
          <p:spPr bwMode="auto">
            <a:xfrm rot="5400000">
              <a:off x="3613" y="2123"/>
              <a:ext cx="240" cy="154"/>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18" name="Arc 107"/>
            <p:cNvSpPr>
              <a:spLocks/>
            </p:cNvSpPr>
            <p:nvPr/>
          </p:nvSpPr>
          <p:spPr bwMode="auto">
            <a:xfrm rot="-549191">
              <a:off x="2220" y="1690"/>
              <a:ext cx="658" cy="517"/>
            </a:xfrm>
            <a:custGeom>
              <a:avLst/>
              <a:gdLst>
                <a:gd name="T0" fmla="*/ 0 w 18988"/>
                <a:gd name="T1" fmla="*/ 0 h 21600"/>
                <a:gd name="T2" fmla="*/ 0 w 18988"/>
                <a:gd name="T3" fmla="*/ 0 h 21600"/>
                <a:gd name="T4" fmla="*/ 0 w 18988"/>
                <a:gd name="T5" fmla="*/ 0 h 21600"/>
                <a:gd name="T6" fmla="*/ 0 60000 65536"/>
                <a:gd name="T7" fmla="*/ 0 60000 65536"/>
                <a:gd name="T8" fmla="*/ 0 60000 65536"/>
                <a:gd name="T9" fmla="*/ 0 w 18988"/>
                <a:gd name="T10" fmla="*/ 0 h 21600"/>
                <a:gd name="T11" fmla="*/ 18988 w 18988"/>
                <a:gd name="T12" fmla="*/ 21600 h 21600"/>
              </a:gdLst>
              <a:ahLst/>
              <a:cxnLst>
                <a:cxn ang="T6">
                  <a:pos x="T0" y="T1"/>
                </a:cxn>
                <a:cxn ang="T7">
                  <a:pos x="T2" y="T3"/>
                </a:cxn>
                <a:cxn ang="T8">
                  <a:pos x="T4" y="T5"/>
                </a:cxn>
              </a:cxnLst>
              <a:rect l="T9" t="T10" r="T11" b="T12"/>
              <a:pathLst>
                <a:path w="18988" h="21600" fill="none" extrusionOk="0">
                  <a:moveTo>
                    <a:pt x="63" y="0"/>
                  </a:moveTo>
                  <a:cubicBezTo>
                    <a:pt x="7964" y="23"/>
                    <a:pt x="15221" y="4358"/>
                    <a:pt x="18987" y="11303"/>
                  </a:cubicBezTo>
                </a:path>
                <a:path w="18988" h="21600" stroke="0" extrusionOk="0">
                  <a:moveTo>
                    <a:pt x="63" y="0"/>
                  </a:moveTo>
                  <a:cubicBezTo>
                    <a:pt x="7964" y="23"/>
                    <a:pt x="15221" y="4358"/>
                    <a:pt x="18987" y="11303"/>
                  </a:cubicBezTo>
                  <a:lnTo>
                    <a:pt x="0" y="21600"/>
                  </a:lnTo>
                  <a:lnTo>
                    <a:pt x="63" y="0"/>
                  </a:lnTo>
                  <a:close/>
                </a:path>
              </a:pathLst>
            </a:custGeom>
            <a:noFill/>
            <a:ln w="57150">
              <a:solidFill>
                <a:srgbClr val="99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9719" name="AutoShape 108"/>
            <p:cNvSpPr>
              <a:spLocks noChangeArrowheads="1"/>
            </p:cNvSpPr>
            <p:nvPr/>
          </p:nvSpPr>
          <p:spPr bwMode="auto">
            <a:xfrm rot="-5400000">
              <a:off x="1998" y="1673"/>
              <a:ext cx="240" cy="154"/>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20" name="Arc 109"/>
            <p:cNvSpPr>
              <a:spLocks/>
            </p:cNvSpPr>
            <p:nvPr/>
          </p:nvSpPr>
          <p:spPr bwMode="auto">
            <a:xfrm rot="-1001396">
              <a:off x="2220" y="2098"/>
              <a:ext cx="658" cy="517"/>
            </a:xfrm>
            <a:custGeom>
              <a:avLst/>
              <a:gdLst>
                <a:gd name="T0" fmla="*/ 0 w 18988"/>
                <a:gd name="T1" fmla="*/ 0 h 21600"/>
                <a:gd name="T2" fmla="*/ 0 w 18988"/>
                <a:gd name="T3" fmla="*/ 0 h 21600"/>
                <a:gd name="T4" fmla="*/ 0 w 18988"/>
                <a:gd name="T5" fmla="*/ 0 h 21600"/>
                <a:gd name="T6" fmla="*/ 0 60000 65536"/>
                <a:gd name="T7" fmla="*/ 0 60000 65536"/>
                <a:gd name="T8" fmla="*/ 0 60000 65536"/>
                <a:gd name="T9" fmla="*/ 0 w 18988"/>
                <a:gd name="T10" fmla="*/ 0 h 21600"/>
                <a:gd name="T11" fmla="*/ 18988 w 18988"/>
                <a:gd name="T12" fmla="*/ 21600 h 21600"/>
              </a:gdLst>
              <a:ahLst/>
              <a:cxnLst>
                <a:cxn ang="T6">
                  <a:pos x="T0" y="T1"/>
                </a:cxn>
                <a:cxn ang="T7">
                  <a:pos x="T2" y="T3"/>
                </a:cxn>
                <a:cxn ang="T8">
                  <a:pos x="T4" y="T5"/>
                </a:cxn>
              </a:cxnLst>
              <a:rect l="T9" t="T10" r="T11" b="T12"/>
              <a:pathLst>
                <a:path w="18988" h="21600" fill="none" extrusionOk="0">
                  <a:moveTo>
                    <a:pt x="63" y="0"/>
                  </a:moveTo>
                  <a:cubicBezTo>
                    <a:pt x="7964" y="23"/>
                    <a:pt x="15221" y="4358"/>
                    <a:pt x="18987" y="11303"/>
                  </a:cubicBezTo>
                </a:path>
                <a:path w="18988" h="21600" stroke="0" extrusionOk="0">
                  <a:moveTo>
                    <a:pt x="63" y="0"/>
                  </a:moveTo>
                  <a:cubicBezTo>
                    <a:pt x="7964" y="23"/>
                    <a:pt x="15221" y="4358"/>
                    <a:pt x="18987" y="11303"/>
                  </a:cubicBezTo>
                  <a:lnTo>
                    <a:pt x="0" y="21600"/>
                  </a:lnTo>
                  <a:lnTo>
                    <a:pt x="63" y="0"/>
                  </a:lnTo>
                  <a:close/>
                </a:path>
              </a:pathLst>
            </a:custGeom>
            <a:noFill/>
            <a:ln w="57150">
              <a:solidFill>
                <a:srgbClr val="99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9721" name="AutoShape 110"/>
            <p:cNvSpPr>
              <a:spLocks noChangeArrowheads="1"/>
            </p:cNvSpPr>
            <p:nvPr/>
          </p:nvSpPr>
          <p:spPr bwMode="auto">
            <a:xfrm rot="-5400000">
              <a:off x="1998" y="2100"/>
              <a:ext cx="240" cy="154"/>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22" name="AutoShape 111"/>
            <p:cNvSpPr>
              <a:spLocks noChangeArrowheads="1"/>
            </p:cNvSpPr>
            <p:nvPr/>
          </p:nvSpPr>
          <p:spPr bwMode="auto">
            <a:xfrm>
              <a:off x="2835" y="1050"/>
              <a:ext cx="163" cy="1465"/>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23" name="AutoShape 112"/>
            <p:cNvSpPr>
              <a:spLocks noChangeArrowheads="1"/>
            </p:cNvSpPr>
            <p:nvPr/>
          </p:nvSpPr>
          <p:spPr bwMode="auto">
            <a:xfrm>
              <a:off x="2789" y="1027"/>
              <a:ext cx="240" cy="193"/>
            </a:xfrm>
            <a:prstGeom prst="triangle">
              <a:avLst>
                <a:gd name="adj" fmla="val 50000"/>
              </a:avLst>
            </a:prstGeom>
            <a:solidFill>
              <a:srgbClr val="996600"/>
            </a:solidFill>
            <a:ln w="9525">
              <a:solidFill>
                <a:srgbClr val="996600"/>
              </a:solidFill>
              <a:miter lim="800000"/>
              <a:headEnd/>
              <a:tailEnd/>
            </a:ln>
            <a:effectLst>
              <a:prstShdw prst="shdw13" dist="53882" dir="13500000">
                <a:schemeClr val="bg2">
                  <a:alpha val="50000"/>
                </a:schemeClr>
              </a:prstShdw>
            </a:effectLst>
          </p:spPr>
          <p:txBody>
            <a:bodyPr wrap="none" anchor="ctr"/>
            <a:lstStyle/>
            <a:p>
              <a:pPr eaLnBrk="0" hangingPunct="0"/>
              <a:endParaRPr lang="en-US" b="1"/>
            </a:p>
          </p:txBody>
        </p:sp>
        <p:sp>
          <p:nvSpPr>
            <p:cNvPr id="29724" name="AutoShape 113"/>
            <p:cNvSpPr>
              <a:spLocks noChangeArrowheads="1"/>
            </p:cNvSpPr>
            <p:nvPr/>
          </p:nvSpPr>
          <p:spPr bwMode="auto">
            <a:xfrm>
              <a:off x="2245" y="2501"/>
              <a:ext cx="1316" cy="249"/>
            </a:xfrm>
            <a:prstGeom prst="flowChartAlternateProcess">
              <a:avLst/>
            </a:prstGeom>
            <a:solidFill>
              <a:srgbClr val="003300"/>
            </a:solidFill>
            <a:ln w="38100">
              <a:solidFill>
                <a:srgbClr val="996600"/>
              </a:solidFill>
              <a:miter lim="800000"/>
              <a:headEnd/>
              <a:tailEnd/>
            </a:ln>
          </p:spPr>
          <p:txBody>
            <a:bodyPr wrap="none" anchor="ctr"/>
            <a:lstStyle/>
            <a:p>
              <a:pPr algn="ctr" eaLnBrk="0" hangingPunct="0"/>
              <a:r>
                <a:rPr lang="en-US" b="1">
                  <a:solidFill>
                    <a:schemeClr val="bg1"/>
                  </a:solidFill>
                </a:rPr>
                <a:t>Nhận diện tri thức</a:t>
              </a:r>
              <a:endParaRPr lang="en-US" b="1"/>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75889"/>
                                        </p:tgtEl>
                                        <p:attrNameLst>
                                          <p:attrName>style.visibility</p:attrName>
                                        </p:attrNameLst>
                                      </p:cBhvr>
                                      <p:to>
                                        <p:strVal val="visible"/>
                                      </p:to>
                                    </p:set>
                                    <p:anim calcmode="lin" valueType="num">
                                      <p:cBhvr additive="base">
                                        <p:cTn id="12" dur="500" fill="hold"/>
                                        <p:tgtEl>
                                          <p:spTgt spid="375889"/>
                                        </p:tgtEl>
                                        <p:attrNameLst>
                                          <p:attrName>ppt_x</p:attrName>
                                        </p:attrNameLst>
                                      </p:cBhvr>
                                      <p:tavLst>
                                        <p:tav tm="0">
                                          <p:val>
                                            <p:strVal val="1+#ppt_w/2"/>
                                          </p:val>
                                        </p:tav>
                                        <p:tav tm="100000">
                                          <p:val>
                                            <p:strVal val="#ppt_x"/>
                                          </p:val>
                                        </p:tav>
                                      </p:tavLst>
                                    </p:anim>
                                    <p:anim calcmode="lin" valueType="num">
                                      <p:cBhvr additive="base">
                                        <p:cTn id="13" dur="500" fill="hold"/>
                                        <p:tgtEl>
                                          <p:spTgt spid="37588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daotaotinhhoa.files.wordpress.com/2009/06/human_resour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5600"/>
            <a:ext cx="4572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057400" y="381000"/>
            <a:ext cx="6858000" cy="646113"/>
          </a:xfrm>
          <a:prstGeom prst="rect">
            <a:avLst/>
          </a:prstGeom>
          <a:noFill/>
        </p:spPr>
        <p:txBody>
          <a:bodyPr>
            <a:spAutoFit/>
          </a:bodyPr>
          <a:lstStyle/>
          <a:p>
            <a:pPr>
              <a:defRPr/>
            </a:pPr>
            <a:r>
              <a:rPr lang="en-US" sz="3600" b="1">
                <a:solidFill>
                  <a:srgbClr val="008080"/>
                </a:solidFill>
                <a:effectLst>
                  <a:outerShdw blurRad="38100" dist="38100" dir="2700000" algn="tl">
                    <a:srgbClr val="C0C0C0"/>
                  </a:outerShdw>
                </a:effectLst>
              </a:rPr>
              <a:t>Nhóm công cụ quản lý tri thức</a:t>
            </a:r>
          </a:p>
        </p:txBody>
      </p:sp>
      <p:sp>
        <p:nvSpPr>
          <p:cNvPr id="30724" name="TextBox 13"/>
          <p:cNvSpPr txBox="1">
            <a:spLocks noChangeArrowheads="1"/>
          </p:cNvSpPr>
          <p:nvPr/>
        </p:nvSpPr>
        <p:spPr bwMode="auto">
          <a:xfrm>
            <a:off x="304800" y="1300163"/>
            <a:ext cx="67818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66CC"/>
                </a:solidFill>
              </a:rPr>
              <a:t>Nhóm công cụ liên quan n</a:t>
            </a:r>
            <a:r>
              <a:rPr lang="vi-VN" sz="2400" b="1">
                <a:solidFill>
                  <a:srgbClr val="0066CC"/>
                </a:solidFill>
              </a:rPr>
              <a:t>hân tố con người</a:t>
            </a:r>
            <a:r>
              <a:rPr lang="en-US" sz="2400" b="1">
                <a:solidFill>
                  <a:srgbClr val="0066CC"/>
                </a:solidFill>
              </a:rPr>
              <a:t> :</a:t>
            </a:r>
          </a:p>
          <a:p>
            <a:pPr eaLnBrk="1" hangingPunct="1"/>
            <a:r>
              <a:rPr lang="it-IT" sz="2000">
                <a:solidFill>
                  <a:srgbClr val="0066CC"/>
                </a:solidFill>
              </a:rPr>
              <a:t>Không gian chia sẻ ảo</a:t>
            </a:r>
          </a:p>
          <a:p>
            <a:pPr eaLnBrk="1" hangingPunct="1">
              <a:buFontTx/>
              <a:buChar char="-"/>
            </a:pPr>
            <a:r>
              <a:rPr lang="en-US" i="1"/>
              <a:t> </a:t>
            </a:r>
            <a:r>
              <a:rPr lang="vi-VN" i="1"/>
              <a:t>Diễn đàn</a:t>
            </a:r>
            <a:r>
              <a:rPr lang="en-US" i="1"/>
              <a:t> </a:t>
            </a:r>
          </a:p>
          <a:p>
            <a:pPr eaLnBrk="1" hangingPunct="1">
              <a:buFontTx/>
              <a:buChar char="-"/>
            </a:pPr>
            <a:r>
              <a:rPr lang="en-US" i="1"/>
              <a:t> Blog </a:t>
            </a:r>
          </a:p>
          <a:p>
            <a:pPr eaLnBrk="1" hangingPunct="1">
              <a:buFontTx/>
              <a:buChar char="-"/>
            </a:pPr>
            <a:r>
              <a:rPr lang="en-US" i="1"/>
              <a:t> Wiki </a:t>
            </a:r>
          </a:p>
          <a:p>
            <a:pPr eaLnBrk="1" hangingPunct="1">
              <a:buFontTx/>
              <a:buChar char="-"/>
            </a:pPr>
            <a:r>
              <a:rPr lang="en-US" i="1"/>
              <a:t> Search</a:t>
            </a:r>
            <a:endParaRPr lang="vi-VN" i="1"/>
          </a:p>
          <a:p>
            <a:pPr eaLnBrk="1" hangingPunct="1">
              <a:buFontTx/>
              <a:buChar char="-"/>
            </a:pPr>
            <a:r>
              <a:rPr lang="en-US" i="1"/>
              <a:t> Facebook </a:t>
            </a:r>
          </a:p>
          <a:p>
            <a:pPr eaLnBrk="1" hangingPunct="1">
              <a:buFontTx/>
              <a:buChar char="-"/>
            </a:pPr>
            <a:r>
              <a:rPr lang="en-US" i="1"/>
              <a:t> Library online</a:t>
            </a:r>
          </a:p>
          <a:p>
            <a:pPr eaLnBrk="1" hangingPunct="1"/>
            <a:r>
              <a:rPr lang="en-US"/>
              <a:t>…</a:t>
            </a:r>
          </a:p>
          <a:p>
            <a:pPr eaLnBrk="1" hangingPunct="1"/>
            <a:r>
              <a:rPr lang="en-US" sz="2000">
                <a:solidFill>
                  <a:srgbClr val="0066CC"/>
                </a:solidFill>
              </a:rPr>
              <a:t>Không gian chia sẻ thực</a:t>
            </a:r>
          </a:p>
          <a:p>
            <a:pPr eaLnBrk="1" hangingPunct="1"/>
            <a:r>
              <a:rPr lang="it-IT" i="1"/>
              <a:t>- Bar chia sẻ giao lưu</a:t>
            </a:r>
          </a:p>
          <a:p>
            <a:pPr eaLnBrk="1" hangingPunct="1"/>
            <a:r>
              <a:rPr lang="it-IT" i="1"/>
              <a:t>- Phòng họp</a:t>
            </a:r>
            <a:r>
              <a:rPr lang="vi-VN" i="1"/>
              <a:t> </a:t>
            </a:r>
            <a:endParaRPr lang="en-US" i="1"/>
          </a:p>
          <a:p>
            <a:pPr eaLnBrk="1" hangingPunct="1"/>
            <a:r>
              <a:rPr lang="en-US"/>
              <a:t>…</a:t>
            </a:r>
            <a:endParaRPr lang="vi-V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www.duclan.com.vn/xerox/images/Docuwo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09600"/>
            <a:ext cx="23812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4"/>
          <p:cNvSpPr>
            <a:spLocks noChangeArrowheads="1"/>
          </p:cNvSpPr>
          <p:nvPr/>
        </p:nvSpPr>
        <p:spPr bwMode="auto">
          <a:xfrm>
            <a:off x="4114800" y="3260725"/>
            <a:ext cx="4876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b="1">
                <a:solidFill>
                  <a:srgbClr val="0066CC"/>
                </a:solidFill>
              </a:rPr>
              <a:t>Nhóm công cụ </a:t>
            </a:r>
            <a:r>
              <a:rPr lang="vi-VN" sz="2400" b="1">
                <a:solidFill>
                  <a:srgbClr val="0066CC"/>
                </a:solidFill>
              </a:rPr>
              <a:t>hệ thống tài</a:t>
            </a:r>
            <a:r>
              <a:rPr lang="en-US" sz="2400" b="1">
                <a:solidFill>
                  <a:srgbClr val="0066CC"/>
                </a:solidFill>
              </a:rPr>
              <a:t> liệu:</a:t>
            </a:r>
          </a:p>
          <a:p>
            <a:pPr algn="r"/>
            <a:r>
              <a:rPr lang="vi-VN" sz="2000">
                <a:solidFill>
                  <a:srgbClr val="0066CC"/>
                </a:solidFill>
              </a:rPr>
              <a:t>Lưu trữ các tài liệu</a:t>
            </a:r>
            <a:r>
              <a:rPr lang="en-US" sz="2000">
                <a:solidFill>
                  <a:srgbClr val="0066CC"/>
                </a:solidFill>
              </a:rPr>
              <a:t> mềm:</a:t>
            </a:r>
          </a:p>
          <a:p>
            <a:pPr algn="r"/>
            <a:r>
              <a:rPr lang="en-US" i="1"/>
              <a:t>- </a:t>
            </a:r>
            <a:r>
              <a:rPr lang="vi-VN" i="1"/>
              <a:t>Server nội bộ lưu trữ</a:t>
            </a:r>
          </a:p>
          <a:p>
            <a:pPr algn="r"/>
            <a:r>
              <a:rPr lang="en-US" i="1"/>
              <a:t>- Website lưu trữ</a:t>
            </a:r>
          </a:p>
          <a:p>
            <a:pPr algn="r"/>
            <a:r>
              <a:rPr lang="en-US" i="1"/>
              <a:t>- Sổ tay làm việc</a:t>
            </a:r>
          </a:p>
          <a:p>
            <a:pPr algn="r"/>
            <a:r>
              <a:rPr lang="en-US"/>
              <a:t>…</a:t>
            </a:r>
          </a:p>
          <a:p>
            <a:pPr algn="r"/>
            <a:r>
              <a:rPr lang="en-US" sz="2000">
                <a:solidFill>
                  <a:srgbClr val="0066CC"/>
                </a:solidFill>
              </a:rPr>
              <a:t>Lưu trữ các tài liệu cứng:</a:t>
            </a:r>
          </a:p>
          <a:p>
            <a:pPr algn="r"/>
            <a:r>
              <a:rPr lang="en-US" i="1"/>
              <a:t>- Thư viện</a:t>
            </a:r>
          </a:p>
          <a:p>
            <a:pPr algn="r"/>
            <a:r>
              <a:rPr lang="en-US" i="1"/>
              <a:t>- Phòng đọc</a:t>
            </a:r>
          </a:p>
          <a:p>
            <a:pPr algn="r"/>
            <a:r>
              <a:rPr lang="en-US"/>
              <a:t>….</a:t>
            </a:r>
            <a:endParaRPr lang="vi-VN"/>
          </a:p>
          <a:p>
            <a:pPr algn="r"/>
            <a:endParaRPr lang="vi-VN"/>
          </a:p>
        </p:txBody>
      </p:sp>
      <p:sp>
        <p:nvSpPr>
          <p:cNvPr id="6" name="TextBox 5"/>
          <p:cNvSpPr txBox="1"/>
          <p:nvPr/>
        </p:nvSpPr>
        <p:spPr>
          <a:xfrm flipH="1">
            <a:off x="1219200" y="1981200"/>
            <a:ext cx="1600200" cy="3970338"/>
          </a:xfrm>
          <a:prstGeom prst="rect">
            <a:avLst/>
          </a:prstGeom>
          <a:noFill/>
        </p:spPr>
        <p:txBody>
          <a:bodyPr>
            <a:spAutoFit/>
          </a:bodyPr>
          <a:lstStyle/>
          <a:p>
            <a:pPr algn="ctr">
              <a:defRPr/>
            </a:pPr>
            <a:r>
              <a:rPr lang="en-US" sz="3600" b="1">
                <a:solidFill>
                  <a:srgbClr val="008080"/>
                </a:solidFill>
                <a:effectLst>
                  <a:outerShdw blurRad="38100" dist="38100" dir="2700000" algn="tl">
                    <a:srgbClr val="C0C0C0"/>
                  </a:outerShdw>
                </a:effectLst>
              </a:rPr>
              <a:t>Nhóm công cụ quản lý </a:t>
            </a:r>
          </a:p>
          <a:p>
            <a:pPr algn="ctr">
              <a:defRPr/>
            </a:pPr>
            <a:r>
              <a:rPr lang="en-US" sz="3600" b="1">
                <a:solidFill>
                  <a:srgbClr val="008080"/>
                </a:solidFill>
                <a:effectLst>
                  <a:outerShdw blurRad="38100" dist="38100" dir="2700000" algn="tl">
                    <a:srgbClr val="C0C0C0"/>
                  </a:outerShdw>
                </a:effectLst>
              </a:rPr>
              <a:t>tri thức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62800" y="685800"/>
            <a:ext cx="1600200" cy="3970338"/>
          </a:xfrm>
          <a:prstGeom prst="rect">
            <a:avLst/>
          </a:prstGeom>
          <a:noFill/>
        </p:spPr>
        <p:txBody>
          <a:bodyPr>
            <a:spAutoFit/>
          </a:bodyPr>
          <a:lstStyle/>
          <a:p>
            <a:pPr algn="ctr">
              <a:defRPr/>
            </a:pPr>
            <a:r>
              <a:rPr lang="en-US" sz="3600" b="1">
                <a:solidFill>
                  <a:srgbClr val="0066CC"/>
                </a:solidFill>
                <a:effectLst>
                  <a:outerShdw blurRad="38100" dist="38100" dir="2700000" algn="tl">
                    <a:srgbClr val="C0C0C0"/>
                  </a:outerShdw>
                </a:effectLst>
              </a:rPr>
              <a:t>Nhóm công cụ quản lý</a:t>
            </a:r>
          </a:p>
          <a:p>
            <a:pPr algn="ctr">
              <a:defRPr/>
            </a:pPr>
            <a:r>
              <a:rPr lang="en-US" sz="3600" b="1">
                <a:solidFill>
                  <a:srgbClr val="0066CC"/>
                </a:solidFill>
                <a:effectLst>
                  <a:outerShdw blurRad="38100" dist="38100" dir="2700000" algn="tl">
                    <a:srgbClr val="C0C0C0"/>
                  </a:outerShdw>
                </a:effectLst>
              </a:rPr>
              <a:t>tri thức</a:t>
            </a:r>
          </a:p>
        </p:txBody>
      </p:sp>
      <p:sp>
        <p:nvSpPr>
          <p:cNvPr id="32771" name="TextBox 8"/>
          <p:cNvSpPr txBox="1">
            <a:spLocks noChangeArrowheads="1"/>
          </p:cNvSpPr>
          <p:nvPr/>
        </p:nvSpPr>
        <p:spPr bwMode="auto">
          <a:xfrm>
            <a:off x="685800" y="1828800"/>
            <a:ext cx="6172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336600"/>
                </a:solidFill>
              </a:rPr>
              <a:t>Nhóm công cụ cập nhật thông tin mới :</a:t>
            </a:r>
          </a:p>
          <a:p>
            <a:pPr eaLnBrk="1" hangingPunct="1"/>
            <a:r>
              <a:rPr lang="en-US" i="1"/>
              <a:t>- Radio nội bộ</a:t>
            </a:r>
          </a:p>
          <a:p>
            <a:pPr eaLnBrk="1" hangingPunct="1"/>
            <a:r>
              <a:rPr lang="en-US" i="1"/>
              <a:t>- Báo nội bộ</a:t>
            </a:r>
          </a:p>
          <a:p>
            <a:pPr eaLnBrk="1" hangingPunct="1"/>
            <a:r>
              <a:rPr lang="en-US" i="1"/>
              <a:t>- Các bài viết hay trên mail</a:t>
            </a:r>
          </a:p>
          <a:p>
            <a:pPr eaLnBrk="1" hangingPunct="1">
              <a:buFontTx/>
              <a:buChar char="-"/>
            </a:pPr>
            <a:r>
              <a:rPr lang="en-US" i="1"/>
              <a:t> Web thông tin</a:t>
            </a:r>
          </a:p>
          <a:p>
            <a:pPr eaLnBrk="1" hangingPunct="1"/>
            <a:r>
              <a:rPr lang="en-US"/>
              <a:t>…</a:t>
            </a:r>
          </a:p>
        </p:txBody>
      </p:sp>
      <p:pic>
        <p:nvPicPr>
          <p:cNvPr id="32772" name="Picture 4" descr="http://t3.gstatic.com/images?q=tbn:hmZ_sG1y-MBtZM::&amp;t=1&amp;usg=__VjEA4CAh9i1hxSlunRgcjnw9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51263"/>
            <a:ext cx="33528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4038600" y="3536950"/>
            <a:ext cx="4800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2400" b="1">
                <a:solidFill>
                  <a:srgbClr val="336600"/>
                </a:solidFill>
              </a:rPr>
              <a:t>Các chính sách và quy trình QT</a:t>
            </a:r>
          </a:p>
          <a:p>
            <a:pPr algn="r" eaLnBrk="1" hangingPunct="1"/>
            <a:r>
              <a:rPr lang="en-US" sz="2000">
                <a:solidFill>
                  <a:srgbClr val="336600"/>
                </a:solidFill>
              </a:rPr>
              <a:t>Chính sách đào tạo:</a:t>
            </a:r>
          </a:p>
          <a:p>
            <a:pPr algn="r" eaLnBrk="1" hangingPunct="1"/>
            <a:r>
              <a:rPr lang="en-US"/>
              <a:t>- </a:t>
            </a:r>
            <a:r>
              <a:rPr lang="en-US" i="1"/>
              <a:t>Hương ước</a:t>
            </a:r>
          </a:p>
          <a:p>
            <a:pPr algn="r" eaLnBrk="1" hangingPunct="1"/>
            <a:r>
              <a:rPr lang="en-US" i="1"/>
              <a:t>- Quy ước</a:t>
            </a:r>
          </a:p>
          <a:p>
            <a:pPr algn="r" eaLnBrk="1" hangingPunct="1"/>
            <a:r>
              <a:rPr lang="en-US" i="1"/>
              <a:t>- Thưởng phạt</a:t>
            </a:r>
          </a:p>
          <a:p>
            <a:pPr algn="r" eaLnBrk="1" hangingPunct="1"/>
            <a:r>
              <a:rPr lang="en-US"/>
              <a:t>…</a:t>
            </a:r>
          </a:p>
          <a:p>
            <a:pPr algn="r" eaLnBrk="1" hangingPunct="1"/>
            <a:r>
              <a:rPr lang="en-US" sz="2000">
                <a:solidFill>
                  <a:srgbClr val="336600"/>
                </a:solidFill>
              </a:rPr>
              <a:t>Quy trình:</a:t>
            </a:r>
          </a:p>
          <a:p>
            <a:pPr algn="r" eaLnBrk="1" hangingPunct="1">
              <a:buFontTx/>
              <a:buChar char="-"/>
            </a:pPr>
            <a:r>
              <a:rPr lang="en-US"/>
              <a:t> </a:t>
            </a:r>
            <a:r>
              <a:rPr lang="en-US" i="1"/>
              <a:t>Quy trình kế toán</a:t>
            </a:r>
          </a:p>
          <a:p>
            <a:pPr algn="r" eaLnBrk="1" hangingPunct="1">
              <a:buFontTx/>
              <a:buChar char="-"/>
            </a:pPr>
            <a:r>
              <a:rPr lang="en-US" i="1"/>
              <a:t> ISO</a:t>
            </a:r>
          </a:p>
          <a:p>
            <a:pPr algn="r" eaLnBrk="1" hangingPunct="1"/>
            <a:r>
              <a:rPr lang="en-US"/>
              <a:t>…</a:t>
            </a:r>
          </a:p>
        </p:txBody>
      </p:sp>
      <p:pic>
        <p:nvPicPr>
          <p:cNvPr id="33795" name="Picture 2" descr="http://www.eastpennsd.org/jefferson/images/newspa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50" y="457200"/>
            <a:ext cx="25336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47800" y="1828800"/>
            <a:ext cx="1524000" cy="3970338"/>
          </a:xfrm>
          <a:prstGeom prst="rect">
            <a:avLst/>
          </a:prstGeom>
          <a:noFill/>
        </p:spPr>
        <p:txBody>
          <a:bodyPr>
            <a:spAutoFit/>
          </a:bodyPr>
          <a:lstStyle/>
          <a:p>
            <a:pPr algn="ctr">
              <a:defRPr/>
            </a:pPr>
            <a:r>
              <a:rPr lang="en-US" sz="3600" b="1">
                <a:solidFill>
                  <a:srgbClr val="0066CC"/>
                </a:solidFill>
                <a:effectLst>
                  <a:outerShdw blurRad="38100" dist="38100" dir="2700000" algn="tl">
                    <a:srgbClr val="C0C0C0"/>
                  </a:outerShdw>
                </a:effectLst>
              </a:rPr>
              <a:t>Nhóm công cụ quản lý </a:t>
            </a:r>
          </a:p>
          <a:p>
            <a:pPr algn="ctr">
              <a:defRPr/>
            </a:pPr>
            <a:r>
              <a:rPr lang="en-US" sz="3600" b="1">
                <a:solidFill>
                  <a:srgbClr val="0066CC"/>
                </a:solidFill>
                <a:effectLst>
                  <a:outerShdw blurRad="38100" dist="38100" dir="2700000" algn="tl">
                    <a:srgbClr val="C0C0C0"/>
                  </a:outerShdw>
                </a:effectLst>
              </a:rPr>
              <a:t>tri thức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3.bp.blogspot.com/_0EodaYtqevU/TMun5XOj03I/AAAAAAAAAIU/lzrnWelQjgc/s1600/group-discu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05200"/>
            <a:ext cx="39624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14400" y="2209800"/>
            <a:ext cx="5486400" cy="1016000"/>
          </a:xfrm>
          <a:prstGeom prst="rect">
            <a:avLst/>
          </a:prstGeom>
          <a:noFill/>
          <a:ln w="9525">
            <a:noFill/>
            <a:miter lim="800000"/>
            <a:headEnd/>
            <a:tailEnd/>
          </a:ln>
        </p:spPr>
        <p:txBody>
          <a:bodyPr>
            <a:spAutoFit/>
          </a:bodyPr>
          <a:lstStyle/>
          <a:p>
            <a:pPr>
              <a:defRPr/>
            </a:pPr>
            <a:r>
              <a:rPr lang="en-US" sz="6000" b="1">
                <a:solidFill>
                  <a:srgbClr val="6600CC"/>
                </a:solidFill>
                <a:effectLst>
                  <a:outerShdw blurRad="38100" dist="38100" dir="2700000" algn="tl">
                    <a:srgbClr val="000000">
                      <a:alpha val="43137"/>
                    </a:srgbClr>
                  </a:outerShdw>
                </a:effectLst>
              </a:rPr>
              <a:t>THẢO LUẬN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D51F2D-32A0-4468-B227-EEF11CDB2E45}" type="slidenum">
              <a:rPr lang="en-US" sz="1200" smtClean="0">
                <a:solidFill>
                  <a:srgbClr val="000066"/>
                </a:solidFill>
              </a:rPr>
              <a:pPr eaLnBrk="1" hangingPunct="1"/>
              <a:t>20</a:t>
            </a:fld>
            <a:endParaRPr lang="en-US" sz="1200" smtClean="0">
              <a:solidFill>
                <a:srgbClr val="000066"/>
              </a:solidFill>
            </a:endParaRPr>
          </a:p>
        </p:txBody>
      </p:sp>
      <p:sp>
        <p:nvSpPr>
          <p:cNvPr id="369668" name="AutoShape 4"/>
          <p:cNvSpPr>
            <a:spLocks noChangeArrowheads="1"/>
          </p:cNvSpPr>
          <p:nvPr/>
        </p:nvSpPr>
        <p:spPr bwMode="auto">
          <a:xfrm>
            <a:off x="2357438" y="685800"/>
            <a:ext cx="4321175" cy="609600"/>
          </a:xfrm>
          <a:prstGeom prst="roundRect">
            <a:avLst>
              <a:gd name="adj" fmla="val 16667"/>
            </a:avLst>
          </a:prstGeom>
          <a:solidFill>
            <a:schemeClr val="tx1"/>
          </a:solidFill>
          <a:ln w="9525">
            <a:round/>
            <a:headEnd/>
            <a:tailEnd/>
          </a:ln>
          <a:scene3d>
            <a:camera prst="legacyPerspectiveTop"/>
            <a:lightRig rig="legacyFlat3" dir="b"/>
          </a:scene3d>
          <a:sp3d extrusionH="887400" prstMaterial="legacyMatte">
            <a:bevelT w="13500" h="13500" prst="angle"/>
            <a:bevelB w="13500" h="13500" prst="angle"/>
            <a:extrusionClr>
              <a:schemeClr val="tx1"/>
            </a:extrusionClr>
          </a:sp3d>
        </p:spPr>
        <p:txBody>
          <a:bodyPr wrap="none" lIns="91421" tIns="45710" rIns="91421" bIns="45710" anchor="ctr">
            <a:flatTx/>
          </a:bodyPr>
          <a:lstStyle/>
          <a:p>
            <a:pPr algn="ctr" eaLnBrk="0" hangingPunct="0"/>
            <a:r>
              <a:rPr lang="en-US" sz="4400" b="1">
                <a:solidFill>
                  <a:srgbClr val="FFFF00"/>
                </a:solidFill>
              </a:rPr>
              <a:t>Hệ quả 1</a:t>
            </a:r>
          </a:p>
        </p:txBody>
      </p:sp>
      <p:sp>
        <p:nvSpPr>
          <p:cNvPr id="369669" name="Text Box 5"/>
          <p:cNvSpPr txBox="1">
            <a:spLocks noChangeArrowheads="1"/>
          </p:cNvSpPr>
          <p:nvPr/>
        </p:nvSpPr>
        <p:spPr bwMode="auto">
          <a:xfrm>
            <a:off x="422275" y="1828800"/>
            <a:ext cx="8424863" cy="3786188"/>
          </a:xfrm>
          <a:prstGeom prst="rect">
            <a:avLst/>
          </a:prstGeom>
          <a:noFill/>
          <a:ln>
            <a:noFill/>
          </a:ln>
          <a:extLst/>
        </p:spPr>
        <p:txBody>
          <a:bodyPr lIns="91421" tIns="45710" rIns="91421" bIns="45710">
            <a:spAutoFit/>
          </a:bodyPr>
          <a:lstStyle>
            <a:lvl1pPr eaLnBrk="0" hangingPunct="0">
              <a:defRPr sz="2400">
                <a:solidFill>
                  <a:schemeClr val="tx1"/>
                </a:solidFill>
                <a:latin typeface=".VnArial" pitchFamily="34" charset="0"/>
                <a:cs typeface="Arial" charset="0"/>
              </a:defRPr>
            </a:lvl1pPr>
            <a:lvl2pPr marL="742950" indent="-285750" eaLnBrk="0" hangingPunct="0">
              <a:defRPr sz="2400">
                <a:solidFill>
                  <a:schemeClr val="tx1"/>
                </a:solidFill>
                <a:latin typeface=".VnArial" pitchFamily="34" charset="0"/>
                <a:cs typeface="Arial" charset="0"/>
              </a:defRPr>
            </a:lvl2pPr>
            <a:lvl3pPr marL="1143000" indent="-228600" eaLnBrk="0" hangingPunct="0">
              <a:defRPr sz="2400">
                <a:solidFill>
                  <a:schemeClr val="tx1"/>
                </a:solidFill>
                <a:latin typeface=".VnArial" pitchFamily="34" charset="0"/>
                <a:cs typeface="Arial" charset="0"/>
              </a:defRPr>
            </a:lvl3pPr>
            <a:lvl4pPr marL="1600200" indent="-228600" eaLnBrk="0" hangingPunct="0">
              <a:defRPr sz="2400">
                <a:solidFill>
                  <a:schemeClr val="tx1"/>
                </a:solidFill>
                <a:latin typeface=".VnArial" pitchFamily="34" charset="0"/>
                <a:cs typeface="Arial" charset="0"/>
              </a:defRPr>
            </a:lvl4pPr>
            <a:lvl5pPr marL="2057400" indent="-228600" eaLnBrk="0" hangingPunct="0">
              <a:defRPr sz="2400">
                <a:solidFill>
                  <a:schemeClr val="tx1"/>
                </a:solidFill>
                <a:latin typeface=".VnArial" pitchFamily="34" charset="0"/>
                <a:cs typeface="Arial" charset="0"/>
              </a:defRPr>
            </a:lvl5pPr>
            <a:lvl6pPr marL="2514600" indent="-228600" eaLnBrk="0" fontAlgn="base" hangingPunct="0">
              <a:spcBef>
                <a:spcPct val="0"/>
              </a:spcBef>
              <a:spcAft>
                <a:spcPct val="0"/>
              </a:spcAft>
              <a:defRPr sz="2400">
                <a:solidFill>
                  <a:schemeClr val="tx1"/>
                </a:solidFill>
                <a:latin typeface=".VnArial" pitchFamily="34" charset="0"/>
                <a:cs typeface="Arial" charset="0"/>
              </a:defRPr>
            </a:lvl6pPr>
            <a:lvl7pPr marL="2971800" indent="-228600" eaLnBrk="0" fontAlgn="base" hangingPunct="0">
              <a:spcBef>
                <a:spcPct val="0"/>
              </a:spcBef>
              <a:spcAft>
                <a:spcPct val="0"/>
              </a:spcAft>
              <a:defRPr sz="2400">
                <a:solidFill>
                  <a:schemeClr val="tx1"/>
                </a:solidFill>
                <a:latin typeface=".VnArial" pitchFamily="34" charset="0"/>
                <a:cs typeface="Arial" charset="0"/>
              </a:defRPr>
            </a:lvl7pPr>
            <a:lvl8pPr marL="3429000" indent="-228600" eaLnBrk="0" fontAlgn="base" hangingPunct="0">
              <a:spcBef>
                <a:spcPct val="0"/>
              </a:spcBef>
              <a:spcAft>
                <a:spcPct val="0"/>
              </a:spcAft>
              <a:defRPr sz="2400">
                <a:solidFill>
                  <a:schemeClr val="tx1"/>
                </a:solidFill>
                <a:latin typeface=".VnArial" pitchFamily="34" charset="0"/>
                <a:cs typeface="Arial" charset="0"/>
              </a:defRPr>
            </a:lvl8pPr>
            <a:lvl9pPr marL="3886200" indent="-228600" eaLnBrk="0" fontAlgn="base" hangingPunct="0">
              <a:spcBef>
                <a:spcPct val="0"/>
              </a:spcBef>
              <a:spcAft>
                <a:spcPct val="0"/>
              </a:spcAft>
              <a:defRPr sz="2400">
                <a:solidFill>
                  <a:schemeClr val="tx1"/>
                </a:solidFill>
                <a:latin typeface=".VnArial" pitchFamily="34" charset="0"/>
                <a:cs typeface="Arial" charset="0"/>
              </a:defRPr>
            </a:lvl9pPr>
          </a:lstStyle>
          <a:p>
            <a:pPr algn="ctr">
              <a:defRPr/>
            </a:pPr>
            <a:r>
              <a:rPr lang="en-US" sz="8000" smtClean="0">
                <a:latin typeface="+mj-lt"/>
              </a:rPr>
              <a:t>Đề phòng rủi ro mất người trong Nhân sự </a:t>
            </a:r>
          </a:p>
        </p:txBody>
      </p:sp>
    </p:spTree>
  </p:cSld>
  <p:clrMapOvr>
    <a:masterClrMapping/>
  </p:clrMapOvr>
  <p:transition>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strips(downLeft)">
                                      <p:cBhvr>
                                        <p:cTn id="7" dur="500"/>
                                        <p:tgtEl>
                                          <p:spTgt spid="369668"/>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9669">
                                            <p:txEl>
                                              <p:pRg st="0" end="0"/>
                                            </p:txEl>
                                          </p:spTgt>
                                        </p:tgtEl>
                                        <p:attrNameLst>
                                          <p:attrName>style.visibility</p:attrName>
                                        </p:attrNameLst>
                                      </p:cBhvr>
                                      <p:to>
                                        <p:strVal val="visible"/>
                                      </p:to>
                                    </p:set>
                                    <p:animEffect transition="in" filter="checkerboard(across)">
                                      <p:cBhvr>
                                        <p:cTn id="12" dur="500"/>
                                        <p:tgtEl>
                                          <p:spTgt spid="3696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A5E46F-F771-4D26-9F55-D8B626F38881}" type="slidenum">
              <a:rPr lang="en-US" sz="1200" smtClean="0">
                <a:solidFill>
                  <a:srgbClr val="000066"/>
                </a:solidFill>
              </a:rPr>
              <a:pPr eaLnBrk="1" hangingPunct="1"/>
              <a:t>21</a:t>
            </a:fld>
            <a:endParaRPr lang="en-US" sz="1200" smtClean="0">
              <a:solidFill>
                <a:srgbClr val="000066"/>
              </a:solidFill>
            </a:endParaRPr>
          </a:p>
        </p:txBody>
      </p:sp>
      <p:sp>
        <p:nvSpPr>
          <p:cNvPr id="369668" name="AutoShape 4"/>
          <p:cNvSpPr>
            <a:spLocks noChangeArrowheads="1"/>
          </p:cNvSpPr>
          <p:nvPr/>
        </p:nvSpPr>
        <p:spPr bwMode="auto">
          <a:xfrm>
            <a:off x="2357438" y="685800"/>
            <a:ext cx="4321175" cy="609600"/>
          </a:xfrm>
          <a:prstGeom prst="roundRect">
            <a:avLst>
              <a:gd name="adj" fmla="val 16667"/>
            </a:avLst>
          </a:prstGeom>
          <a:solidFill>
            <a:schemeClr val="tx1"/>
          </a:solidFill>
          <a:ln w="9525">
            <a:round/>
            <a:headEnd/>
            <a:tailEnd/>
          </a:ln>
          <a:scene3d>
            <a:camera prst="legacyPerspectiveTop"/>
            <a:lightRig rig="legacyFlat3" dir="b"/>
          </a:scene3d>
          <a:sp3d extrusionH="887400" prstMaterial="legacyMatte">
            <a:bevelT w="13500" h="13500" prst="angle"/>
            <a:bevelB w="13500" h="13500" prst="angle"/>
            <a:extrusionClr>
              <a:schemeClr val="tx1"/>
            </a:extrusionClr>
          </a:sp3d>
        </p:spPr>
        <p:txBody>
          <a:bodyPr wrap="none" lIns="91421" tIns="45710" rIns="91421" bIns="45710" anchor="ctr">
            <a:flatTx/>
          </a:bodyPr>
          <a:lstStyle/>
          <a:p>
            <a:pPr algn="ctr" eaLnBrk="0" hangingPunct="0"/>
            <a:r>
              <a:rPr lang="en-US" sz="4400" b="1">
                <a:solidFill>
                  <a:srgbClr val="FFFF00"/>
                </a:solidFill>
              </a:rPr>
              <a:t>Hệ quả 2</a:t>
            </a:r>
          </a:p>
        </p:txBody>
      </p:sp>
      <p:sp>
        <p:nvSpPr>
          <p:cNvPr id="369669" name="Text Box 5"/>
          <p:cNvSpPr txBox="1">
            <a:spLocks noChangeArrowheads="1"/>
          </p:cNvSpPr>
          <p:nvPr/>
        </p:nvSpPr>
        <p:spPr bwMode="auto">
          <a:xfrm>
            <a:off x="428625" y="1525588"/>
            <a:ext cx="8424863" cy="4441825"/>
          </a:xfrm>
          <a:prstGeom prst="rect">
            <a:avLst/>
          </a:prstGeom>
          <a:noFill/>
          <a:ln>
            <a:noFill/>
          </a:ln>
          <a:extLst/>
        </p:spPr>
        <p:txBody>
          <a:bodyPr lIns="91421" tIns="45710" rIns="91421" bIns="45710">
            <a:spAutoFit/>
          </a:bodyPr>
          <a:lstStyle>
            <a:lvl1pPr eaLnBrk="0" hangingPunct="0">
              <a:defRPr sz="2400">
                <a:solidFill>
                  <a:schemeClr val="tx1"/>
                </a:solidFill>
                <a:latin typeface=".VnArial" pitchFamily="34" charset="0"/>
                <a:cs typeface="Arial" charset="0"/>
              </a:defRPr>
            </a:lvl1pPr>
            <a:lvl2pPr marL="742950" indent="-285750" eaLnBrk="0" hangingPunct="0">
              <a:defRPr sz="2400">
                <a:solidFill>
                  <a:schemeClr val="tx1"/>
                </a:solidFill>
                <a:latin typeface=".VnArial" pitchFamily="34" charset="0"/>
                <a:cs typeface="Arial" charset="0"/>
              </a:defRPr>
            </a:lvl2pPr>
            <a:lvl3pPr marL="1143000" indent="-228600" eaLnBrk="0" hangingPunct="0">
              <a:defRPr sz="2400">
                <a:solidFill>
                  <a:schemeClr val="tx1"/>
                </a:solidFill>
                <a:latin typeface=".VnArial" pitchFamily="34" charset="0"/>
                <a:cs typeface="Arial" charset="0"/>
              </a:defRPr>
            </a:lvl3pPr>
            <a:lvl4pPr marL="1600200" indent="-228600" eaLnBrk="0" hangingPunct="0">
              <a:defRPr sz="2400">
                <a:solidFill>
                  <a:schemeClr val="tx1"/>
                </a:solidFill>
                <a:latin typeface=".VnArial" pitchFamily="34" charset="0"/>
                <a:cs typeface="Arial" charset="0"/>
              </a:defRPr>
            </a:lvl4pPr>
            <a:lvl5pPr marL="2057400" indent="-228600" eaLnBrk="0" hangingPunct="0">
              <a:defRPr sz="2400">
                <a:solidFill>
                  <a:schemeClr val="tx1"/>
                </a:solidFill>
                <a:latin typeface=".VnArial" pitchFamily="34" charset="0"/>
                <a:cs typeface="Arial" charset="0"/>
              </a:defRPr>
            </a:lvl5pPr>
            <a:lvl6pPr marL="2514600" indent="-228600" eaLnBrk="0" fontAlgn="base" hangingPunct="0">
              <a:spcBef>
                <a:spcPct val="0"/>
              </a:spcBef>
              <a:spcAft>
                <a:spcPct val="0"/>
              </a:spcAft>
              <a:defRPr sz="2400">
                <a:solidFill>
                  <a:schemeClr val="tx1"/>
                </a:solidFill>
                <a:latin typeface=".VnArial" pitchFamily="34" charset="0"/>
                <a:cs typeface="Arial" charset="0"/>
              </a:defRPr>
            </a:lvl6pPr>
            <a:lvl7pPr marL="2971800" indent="-228600" eaLnBrk="0" fontAlgn="base" hangingPunct="0">
              <a:spcBef>
                <a:spcPct val="0"/>
              </a:spcBef>
              <a:spcAft>
                <a:spcPct val="0"/>
              </a:spcAft>
              <a:defRPr sz="2400">
                <a:solidFill>
                  <a:schemeClr val="tx1"/>
                </a:solidFill>
                <a:latin typeface=".VnArial" pitchFamily="34" charset="0"/>
                <a:cs typeface="Arial" charset="0"/>
              </a:defRPr>
            </a:lvl7pPr>
            <a:lvl8pPr marL="3429000" indent="-228600" eaLnBrk="0" fontAlgn="base" hangingPunct="0">
              <a:spcBef>
                <a:spcPct val="0"/>
              </a:spcBef>
              <a:spcAft>
                <a:spcPct val="0"/>
              </a:spcAft>
              <a:defRPr sz="2400">
                <a:solidFill>
                  <a:schemeClr val="tx1"/>
                </a:solidFill>
                <a:latin typeface=".VnArial" pitchFamily="34" charset="0"/>
                <a:cs typeface="Arial" charset="0"/>
              </a:defRPr>
            </a:lvl8pPr>
            <a:lvl9pPr marL="3886200" indent="-228600" eaLnBrk="0" fontAlgn="base" hangingPunct="0">
              <a:spcBef>
                <a:spcPct val="0"/>
              </a:spcBef>
              <a:spcAft>
                <a:spcPct val="0"/>
              </a:spcAft>
              <a:defRPr sz="2400">
                <a:solidFill>
                  <a:schemeClr val="tx1"/>
                </a:solidFill>
                <a:latin typeface=".VnArial" pitchFamily="34" charset="0"/>
                <a:cs typeface="Arial" charset="0"/>
              </a:defRPr>
            </a:lvl9pPr>
          </a:lstStyle>
          <a:p>
            <a:pPr algn="ctr">
              <a:lnSpc>
                <a:spcPct val="90000"/>
              </a:lnSpc>
              <a:defRPr/>
            </a:pPr>
            <a:r>
              <a:rPr lang="en-US" sz="2800" smtClean="0">
                <a:latin typeface="+mj-lt"/>
              </a:rPr>
              <a:t>Biến tổ chức thành trường tồn do </a:t>
            </a:r>
          </a:p>
          <a:p>
            <a:pPr algn="ctr">
              <a:lnSpc>
                <a:spcPct val="90000"/>
              </a:lnSpc>
              <a:defRPr/>
            </a:pPr>
            <a:r>
              <a:rPr lang="en-US" sz="2800" smtClean="0">
                <a:latin typeface="+mj-lt"/>
              </a:rPr>
              <a:t>cá nhân, nhóm và tổ chức trở nên</a:t>
            </a:r>
            <a:br>
              <a:rPr lang="en-US" sz="2800" smtClean="0">
                <a:latin typeface="+mj-lt"/>
              </a:rPr>
            </a:br>
            <a:endParaRPr lang="en-US" sz="1800" smtClean="0">
              <a:latin typeface="+mj-lt"/>
            </a:endParaRPr>
          </a:p>
          <a:p>
            <a:pPr algn="ctr">
              <a:lnSpc>
                <a:spcPct val="150000"/>
              </a:lnSpc>
              <a:defRPr/>
            </a:pPr>
            <a:r>
              <a:rPr lang="en-US" sz="3600" b="1" smtClean="0">
                <a:solidFill>
                  <a:srgbClr val="CC0000"/>
                </a:solidFill>
                <a:latin typeface="+mj-lt"/>
              </a:rPr>
              <a:t>Tự lực tốt hơn</a:t>
            </a:r>
          </a:p>
          <a:p>
            <a:pPr algn="ctr">
              <a:lnSpc>
                <a:spcPct val="150000"/>
              </a:lnSpc>
              <a:defRPr/>
            </a:pPr>
            <a:r>
              <a:rPr lang="en-US" sz="3600" b="1" smtClean="0">
                <a:solidFill>
                  <a:srgbClr val="CC0000"/>
                </a:solidFill>
                <a:latin typeface="+mj-lt"/>
              </a:rPr>
              <a:t>Chủ động hơn </a:t>
            </a:r>
          </a:p>
          <a:p>
            <a:pPr algn="ctr">
              <a:lnSpc>
                <a:spcPct val="150000"/>
              </a:lnSpc>
              <a:defRPr/>
            </a:pPr>
            <a:r>
              <a:rPr lang="en-US" sz="3600" b="1" smtClean="0">
                <a:solidFill>
                  <a:srgbClr val="CC0000"/>
                </a:solidFill>
                <a:latin typeface="+mj-lt"/>
              </a:rPr>
              <a:t>Hợp tác tốt hơn </a:t>
            </a:r>
          </a:p>
          <a:p>
            <a:pPr algn="ctr">
              <a:lnSpc>
                <a:spcPct val="150000"/>
              </a:lnSpc>
              <a:defRPr/>
            </a:pPr>
            <a:r>
              <a:rPr lang="en-US" sz="3600" b="1" smtClean="0">
                <a:solidFill>
                  <a:srgbClr val="CC0000"/>
                </a:solidFill>
                <a:latin typeface="+mj-lt"/>
              </a:rPr>
              <a:t>Đột phá mạnh hơn</a:t>
            </a:r>
          </a:p>
        </p:txBody>
      </p:sp>
    </p:spTree>
  </p:cSld>
  <p:clrMapOvr>
    <a:masterClrMapping/>
  </p:clrMapOvr>
  <p:transition>
    <p:sndAc>
      <p:stSnd>
        <p:snd r:embed="rId3" name="hamm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strips(downLeft)">
                                      <p:cBhvr>
                                        <p:cTn id="7" dur="500"/>
                                        <p:tgtEl>
                                          <p:spTgt spid="369668"/>
                                        </p:tgtEl>
                                      </p:cBhvr>
                                    </p:animEffect>
                                  </p:childTnLst>
                                  <p:subTnLst>
                                    <p:audio>
                                      <p:cMediaNode>
                                        <p:cTn display="0" masterRel="sameClick">
                                          <p:stCondLst>
                                            <p:cond evt="begin" delay="0">
                                              <p:tn val="5"/>
                                            </p:cond>
                                          </p:stCondLst>
                                          <p:endCondLst>
                                            <p:cond evt="onStopAudio" delay="0">
                                              <p:tgtEl>
                                                <p:sldTgt/>
                                              </p:tgtEl>
                                            </p:cond>
                                          </p:endCondLst>
                                        </p:cTn>
                                        <p:tgtEl>
                                          <p:sndTgt r:embed="rId4" name="breez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9669">
                                            <p:txEl>
                                              <p:pRg st="0" end="0"/>
                                            </p:txEl>
                                          </p:spTgt>
                                        </p:tgtEl>
                                        <p:attrNameLst>
                                          <p:attrName>style.visibility</p:attrName>
                                        </p:attrNameLst>
                                      </p:cBhvr>
                                      <p:to>
                                        <p:strVal val="visible"/>
                                      </p:to>
                                    </p:set>
                                    <p:animEffect transition="in" filter="checkerboard(across)">
                                      <p:cBhvr>
                                        <p:cTn id="12" dur="500"/>
                                        <p:tgtEl>
                                          <p:spTgt spid="36966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69669">
                                            <p:txEl>
                                              <p:pRg st="1" end="1"/>
                                            </p:txEl>
                                          </p:spTgt>
                                        </p:tgtEl>
                                        <p:attrNameLst>
                                          <p:attrName>style.visibility</p:attrName>
                                        </p:attrNameLst>
                                      </p:cBhvr>
                                      <p:to>
                                        <p:strVal val="visible"/>
                                      </p:to>
                                    </p:set>
                                    <p:animEffect transition="in" filter="checkerboard(across)">
                                      <p:cBhvr>
                                        <p:cTn id="17" dur="500"/>
                                        <p:tgtEl>
                                          <p:spTgt spid="3696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839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p:cNvSpPr txBox="1">
            <a:spLocks noChangeArrowheads="1"/>
          </p:cNvSpPr>
          <p:nvPr/>
        </p:nvSpPr>
        <p:spPr bwMode="auto">
          <a:xfrm>
            <a:off x="2133600" y="619125"/>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336600"/>
                </a:solidFill>
              </a:rPr>
              <a:t>CÔNG CỤ QUẢN TRỊ TRI THỨC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514600"/>
            <a:ext cx="8229600" cy="1143000"/>
          </a:xfrm>
        </p:spPr>
        <p:txBody>
          <a:bodyPr/>
          <a:lstStyle/>
          <a:p>
            <a:pPr>
              <a:defRPr/>
            </a:pPr>
            <a:r>
              <a:rPr lang="en-US" b="1" smtClean="0">
                <a:solidFill>
                  <a:srgbClr val="FF9900"/>
                </a:solidFill>
                <a:effectLst>
                  <a:outerShdw blurRad="38100" dist="38100" dir="2700000" algn="tl">
                    <a:srgbClr val="000000">
                      <a:alpha val="43137"/>
                    </a:srgbClr>
                  </a:outerShdw>
                </a:effectLst>
              </a:rPr>
              <a:t>CÁCH THỨC TIẾN HÀNH</a:t>
            </a:r>
          </a:p>
        </p:txBody>
      </p:sp>
      <p:pic>
        <p:nvPicPr>
          <p:cNvPr id="37891" name="Picture 4" descr="http://trithongminh.com/images/image/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3352800"/>
            <a:ext cx="3695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AA8575-604F-4DE8-876E-F5A8E9C40853}" type="slidenum">
              <a:rPr lang="en-US" smtClean="0"/>
              <a:pPr eaLnBrk="1" hangingPunct="1"/>
              <a:t>24</a:t>
            </a:fld>
            <a:endParaRPr lang="en-US" smtClean="0"/>
          </a:p>
        </p:txBody>
      </p:sp>
      <p:sp>
        <p:nvSpPr>
          <p:cNvPr id="38915" name="TextBox 5"/>
          <p:cNvSpPr txBox="1">
            <a:spLocks noChangeArrowheads="1"/>
          </p:cNvSpPr>
          <p:nvPr/>
        </p:nvSpPr>
        <p:spPr bwMode="auto">
          <a:xfrm>
            <a:off x="685800" y="19050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t>C</a:t>
            </a:r>
            <a:r>
              <a:rPr lang="vi-VN" sz="2800"/>
              <a:t>ần :</a:t>
            </a:r>
            <a:br>
              <a:rPr lang="vi-VN" sz="2800"/>
            </a:br>
            <a:r>
              <a:rPr lang="vi-VN" sz="2800"/>
              <a:t>- Con người: những người đứng đầu có xu hướng tạo ra tổ chức tự vận hành.</a:t>
            </a:r>
            <a:br>
              <a:rPr lang="vi-VN" sz="2800"/>
            </a:br>
            <a:r>
              <a:rPr lang="vi-VN" sz="2800"/>
              <a:t>- Tư tưởng cốt lõi: phát triển tri thức nhân viên nâng cao năng lực cho cộng đồng .... (đại khá là tư tưởng không gắn liền với lợi nhuận).</a:t>
            </a:r>
            <a:br>
              <a:rPr lang="vi-VN" sz="2800"/>
            </a:br>
            <a:r>
              <a:rPr lang="vi-VN" sz="2800"/>
              <a:t>- Mục tiêu hoài bão: là mục tiêu không tưởng nhưng có sự cam kết thực hiện của toàn tổ chức và không lệch ra khỏi tư tưởng cốt lõ</a:t>
            </a:r>
            <a:r>
              <a:rPr lang="en-US" sz="2800"/>
              <a:t>i</a:t>
            </a:r>
          </a:p>
        </p:txBody>
      </p:sp>
      <p:sp>
        <p:nvSpPr>
          <p:cNvPr id="38916" name="TextBox 21"/>
          <p:cNvSpPr txBox="1">
            <a:spLocks noChangeArrowheads="1"/>
          </p:cNvSpPr>
          <p:nvPr/>
        </p:nvSpPr>
        <p:spPr bwMode="auto">
          <a:xfrm>
            <a:off x="2133600" y="3810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solidFill>
                  <a:srgbClr val="336600"/>
                </a:solidFill>
              </a:rPr>
              <a:t>CÁCH THỨC TIẾN HÀNH</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p:txBody>
          <a:bodyPr/>
          <a:lstStyle/>
          <a:p>
            <a:endParaRPr lang="en-US" smtClean="0"/>
          </a:p>
        </p:txBody>
      </p:sp>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3AA6694-679A-45A3-833A-B5C32872E219}" type="slidenum">
              <a:rPr lang="en-US" smtClean="0"/>
              <a:pPr eaLnBrk="1" hangingPunct="1"/>
              <a:t>25</a:t>
            </a:fld>
            <a:endParaRPr lang="en-US" smtClean="0"/>
          </a:p>
        </p:txBody>
      </p:sp>
      <p:pic>
        <p:nvPicPr>
          <p:cNvPr id="399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524000"/>
            <a:ext cx="8816975" cy="3810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21"/>
          <p:cNvSpPr txBox="1">
            <a:spLocks noChangeArrowheads="1"/>
          </p:cNvSpPr>
          <p:nvPr/>
        </p:nvSpPr>
        <p:spPr bwMode="auto">
          <a:xfrm>
            <a:off x="2133600" y="3810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solidFill>
                  <a:srgbClr val="336600"/>
                </a:solidFill>
              </a:rPr>
              <a:t>CÁCH THỨC TIẾN HÀNH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CMCsi\Quan tri tri thuc\Quantri trithu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1"/>
          <p:cNvSpPr txBox="1">
            <a:spLocks noChangeArrowheads="1"/>
          </p:cNvSpPr>
          <p:nvPr/>
        </p:nvSpPr>
        <p:spPr bwMode="auto">
          <a:xfrm>
            <a:off x="2133600" y="3810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solidFill>
                  <a:srgbClr val="336600"/>
                </a:solidFill>
              </a:rPr>
              <a:t>CÁCH THỨC TIẾN HÀNH</a:t>
            </a:r>
          </a:p>
        </p:txBody>
      </p:sp>
      <p:sp>
        <p:nvSpPr>
          <p:cNvPr id="40964" name="TextBox 3"/>
          <p:cNvSpPr txBox="1">
            <a:spLocks noChangeArrowheads="1"/>
          </p:cNvSpPr>
          <p:nvPr/>
        </p:nvSpPr>
        <p:spPr bwMode="auto">
          <a:xfrm>
            <a:off x="228600" y="1828800"/>
            <a:ext cx="472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0066CC"/>
                </a:solidFill>
              </a:rPr>
              <a:t>2 Giai đoạn và 3 bước triển khai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g338.imageshack.us/img338/6128/00number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1717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http://www.abcteach.com/free/n/number2bn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38125" y="1622425"/>
            <a:ext cx="8829675" cy="5200650"/>
          </a:xfrm>
          <a:prstGeom prst="rect">
            <a:avLst/>
          </a:prstGeom>
        </p:spPr>
        <p:txBody>
          <a:bodyPr>
            <a:spAutoFit/>
          </a:bodyPr>
          <a:lstStyle/>
          <a:p>
            <a:pPr>
              <a:defRPr/>
            </a:pPr>
            <a:r>
              <a:rPr lang="vi-VN" sz="2800" b="1">
                <a:solidFill>
                  <a:srgbClr val="C00000"/>
                </a:solidFill>
              </a:rPr>
              <a:t>Giai đoạn </a:t>
            </a:r>
            <a:r>
              <a:rPr lang="vi-VN" sz="2800" b="1">
                <a:solidFill>
                  <a:srgbClr val="C00000"/>
                </a:solidFill>
                <a:effectLst>
                  <a:outerShdw blurRad="38100" dist="38100" dir="2700000" algn="tl">
                    <a:srgbClr val="C0C0C0"/>
                  </a:outerShdw>
                </a:effectLst>
              </a:rPr>
              <a:t>1</a:t>
            </a:r>
            <a:r>
              <a:rPr lang="en-US" sz="2800" b="1">
                <a:solidFill>
                  <a:srgbClr val="C00000"/>
                </a:solidFill>
              </a:rPr>
              <a:t> </a:t>
            </a:r>
            <a:r>
              <a:rPr lang="en-US" b="1">
                <a:solidFill>
                  <a:srgbClr val="C00000"/>
                </a:solidFill>
              </a:rPr>
              <a:t>: Biến tri thức ẩn thành hiện</a:t>
            </a:r>
          </a:p>
          <a:p>
            <a:pPr>
              <a:defRPr/>
            </a:pPr>
            <a:r>
              <a:rPr lang="vi-VN" sz="1600" i="1">
                <a:solidFill>
                  <a:srgbClr val="FFC000"/>
                </a:solidFill>
              </a:rPr>
              <a:t>Chú trọng việc biến tri thức ẩn thành hiện. Chuẩn bị các nền tảng để biến tri thức hiện thành ẩn</a:t>
            </a:r>
            <a:endParaRPr lang="en-US" sz="1600" i="1">
              <a:solidFill>
                <a:srgbClr val="FFC000"/>
              </a:solidFill>
            </a:endParaRPr>
          </a:p>
          <a:p>
            <a:pPr>
              <a:defRPr/>
            </a:pPr>
            <a:r>
              <a:rPr lang="en-US" b="1">
                <a:solidFill>
                  <a:srgbClr val="C00000"/>
                </a:solidFill>
              </a:rPr>
              <a:t>Các công việc cần làm:</a:t>
            </a:r>
          </a:p>
          <a:p>
            <a:pPr>
              <a:defRPr/>
            </a:pPr>
            <a:r>
              <a:rPr lang="en-US" sz="1600">
                <a:solidFill>
                  <a:srgbClr val="FFC000"/>
                </a:solidFill>
              </a:rPr>
              <a:t>- Xây dựng quy trình</a:t>
            </a:r>
          </a:p>
          <a:p>
            <a:pPr>
              <a:defRPr/>
            </a:pPr>
            <a:r>
              <a:rPr lang="en-US" sz="1600">
                <a:solidFill>
                  <a:srgbClr val="FFC000"/>
                </a:solidFill>
              </a:rPr>
              <a:t>- </a:t>
            </a:r>
            <a:r>
              <a:rPr lang="vi-VN" sz="1600">
                <a:solidFill>
                  <a:srgbClr val="FFC000"/>
                </a:solidFill>
              </a:rPr>
              <a:t>Xây dựng không gian để lưu trữ </a:t>
            </a:r>
          </a:p>
          <a:p>
            <a:pPr>
              <a:defRPr/>
            </a:pPr>
            <a:r>
              <a:rPr lang="en-US" sz="1600">
                <a:solidFill>
                  <a:srgbClr val="FFC000"/>
                </a:solidFill>
              </a:rPr>
              <a:t>- </a:t>
            </a:r>
            <a:r>
              <a:rPr lang="vi-VN" sz="1600">
                <a:solidFill>
                  <a:srgbClr val="FFC000"/>
                </a:solidFill>
              </a:rPr>
              <a:t>Xây dựng hệ thống đào tạo nội bộ</a:t>
            </a:r>
          </a:p>
          <a:p>
            <a:pPr>
              <a:defRPr/>
            </a:pPr>
            <a:r>
              <a:rPr lang="en-US" sz="1600">
                <a:solidFill>
                  <a:srgbClr val="FFC000"/>
                </a:solidFill>
              </a:rPr>
              <a:t>- </a:t>
            </a:r>
            <a:r>
              <a:rPr lang="vi-VN" sz="1600">
                <a:solidFill>
                  <a:srgbClr val="FFC000"/>
                </a:solidFill>
              </a:rPr>
              <a:t>Hệ thống hóa các tài liệu đào tạo ngoài</a:t>
            </a:r>
          </a:p>
          <a:p>
            <a:pPr>
              <a:defRPr/>
            </a:pPr>
            <a:r>
              <a:rPr lang="en-US" sz="1600">
                <a:solidFill>
                  <a:srgbClr val="FFC000"/>
                </a:solidFill>
              </a:rPr>
              <a:t>- </a:t>
            </a:r>
            <a:r>
              <a:rPr lang="vi-VN" sz="1600">
                <a:solidFill>
                  <a:srgbClr val="FFC000"/>
                </a:solidFill>
              </a:rPr>
              <a:t>Xây dựng diễn đàn nội bộ</a:t>
            </a:r>
            <a:endParaRPr lang="en-US" sz="1600">
              <a:solidFill>
                <a:srgbClr val="FFC000"/>
              </a:solidFill>
            </a:endParaRPr>
          </a:p>
          <a:p>
            <a:pPr>
              <a:defRPr/>
            </a:pPr>
            <a:r>
              <a:rPr lang="en-US" sz="1600">
                <a:solidFill>
                  <a:srgbClr val="FFC000"/>
                </a:solidFill>
              </a:rPr>
              <a:t>…</a:t>
            </a:r>
          </a:p>
          <a:p>
            <a:pPr>
              <a:defRPr/>
            </a:pPr>
            <a:endParaRPr lang="en-US" sz="1600"/>
          </a:p>
          <a:p>
            <a:pPr>
              <a:defRPr/>
            </a:pPr>
            <a:r>
              <a:rPr lang="vi-VN" sz="2800" b="1">
                <a:solidFill>
                  <a:srgbClr val="C00000"/>
                </a:solidFill>
              </a:rPr>
              <a:t>Giai đoạn </a:t>
            </a:r>
            <a:r>
              <a:rPr lang="en-US" sz="2800" b="1">
                <a:solidFill>
                  <a:srgbClr val="C00000"/>
                </a:solidFill>
                <a:effectLst>
                  <a:outerShdw blurRad="38100" dist="38100" dir="2700000" algn="tl">
                    <a:srgbClr val="C0C0C0"/>
                  </a:outerShdw>
                </a:effectLst>
              </a:rPr>
              <a:t>2</a:t>
            </a:r>
            <a:r>
              <a:rPr lang="en-US" sz="2800" b="1">
                <a:solidFill>
                  <a:srgbClr val="C00000"/>
                </a:solidFill>
              </a:rPr>
              <a:t> </a:t>
            </a:r>
            <a:r>
              <a:rPr lang="en-US" sz="1600" b="1">
                <a:solidFill>
                  <a:srgbClr val="C00000"/>
                </a:solidFill>
              </a:rPr>
              <a:t>: </a:t>
            </a:r>
            <a:r>
              <a:rPr lang="en-US" b="1">
                <a:solidFill>
                  <a:srgbClr val="C00000"/>
                </a:solidFill>
              </a:rPr>
              <a:t>Biến tri thức hiện thành ẩn</a:t>
            </a:r>
          </a:p>
          <a:p>
            <a:pPr>
              <a:defRPr/>
            </a:pPr>
            <a:r>
              <a:rPr lang="vi-VN" sz="1600" i="1">
                <a:solidFill>
                  <a:srgbClr val="FFC000"/>
                </a:solidFill>
              </a:rPr>
              <a:t>Chú trọng việc biến tri thức </a:t>
            </a:r>
            <a:r>
              <a:rPr lang="en-US" sz="1600" i="1">
                <a:solidFill>
                  <a:srgbClr val="FFC000"/>
                </a:solidFill>
              </a:rPr>
              <a:t>hiện</a:t>
            </a:r>
            <a:r>
              <a:rPr lang="vi-VN" sz="1600" i="1">
                <a:solidFill>
                  <a:srgbClr val="FFC000"/>
                </a:solidFill>
              </a:rPr>
              <a:t> thành </a:t>
            </a:r>
            <a:r>
              <a:rPr lang="en-US" sz="1600" i="1">
                <a:solidFill>
                  <a:srgbClr val="FFC000"/>
                </a:solidFill>
              </a:rPr>
              <a:t>ẩn</a:t>
            </a:r>
            <a:r>
              <a:rPr lang="vi-VN" sz="1600" i="1">
                <a:solidFill>
                  <a:srgbClr val="FFC000"/>
                </a:solidFill>
              </a:rPr>
              <a:t>. </a:t>
            </a:r>
            <a:endParaRPr lang="en-US" sz="1600" i="1">
              <a:solidFill>
                <a:srgbClr val="FFC000"/>
              </a:solidFill>
            </a:endParaRPr>
          </a:p>
          <a:p>
            <a:pPr>
              <a:defRPr/>
            </a:pPr>
            <a:r>
              <a:rPr lang="en-US" b="1">
                <a:solidFill>
                  <a:srgbClr val="C00000"/>
                </a:solidFill>
              </a:rPr>
              <a:t>Các công việc cần làm:</a:t>
            </a:r>
          </a:p>
          <a:p>
            <a:pPr>
              <a:defRPr/>
            </a:pPr>
            <a:r>
              <a:rPr lang="en-US" sz="1600">
                <a:solidFill>
                  <a:srgbClr val="FFC000"/>
                </a:solidFill>
              </a:rPr>
              <a:t>- </a:t>
            </a:r>
            <a:r>
              <a:rPr lang="vi-VN" sz="1600">
                <a:solidFill>
                  <a:srgbClr val="FFC000"/>
                </a:solidFill>
              </a:rPr>
              <a:t>Xây dựng </a:t>
            </a:r>
            <a:r>
              <a:rPr lang="en-US" sz="1600">
                <a:solidFill>
                  <a:srgbClr val="FFC000"/>
                </a:solidFill>
              </a:rPr>
              <a:t>“</a:t>
            </a:r>
            <a:r>
              <a:rPr lang="vi-VN" sz="1600">
                <a:solidFill>
                  <a:srgbClr val="FFC000"/>
                </a:solidFill>
              </a:rPr>
              <a:t>bar</a:t>
            </a:r>
            <a:r>
              <a:rPr lang="en-US" sz="1600">
                <a:solidFill>
                  <a:srgbClr val="FFC000"/>
                </a:solidFill>
              </a:rPr>
              <a:t>”</a:t>
            </a:r>
            <a:r>
              <a:rPr lang="vi-VN" sz="1600">
                <a:solidFill>
                  <a:srgbClr val="FFC000"/>
                </a:solidFill>
              </a:rPr>
              <a:t> - khu vực giao lưu để nhân viên có chỗ giao lưu trao đổi kiến thức</a:t>
            </a:r>
          </a:p>
          <a:p>
            <a:pPr>
              <a:defRPr/>
            </a:pPr>
            <a:r>
              <a:rPr lang="en-US" sz="1600">
                <a:solidFill>
                  <a:srgbClr val="FFC000"/>
                </a:solidFill>
              </a:rPr>
              <a:t>- </a:t>
            </a:r>
            <a:r>
              <a:rPr lang="vi-VN" sz="1600">
                <a:solidFill>
                  <a:srgbClr val="FFC000"/>
                </a:solidFill>
              </a:rPr>
              <a:t>Thành lập </a:t>
            </a:r>
            <a:r>
              <a:rPr lang="en-US" sz="1600">
                <a:solidFill>
                  <a:srgbClr val="FFC000"/>
                </a:solidFill>
              </a:rPr>
              <a:t>“</a:t>
            </a:r>
            <a:r>
              <a:rPr lang="vi-VN" sz="1600">
                <a:solidFill>
                  <a:srgbClr val="FFC000"/>
                </a:solidFill>
              </a:rPr>
              <a:t>lap</a:t>
            </a:r>
            <a:r>
              <a:rPr lang="en-US" sz="1600">
                <a:solidFill>
                  <a:srgbClr val="FFC000"/>
                </a:solidFill>
              </a:rPr>
              <a:t>”</a:t>
            </a:r>
            <a:r>
              <a:rPr lang="vi-VN" sz="1600">
                <a:solidFill>
                  <a:srgbClr val="FFC000"/>
                </a:solidFill>
              </a:rPr>
              <a:t> lưu trữ tài liệu</a:t>
            </a:r>
            <a:endParaRPr lang="vi-VN" sz="1600" b="1">
              <a:solidFill>
                <a:srgbClr val="FFC000"/>
              </a:solidFill>
            </a:endParaRPr>
          </a:p>
          <a:p>
            <a:pPr>
              <a:defRPr/>
            </a:pPr>
            <a:r>
              <a:rPr lang="en-US" sz="1600">
                <a:solidFill>
                  <a:srgbClr val="FFC000"/>
                </a:solidFill>
              </a:rPr>
              <a:t>- Đào tạo nội bộ</a:t>
            </a:r>
          </a:p>
          <a:p>
            <a:pPr>
              <a:defRPr/>
            </a:pPr>
            <a:r>
              <a:rPr lang="en-US" sz="1600">
                <a:solidFill>
                  <a:srgbClr val="FFC000"/>
                </a:solidFill>
              </a:rPr>
              <a:t>…</a:t>
            </a:r>
          </a:p>
          <a:p>
            <a:pPr>
              <a:defRPr/>
            </a:pPr>
            <a:endParaRPr lang="vi-VN" sz="1600" i="1"/>
          </a:p>
          <a:p>
            <a:pPr>
              <a:defRPr/>
            </a:pPr>
            <a:endParaRPr lang="vi-V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http://dinhgia.vn/img/under-constr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048000"/>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1981200"/>
            <a:ext cx="8229600" cy="1143000"/>
          </a:xfrm>
          <a:prstGeom prst="rect">
            <a:avLst/>
          </a:prstGeom>
          <a:noFill/>
          <a:ln w="9525">
            <a:noFill/>
            <a:miter lim="800000"/>
            <a:headEnd/>
            <a:tailEnd/>
          </a:ln>
        </p:spPr>
        <p:txBody>
          <a:bodyPr anchor="ctr"/>
          <a:lstStyle/>
          <a:p>
            <a:pPr algn="ctr" eaLnBrk="0" hangingPunct="0">
              <a:defRPr/>
            </a:pPr>
            <a:r>
              <a:rPr lang="en-US" sz="7200" b="1" kern="0">
                <a:solidFill>
                  <a:srgbClr val="FF9900"/>
                </a:solidFill>
                <a:effectLst>
                  <a:outerShdw blurRad="38100" dist="38100" dir="2700000" algn="tl">
                    <a:srgbClr val="000000">
                      <a:alpha val="43137"/>
                    </a:srgbClr>
                  </a:outerShdw>
                </a:effectLst>
                <a:latin typeface="+mj-lt"/>
                <a:ea typeface="+mj-ea"/>
                <a:cs typeface="+mj-cs"/>
              </a:rPr>
              <a:t>BC1</a:t>
            </a:r>
            <a:r>
              <a:rPr lang="en-US" sz="4400" kern="0">
                <a:solidFill>
                  <a:srgbClr val="FF9900"/>
                </a:solidFill>
                <a:latin typeface="+mj-lt"/>
                <a:ea typeface="+mj-ea"/>
                <a:cs typeface="+mj-cs"/>
              </a:rPr>
              <a:t>:</a:t>
            </a:r>
            <a:r>
              <a:rPr lang="en-US" sz="4400" kern="0">
                <a:solidFill>
                  <a:schemeClr val="tx2"/>
                </a:solidFill>
                <a:latin typeface="+mj-lt"/>
                <a:ea typeface="+mj-ea"/>
                <a:cs typeface="+mj-cs"/>
              </a:rPr>
              <a:t> </a:t>
            </a:r>
            <a:r>
              <a:rPr lang="en-US" sz="4400" b="1" kern="0">
                <a:solidFill>
                  <a:schemeClr val="accent3">
                    <a:lumMod val="50000"/>
                  </a:schemeClr>
                </a:solidFill>
                <a:latin typeface="+mj-lt"/>
                <a:ea typeface="+mj-ea"/>
                <a:cs typeface="+mj-cs"/>
              </a:rPr>
              <a:t>Xây dựng môi trường chuyển hóa tri thức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2209800" y="5334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C00000"/>
                </a:solidFill>
              </a:rPr>
              <a:t>XÂY DỰNG CỔNG THÔNG TIN CÔNG TY</a:t>
            </a:r>
          </a:p>
        </p:txBody>
      </p:sp>
      <p:pic>
        <p:nvPicPr>
          <p:cNvPr id="44035" name="Picture 7" descr="http://giaiphapbanhang.com/wp-content/uploads/2010/12/cong-thong-tin-dien-tu-v-por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8" y="2743200"/>
            <a:ext cx="398938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txBox="1">
            <a:spLocks noChangeArrowheads="1"/>
          </p:cNvSpPr>
          <p:nvPr/>
        </p:nvSpPr>
        <p:spPr bwMode="auto">
          <a:xfrm>
            <a:off x="228600" y="12954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cập nhật thông tin cũ thường xuyên.</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Rút ngắn 1 số quy trình công việc ( xin nghỉ phép, book phòng họp … )</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 tỷ</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1905000" y="274638"/>
            <a:ext cx="6781800" cy="944562"/>
          </a:xfrm>
        </p:spPr>
        <p:txBody>
          <a:bodyPr/>
          <a:lstStyle/>
          <a:p>
            <a:r>
              <a:rPr lang="en-US" sz="3200" b="1" smtClean="0">
                <a:solidFill>
                  <a:srgbClr val="FF9900"/>
                </a:solidFill>
              </a:rPr>
              <a:t>Case study – thảo luận nhóm</a:t>
            </a:r>
          </a:p>
        </p:txBody>
      </p:sp>
      <p:sp>
        <p:nvSpPr>
          <p:cNvPr id="260099" name="Rectangle 3"/>
          <p:cNvSpPr>
            <a:spLocks noGrp="1"/>
          </p:cNvSpPr>
          <p:nvPr>
            <p:ph type="body" idx="4294967295"/>
          </p:nvPr>
        </p:nvSpPr>
        <p:spPr>
          <a:xfrm>
            <a:off x="612775" y="1803400"/>
            <a:ext cx="8153400" cy="4775200"/>
          </a:xfrm>
        </p:spPr>
        <p:txBody>
          <a:bodyPr/>
          <a:lstStyle/>
          <a:p>
            <a:pPr>
              <a:lnSpc>
                <a:spcPct val="90000"/>
              </a:lnSpc>
            </a:pPr>
            <a:r>
              <a:rPr lang="en-US" sz="2500" b="1" i="1" smtClean="0">
                <a:solidFill>
                  <a:srgbClr val="F8941C"/>
                </a:solidFill>
              </a:rPr>
              <a:t>Tình huống 01:</a:t>
            </a:r>
          </a:p>
          <a:p>
            <a:pPr lvl="1">
              <a:lnSpc>
                <a:spcPct val="90000"/>
              </a:lnSpc>
              <a:buFont typeface="Wingdings 2" pitchFamily="18" charset="2"/>
              <a:buNone/>
            </a:pPr>
            <a:r>
              <a:rPr lang="en-US" sz="1800" i="1" smtClean="0"/>
              <a:t>Bạn là lãnh đạo của công ty, và Trưởng phòng kinh doanh của công ty bạn nghỉ việc đột ngột nghỉ việc và chuyển sang làm cho công ty khác. Sản phẩm của công ty là các sản phẩm về kĩ thuật, nên việc kinh doanh sản phẩm đó cũng đòi hỏi rất nhiều hiểu biết, quy trình và hướng dẫn. Trưởng phòng kinh doanh là người nắm toàn bộ thông tin về khách hàng cũng như quá trình làm việc của các khách hàng tiềm năng. </a:t>
            </a:r>
          </a:p>
          <a:p>
            <a:pPr lvl="1">
              <a:lnSpc>
                <a:spcPct val="90000"/>
              </a:lnSpc>
              <a:buFont typeface="Wingdings 2" pitchFamily="18" charset="2"/>
              <a:buNone/>
            </a:pPr>
            <a:r>
              <a:rPr lang="en-US" sz="1800" b="1" smtClean="0"/>
              <a:t>Câu hỏi thảo luận:</a:t>
            </a:r>
          </a:p>
          <a:p>
            <a:pPr lvl="1">
              <a:lnSpc>
                <a:spcPct val="90000"/>
              </a:lnSpc>
              <a:buFontTx/>
              <a:buChar char="-"/>
            </a:pPr>
            <a:r>
              <a:rPr lang="en-US" sz="1800" smtClean="0"/>
              <a:t>Trong trường hợp này thì có các rủi ro, khó khăn, vấn đề gì có thể phát sinh? </a:t>
            </a:r>
          </a:p>
          <a:p>
            <a:pPr lvl="1">
              <a:lnSpc>
                <a:spcPct val="90000"/>
              </a:lnSpc>
              <a:buFontTx/>
              <a:buChar char="-"/>
            </a:pPr>
            <a:r>
              <a:rPr lang="en-US" sz="1800" smtClean="0"/>
              <a:t>Với vị trí lãnh đạo, bạn có thể làm gì để hạn chế các rủi ro, khó khăn gặp phải nếu việc tương tự lại sảy ra về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animEffect transition="in" filter="blinds(horizontal)">
                                      <p:cBhvr>
                                        <p:cTn id="7" dur="500"/>
                                        <p:tgtEl>
                                          <p:spTgt spid="260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0099">
                                            <p:txEl>
                                              <p:pRg st="2" end="2"/>
                                            </p:txEl>
                                          </p:spTgt>
                                        </p:tgtEl>
                                        <p:attrNameLst>
                                          <p:attrName>style.visibility</p:attrName>
                                        </p:attrNameLst>
                                      </p:cBhvr>
                                      <p:to>
                                        <p:strVal val="visible"/>
                                      </p:to>
                                    </p:set>
                                    <p:animEffect transition="in" filter="blinds(horizontal)">
                                      <p:cBhvr>
                                        <p:cTn id="12" dur="500"/>
                                        <p:tgtEl>
                                          <p:spTgt spid="260099">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60099">
                                            <p:txEl>
                                              <p:pRg st="3" end="3"/>
                                            </p:txEl>
                                          </p:spTgt>
                                        </p:tgtEl>
                                        <p:attrNameLst>
                                          <p:attrName>style.visibility</p:attrName>
                                        </p:attrNameLst>
                                      </p:cBhvr>
                                      <p:to>
                                        <p:strVal val="visible"/>
                                      </p:to>
                                    </p:set>
                                    <p:animEffect transition="in" filter="blinds(horizontal)">
                                      <p:cBhvr>
                                        <p:cTn id="15" dur="500"/>
                                        <p:tgtEl>
                                          <p:spTgt spid="260099">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60099">
                                            <p:txEl>
                                              <p:pRg st="4" end="4"/>
                                            </p:txEl>
                                          </p:spTgt>
                                        </p:tgtEl>
                                        <p:attrNameLst>
                                          <p:attrName>style.visibility</p:attrName>
                                        </p:attrNameLst>
                                      </p:cBhvr>
                                      <p:to>
                                        <p:strVal val="visible"/>
                                      </p:to>
                                    </p:set>
                                    <p:animEffect transition="in" filter="blinds(horizontal)">
                                      <p:cBhvr>
                                        <p:cTn id="18" dur="500"/>
                                        <p:tgtEl>
                                          <p:spTgt spid="260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2209800" y="381000"/>
            <a:ext cx="617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solidFill>
                  <a:srgbClr val="7030A0"/>
                </a:solidFill>
              </a:rPr>
              <a:t>XÂY DỰNG DIỄN ĐÀN</a:t>
            </a:r>
          </a:p>
        </p:txBody>
      </p:sp>
      <p:sp>
        <p:nvSpPr>
          <p:cNvPr id="6" name="Rectangle 11"/>
          <p:cNvSpPr txBox="1">
            <a:spLocks noChangeArrowheads="1"/>
          </p:cNvSpPr>
          <p:nvPr/>
        </p:nvSpPr>
        <p:spPr bwMode="auto">
          <a:xfrm>
            <a:off x="3429000" y="14478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cho nhân viên thảo luận các vấn đề của công ty</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pic>
        <p:nvPicPr>
          <p:cNvPr id="45060" name="Picture 5" descr="http://baltic-education.com/decorator/images/Fo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575"/>
            <a:ext cx="3505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2209800" y="457200"/>
            <a:ext cx="6553200" cy="708025"/>
          </a:xfrm>
          <a:prstGeom prst="rect">
            <a:avLst/>
          </a:prstGeom>
          <a:noFill/>
          <a:ln w="9525">
            <a:noFill/>
            <a:miter lim="800000"/>
            <a:headEnd/>
            <a:tailEnd/>
          </a:ln>
        </p:spPr>
        <p:txBody>
          <a:bodyPr>
            <a:spAutoFit/>
          </a:bodyPr>
          <a:lstStyle/>
          <a:p>
            <a:pPr algn="ctr">
              <a:defRPr/>
            </a:pPr>
            <a:r>
              <a:rPr lang="en-US" sz="3200" b="1"/>
              <a:t>XÂY DỰNG THƯ VIỆN </a:t>
            </a:r>
            <a:r>
              <a:rPr lang="en-US" sz="4000" b="1">
                <a:solidFill>
                  <a:srgbClr val="336600"/>
                </a:solidFill>
                <a:effectLst>
                  <a:outerShdw blurRad="38100" dist="38100" dir="2700000" algn="tl">
                    <a:srgbClr val="000000">
                      <a:alpha val="43137"/>
                    </a:srgbClr>
                  </a:outerShdw>
                </a:effectLst>
              </a:rPr>
              <a:t>ONLINE</a:t>
            </a:r>
          </a:p>
        </p:txBody>
      </p:sp>
      <p:sp>
        <p:nvSpPr>
          <p:cNvPr id="5" name="Rectangle 11"/>
          <p:cNvSpPr txBox="1">
            <a:spLocks noChangeArrowheads="1"/>
          </p:cNvSpPr>
          <p:nvPr/>
        </p:nvSpPr>
        <p:spPr bwMode="auto">
          <a:xfrm>
            <a:off x="457200" y="12954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lưu trữ các tài liệu công việc của công ty</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2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pic>
        <p:nvPicPr>
          <p:cNvPr id="46084" name="Picture 5" descr="http://www.nrla.org/assets/0/72/194/242/ac95fd7f-46c3-4108-98ee-001c358e0e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24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2209800" y="533400"/>
            <a:ext cx="6172200" cy="708025"/>
          </a:xfrm>
          <a:prstGeom prst="rect">
            <a:avLst/>
          </a:prstGeom>
          <a:noFill/>
          <a:ln w="9525">
            <a:noFill/>
            <a:miter lim="800000"/>
            <a:headEnd/>
            <a:tailEnd/>
          </a:ln>
        </p:spPr>
        <p:txBody>
          <a:bodyPr>
            <a:spAutoFit/>
          </a:bodyPr>
          <a:lstStyle/>
          <a:p>
            <a:pPr algn="ctr">
              <a:defRPr/>
            </a:pPr>
            <a:r>
              <a:rPr lang="en-US" sz="3200" b="1"/>
              <a:t>XÂY DỰNG </a:t>
            </a:r>
            <a:r>
              <a:rPr lang="en-US" sz="4000" b="1">
                <a:solidFill>
                  <a:srgbClr val="C00000"/>
                </a:solidFill>
                <a:effectLst>
                  <a:outerShdw blurRad="38100" dist="38100" dir="2700000" algn="tl">
                    <a:srgbClr val="000000">
                      <a:alpha val="43137"/>
                    </a:srgbClr>
                  </a:outerShdw>
                </a:effectLst>
              </a:rPr>
              <a:t>BLOG</a:t>
            </a:r>
          </a:p>
        </p:txBody>
      </p:sp>
      <p:sp>
        <p:nvSpPr>
          <p:cNvPr id="5" name="Rectangle 11"/>
          <p:cNvSpPr txBox="1">
            <a:spLocks noChangeArrowheads="1"/>
          </p:cNvSpPr>
          <p:nvPr/>
        </p:nvSpPr>
        <p:spPr bwMode="auto">
          <a:xfrm>
            <a:off x="457200" y="12954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cho nhân viên thảo luận các vấn đề của công ty</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pic>
        <p:nvPicPr>
          <p:cNvPr id="47108" name="Picture 5" descr="http://www.pr-quangcao.edu.vn/admin/uploads/63230-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05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2209800" y="228600"/>
            <a:ext cx="6172200" cy="923925"/>
          </a:xfrm>
          <a:prstGeom prst="rect">
            <a:avLst/>
          </a:prstGeom>
          <a:noFill/>
          <a:ln w="9525">
            <a:noFill/>
            <a:miter lim="800000"/>
            <a:headEnd/>
            <a:tailEnd/>
          </a:ln>
        </p:spPr>
        <p:txBody>
          <a:bodyPr>
            <a:spAutoFit/>
          </a:bodyPr>
          <a:lstStyle/>
          <a:p>
            <a:pPr algn="ctr">
              <a:defRPr/>
            </a:pPr>
            <a:r>
              <a:rPr lang="en-US" sz="2400"/>
              <a:t>XÂY DỰNG </a:t>
            </a:r>
            <a:r>
              <a:rPr lang="en-US" sz="5400">
                <a:solidFill>
                  <a:srgbClr val="0033CC"/>
                </a:solidFill>
                <a:effectLst>
                  <a:outerShdw blurRad="38100" dist="38100" dir="2700000" algn="tl">
                    <a:srgbClr val="000000">
                      <a:alpha val="43137"/>
                    </a:srgbClr>
                  </a:outerShdw>
                </a:effectLst>
              </a:rPr>
              <a:t>WIKI</a:t>
            </a:r>
          </a:p>
        </p:txBody>
      </p:sp>
      <p:sp>
        <p:nvSpPr>
          <p:cNvPr id="5" name="Rectangle 11"/>
          <p:cNvSpPr txBox="1">
            <a:spLocks noChangeArrowheads="1"/>
          </p:cNvSpPr>
          <p:nvPr/>
        </p:nvSpPr>
        <p:spPr bwMode="auto">
          <a:xfrm>
            <a:off x="457200" y="12954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cho nhân viên thảo luận các vấn đề của công ty</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pic>
        <p:nvPicPr>
          <p:cNvPr id="48132" name="Picture 5" descr="http://blog.delaranja.com/wp-content/uploads/wikip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8575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2209800" y="5334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0066CC"/>
                </a:solidFill>
              </a:rPr>
              <a:t>XÂY DỰNG HỆ THỐNG SEARCH</a:t>
            </a:r>
          </a:p>
        </p:txBody>
      </p:sp>
      <p:pic>
        <p:nvPicPr>
          <p:cNvPr id="49155" name="Picture 5" descr="http://www.ptpsoft.com.vn/Uploadimages/News/18122009550_20776339_images1528530_windows-desktop-search0104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txBox="1">
            <a:spLocks noChangeArrowheads="1"/>
          </p:cNvSpPr>
          <p:nvPr/>
        </p:nvSpPr>
        <p:spPr bwMode="auto">
          <a:xfrm>
            <a:off x="3276600" y="15240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cho nhân viên thảo luận các vấn đề của công ty</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2209800" y="5334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9900"/>
                </a:solidFill>
              </a:rPr>
              <a:t>XÂY DỰNG HỆ THỐNG CHAT NỘI BỘ</a:t>
            </a:r>
          </a:p>
        </p:txBody>
      </p:sp>
      <p:sp>
        <p:nvSpPr>
          <p:cNvPr id="3" name="Rectangle 11"/>
          <p:cNvSpPr txBox="1">
            <a:spLocks noChangeArrowheads="1"/>
          </p:cNvSpPr>
          <p:nvPr/>
        </p:nvSpPr>
        <p:spPr bwMode="auto">
          <a:xfrm>
            <a:off x="457200" y="12954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cho nhân viên thảo luận các vấn đề của công ty</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pic>
        <p:nvPicPr>
          <p:cNvPr id="50180" name="Picture 5" descr="http://enews.agu.edu.vn/uploads/imgposts/u10822_t1184980287_xR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95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2209800" y="533400"/>
            <a:ext cx="6172200" cy="708025"/>
          </a:xfrm>
          <a:prstGeom prst="rect">
            <a:avLst/>
          </a:prstGeom>
          <a:noFill/>
          <a:ln w="9525">
            <a:noFill/>
            <a:miter lim="800000"/>
            <a:headEnd/>
            <a:tailEnd/>
          </a:ln>
        </p:spPr>
        <p:txBody>
          <a:bodyPr>
            <a:spAutoFit/>
          </a:bodyPr>
          <a:lstStyle/>
          <a:p>
            <a:pPr algn="ctr">
              <a:defRPr/>
            </a:pPr>
            <a:r>
              <a:rPr lang="en-US" sz="2400"/>
              <a:t>XÂY DỰNG PHÒNG </a:t>
            </a:r>
            <a:r>
              <a:rPr lang="en-US" sz="4000" b="1">
                <a:solidFill>
                  <a:srgbClr val="336600"/>
                </a:solidFill>
                <a:effectLst>
                  <a:outerShdw blurRad="38100" dist="38100" dir="2700000" algn="tl">
                    <a:srgbClr val="000000">
                      <a:alpha val="43137"/>
                    </a:srgbClr>
                  </a:outerShdw>
                </a:effectLst>
              </a:rPr>
              <a:t>THƯ VIỆN</a:t>
            </a:r>
          </a:p>
        </p:txBody>
      </p:sp>
      <p:pic>
        <p:nvPicPr>
          <p:cNvPr id="51203" name="Picture 7" descr="http://coast.contracosta.edu/cccimages/Library/refstacks07smallLibr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242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txBox="1">
            <a:spLocks noChangeArrowheads="1"/>
          </p:cNvSpPr>
          <p:nvPr/>
        </p:nvSpPr>
        <p:spPr bwMode="auto">
          <a:xfrm>
            <a:off x="0" y="1295400"/>
            <a:ext cx="5181600" cy="4953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lưu trữ các tài liệu và sách vở phục vụ công việc</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2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50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2209800" y="533400"/>
            <a:ext cx="6172200" cy="708025"/>
          </a:xfrm>
          <a:prstGeom prst="rect">
            <a:avLst/>
          </a:prstGeom>
          <a:noFill/>
          <a:ln w="9525">
            <a:noFill/>
            <a:miter lim="800000"/>
            <a:headEnd/>
            <a:tailEnd/>
          </a:ln>
        </p:spPr>
        <p:txBody>
          <a:bodyPr>
            <a:spAutoFit/>
          </a:bodyPr>
          <a:lstStyle/>
          <a:p>
            <a:pPr algn="ctr">
              <a:defRPr/>
            </a:pPr>
            <a:r>
              <a:rPr lang="en-US" sz="2400" b="1"/>
              <a:t>XÂY DỰNG PHÒNG </a:t>
            </a:r>
            <a:r>
              <a:rPr lang="en-US" sz="4000" b="1">
                <a:solidFill>
                  <a:srgbClr val="FF9900"/>
                </a:solidFill>
                <a:effectLst>
                  <a:outerShdw blurRad="38100" dist="38100" dir="2700000" algn="tl">
                    <a:srgbClr val="000000">
                      <a:alpha val="43137"/>
                    </a:srgbClr>
                  </a:outerShdw>
                </a:effectLst>
              </a:rPr>
              <a:t>LAB</a:t>
            </a:r>
          </a:p>
        </p:txBody>
      </p:sp>
      <p:sp>
        <p:nvSpPr>
          <p:cNvPr id="3" name="Rectangle 11"/>
          <p:cNvSpPr txBox="1">
            <a:spLocks noChangeArrowheads="1"/>
          </p:cNvSpPr>
          <p:nvPr/>
        </p:nvSpPr>
        <p:spPr bwMode="auto">
          <a:xfrm>
            <a:off x="3429000" y="15240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cho nhân viên thực hành các công việc.</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6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100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pic>
        <p:nvPicPr>
          <p:cNvPr id="52228" name="Picture 5" descr="http://roma1.rm.ingv.it/INGV/laboratories/grey_wind-lab-chim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3340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2209800" y="533400"/>
            <a:ext cx="617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XÂY DỰNG BAR GIAO LƯU</a:t>
            </a:r>
          </a:p>
          <a:p>
            <a:pPr algn="ctr" eaLnBrk="1" hangingPunct="1"/>
            <a:endParaRPr lang="en-US" sz="2400"/>
          </a:p>
        </p:txBody>
      </p:sp>
      <p:pic>
        <p:nvPicPr>
          <p:cNvPr id="53251" name="Picture 5" descr="http://img.muare.vn/545lathanh/quay%20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14600"/>
            <a:ext cx="5391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txBox="1">
            <a:spLocks noChangeArrowheads="1"/>
          </p:cNvSpPr>
          <p:nvPr/>
        </p:nvSpPr>
        <p:spPr bwMode="auto">
          <a:xfrm>
            <a:off x="457200" y="1295400"/>
            <a:ext cx="5715000" cy="4525963"/>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Mục đích:</a:t>
            </a:r>
          </a:p>
          <a:p>
            <a:pPr marL="742950" lvl="1" indent="-285750" eaLnBrk="0" hangingPunct="0">
              <a:lnSpc>
                <a:spcPct val="90000"/>
              </a:lnSpc>
              <a:spcBef>
                <a:spcPct val="20000"/>
              </a:spcBef>
              <a:buFontTx/>
              <a:buChar char="–"/>
              <a:defRPr/>
            </a:pPr>
            <a:r>
              <a:rPr lang="en-US" altLang="ja-JP" sz="1600" kern="0">
                <a:latin typeface="+mn-lt"/>
                <a:ea typeface="ＭＳ Ｐゴシック" pitchFamily="34" charset="-128"/>
                <a:cs typeface="+mn-cs"/>
              </a:rPr>
              <a:t>Tạo ra khu vực trao đổi thư giãn cho nhân viên trao đổi về công việc</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Thời lượng: </a:t>
            </a:r>
            <a:r>
              <a:rPr lang="en-US" altLang="ja-JP" sz="2800" kern="0">
                <a:latin typeface="+mn-lt"/>
                <a:ea typeface="ＭＳ Ｐゴシック" pitchFamily="34" charset="-128"/>
                <a:cs typeface="+mn-cs"/>
              </a:rPr>
              <a:t>2 tháng triển khai</a:t>
            </a:r>
          </a:p>
          <a:p>
            <a:pPr marL="342900" indent="-342900" eaLnBrk="0" hangingPunct="0">
              <a:lnSpc>
                <a:spcPct val="90000"/>
              </a:lnSpc>
              <a:spcBef>
                <a:spcPct val="20000"/>
              </a:spcBef>
              <a:buFontTx/>
              <a:buChar char="•"/>
              <a:defRPr/>
            </a:pPr>
            <a:r>
              <a:rPr lang="en-US" altLang="ja-JP" sz="3200" kern="0">
                <a:latin typeface="+mn-lt"/>
                <a:ea typeface="ＭＳ Ｐゴシック" pitchFamily="34" charset="-128"/>
                <a:cs typeface="+mn-cs"/>
              </a:rPr>
              <a:t>Ý tưởng triển khai sơ lược :</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kế hoạch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Lên chi phí dự trù</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Xin quyết định của Ban giám đốc</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Tiến hành thực hiện kế hoạch</a:t>
            </a:r>
          </a:p>
          <a:p>
            <a:pPr marL="742950" lvl="1" indent="-285750" eaLnBrk="0" hangingPunct="0">
              <a:lnSpc>
                <a:spcPct val="90000"/>
              </a:lnSpc>
              <a:spcBef>
                <a:spcPct val="20000"/>
              </a:spcBef>
              <a:buFontTx/>
              <a:buChar char="–"/>
              <a:defRPr/>
            </a:pPr>
            <a:r>
              <a:rPr lang="en-US" altLang="ja-JP" kern="0">
                <a:latin typeface="+mn-lt"/>
                <a:ea typeface="ＭＳ Ｐゴシック" pitchFamily="34" charset="-128"/>
                <a:cs typeface="+mn-cs"/>
              </a:rPr>
              <a:t>Tổng kết xây dựng kế hoạch tiếp theo</a:t>
            </a:r>
          </a:p>
          <a:p>
            <a:pPr marL="342900" indent="-342900" eaLnBrk="0" hangingPunct="0">
              <a:lnSpc>
                <a:spcPct val="90000"/>
              </a:lnSpc>
              <a:spcBef>
                <a:spcPct val="20000"/>
              </a:spcBef>
              <a:buFontTx/>
              <a:buChar char="•"/>
              <a:defRPr/>
            </a:pPr>
            <a:r>
              <a:rPr lang="en-US" altLang="ja-JP" sz="3200" kern="0">
                <a:ea typeface="ＭＳ Ｐゴシック" pitchFamily="34" charset="-128"/>
              </a:rPr>
              <a:t>Chi phí dự trù : 50 triệu</a:t>
            </a:r>
          </a:p>
          <a:p>
            <a:pPr marL="342900" indent="-342900" eaLnBrk="0" hangingPunct="0">
              <a:lnSpc>
                <a:spcPct val="90000"/>
              </a:lnSpc>
              <a:spcBef>
                <a:spcPct val="20000"/>
              </a:spcBef>
              <a:buFontTx/>
              <a:buChar char="•"/>
              <a:defRPr/>
            </a:pPr>
            <a:endParaRPr lang="ja-JP" altLang="en-US" sz="3200" kern="0">
              <a:latin typeface="+mn-lt"/>
              <a:ea typeface="ＭＳ Ｐゴシック" pitchFamily="34"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http://brastrucking.co.za/construc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72771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05000" y="228600"/>
            <a:ext cx="7239000" cy="1143000"/>
          </a:xfrm>
          <a:prstGeom prst="rect">
            <a:avLst/>
          </a:prstGeom>
          <a:noFill/>
          <a:ln w="9525">
            <a:noFill/>
            <a:miter lim="800000"/>
            <a:headEnd/>
            <a:tailEnd/>
          </a:ln>
        </p:spPr>
        <p:txBody>
          <a:bodyPr anchor="ctr"/>
          <a:lstStyle/>
          <a:p>
            <a:pPr algn="ctr" eaLnBrk="0" hangingPunct="0">
              <a:defRPr/>
            </a:pPr>
            <a:r>
              <a:rPr lang="en-US" sz="7200" kern="0">
                <a:solidFill>
                  <a:srgbClr val="0070C0"/>
                </a:solidFill>
                <a:effectLst>
                  <a:outerShdw blurRad="38100" dist="38100" dir="2700000" algn="tl">
                    <a:srgbClr val="000000">
                      <a:alpha val="43137"/>
                    </a:srgbClr>
                  </a:outerShdw>
                </a:effectLst>
                <a:latin typeface="+mj-lt"/>
                <a:ea typeface="+mj-ea"/>
                <a:cs typeface="+mj-cs"/>
              </a:rPr>
              <a:t>BC2: </a:t>
            </a:r>
            <a:r>
              <a:rPr lang="en-US" sz="4400" kern="0">
                <a:solidFill>
                  <a:srgbClr val="0070C0"/>
                </a:solidFill>
                <a:latin typeface="+mj-lt"/>
                <a:ea typeface="+mj-ea"/>
                <a:cs typeface="+mj-cs"/>
              </a:rPr>
              <a:t>Xây dựng chất xúc tác chuyển hóa tri thức</a:t>
            </a:r>
          </a:p>
        </p:txBody>
      </p:sp>
      <p:sp>
        <p:nvSpPr>
          <p:cNvPr id="54276" name="TextBox 2"/>
          <p:cNvSpPr txBox="1">
            <a:spLocks noChangeArrowheads="1"/>
          </p:cNvSpPr>
          <p:nvPr/>
        </p:nvSpPr>
        <p:spPr bwMode="auto">
          <a:xfrm>
            <a:off x="304800" y="4876800"/>
            <a:ext cx="838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t>Lưu ý: </a:t>
            </a:r>
          </a:p>
          <a:p>
            <a:pPr eaLnBrk="1" hangingPunct="1">
              <a:buFontTx/>
              <a:buChar char="-"/>
            </a:pPr>
            <a:r>
              <a:rPr lang="en-US" i="1"/>
              <a:t> Không nên chuyển thành 1 quy trình chính thức và có tổ chức</a:t>
            </a:r>
          </a:p>
          <a:p>
            <a:pPr eaLnBrk="1" hangingPunct="1">
              <a:buFontTx/>
              <a:buChar char="-"/>
            </a:pPr>
            <a:r>
              <a:rPr lang="en-US" i="1"/>
              <a:t> Không nên ép buộc mọi người tham gia và bảo họ phải làm gì ?</a:t>
            </a:r>
          </a:p>
          <a:p>
            <a:pPr eaLnBrk="1" hangingPunct="1">
              <a:buFontTx/>
              <a:buChar char="-"/>
            </a:pPr>
            <a:r>
              <a:rPr lang="en-US" i="1"/>
              <a:t> Chỉ nên có các hành động khuyến khích chứ không nên quy thành các món tiền thưởng và cơ hội thăng chức. Khuyến khích cần phải gián tiếp.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p:cNvSpPr>
          <p:nvPr>
            <p:ph type="body" idx="4294967295"/>
          </p:nvPr>
        </p:nvSpPr>
        <p:spPr>
          <a:xfrm>
            <a:off x="612775" y="1803400"/>
            <a:ext cx="8153400" cy="4775200"/>
          </a:xfrm>
        </p:spPr>
        <p:txBody>
          <a:bodyPr/>
          <a:lstStyle/>
          <a:p>
            <a:r>
              <a:rPr lang="en-US" b="1" i="1" smtClean="0">
                <a:solidFill>
                  <a:srgbClr val="F8941C"/>
                </a:solidFill>
              </a:rPr>
              <a:t>Tình huống 02:</a:t>
            </a:r>
          </a:p>
          <a:p>
            <a:pPr lvl="1">
              <a:buFont typeface="Wingdings 2" pitchFamily="18" charset="2"/>
              <a:buNone/>
            </a:pPr>
            <a:r>
              <a:rPr lang="en-US" sz="1800" i="1" smtClean="0"/>
              <a:t>Các bộ phận trong công ty bạn làm việc ở các địa điểm cách xa nhau. Và cấp quản lý trực tiếp của bộ phận cũng thường công tác xa. Trong khi bản chất của công việc lại thường xuyên phải có sự phối hợp, trao đổi giữa các bộ phận với nhau và cấp quản lý cũng thường xuyên phải nắm bắt tình hình công việc để có chỉ đạo kịp thời. </a:t>
            </a:r>
          </a:p>
          <a:p>
            <a:pPr lvl="1">
              <a:buFont typeface="Wingdings 2" pitchFamily="18" charset="2"/>
              <a:buNone/>
            </a:pPr>
            <a:r>
              <a:rPr lang="en-US" sz="1800" b="1" smtClean="0"/>
              <a:t>Câu hỏi thảo luận:</a:t>
            </a:r>
          </a:p>
          <a:p>
            <a:pPr lvl="1">
              <a:buFontTx/>
              <a:buChar char="-"/>
            </a:pPr>
            <a:r>
              <a:rPr lang="en-US" sz="1800" smtClean="0"/>
              <a:t>Để đáp ứng được nhu cầu trao đổi, phối hợp và cập nhật thông tin giữa các bộ phận khác nhau, giữa những người ở những nơi khác nhau đó, bạn sẽ làm như nào?</a:t>
            </a:r>
          </a:p>
        </p:txBody>
      </p:sp>
      <p:sp>
        <p:nvSpPr>
          <p:cNvPr id="18435" name="Rectangle 2"/>
          <p:cNvSpPr>
            <a:spLocks noGrp="1"/>
          </p:cNvSpPr>
          <p:nvPr>
            <p:ph type="title" idx="4294967295"/>
          </p:nvPr>
        </p:nvSpPr>
        <p:spPr>
          <a:xfrm>
            <a:off x="1905000" y="274638"/>
            <a:ext cx="6781800" cy="944562"/>
          </a:xfrm>
        </p:spPr>
        <p:txBody>
          <a:bodyPr/>
          <a:lstStyle/>
          <a:p>
            <a:r>
              <a:rPr lang="en-US" sz="3200" b="1" smtClean="0">
                <a:solidFill>
                  <a:srgbClr val="FF9900"/>
                </a:solidFill>
              </a:rPr>
              <a:t>Case study –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animEffect transition="in" filter="blinds(horizontal)">
                                      <p:cBhvr>
                                        <p:cTn id="7" dur="500"/>
                                        <p:tgtEl>
                                          <p:spTgt spid="288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8771">
                                            <p:txEl>
                                              <p:pRg st="2" end="2"/>
                                            </p:txEl>
                                          </p:spTgt>
                                        </p:tgtEl>
                                        <p:attrNameLst>
                                          <p:attrName>style.visibility</p:attrName>
                                        </p:attrNameLst>
                                      </p:cBhvr>
                                      <p:to>
                                        <p:strVal val="visible"/>
                                      </p:to>
                                    </p:set>
                                    <p:animEffect transition="in" filter="blinds(horizontal)">
                                      <p:cBhvr>
                                        <p:cTn id="12" dur="500"/>
                                        <p:tgtEl>
                                          <p:spTgt spid="288771">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88771">
                                            <p:txEl>
                                              <p:pRg st="3" end="3"/>
                                            </p:txEl>
                                          </p:spTgt>
                                        </p:tgtEl>
                                        <p:attrNameLst>
                                          <p:attrName>style.visibility</p:attrName>
                                        </p:attrNameLst>
                                      </p:cBhvr>
                                      <p:to>
                                        <p:strVal val="visible"/>
                                      </p:to>
                                    </p:set>
                                    <p:animEffect transition="in" filter="blinds(horizontal)">
                                      <p:cBhvr>
                                        <p:cTn id="15" dur="500"/>
                                        <p:tgtEl>
                                          <p:spTgt spid="288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2209800" y="533400"/>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THỐNG NHẤT SỰ ỦNG HỘ CỦA LÃNH ĐẠO</a:t>
            </a:r>
          </a:p>
        </p:txBody>
      </p:sp>
      <p:sp>
        <p:nvSpPr>
          <p:cNvPr id="55299" name="TextBox 4"/>
          <p:cNvSpPr txBox="1">
            <a:spLocks noChangeArrowheads="1"/>
          </p:cNvSpPr>
          <p:nvPr/>
        </p:nvSpPr>
        <p:spPr bwMode="auto">
          <a:xfrm>
            <a:off x="914400" y="21336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Coi hoạt động diễn đàn 1 điều tự nhiên</a:t>
            </a:r>
          </a:p>
        </p:txBody>
      </p:sp>
      <p:sp>
        <p:nvSpPr>
          <p:cNvPr id="55300" name="TextBox 5"/>
          <p:cNvSpPr txBox="1">
            <a:spLocks noChangeArrowheads="1"/>
          </p:cNvSpPr>
          <p:nvPr/>
        </p:nvSpPr>
        <p:spPr bwMode="auto">
          <a:xfrm>
            <a:off x="762000" y="27432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Khuyến khich và tránh có những hành động nhắc nhở theo kiểu “vạ miệng”</a:t>
            </a:r>
          </a:p>
        </p:txBody>
      </p:sp>
      <p:pic>
        <p:nvPicPr>
          <p:cNvPr id="55301" name="Picture 7" descr="http://files.myopera.com/phanxacom/blog/l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76600"/>
            <a:ext cx="3810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6"/>
          <p:cNvSpPr txBox="1">
            <a:spLocks noChangeArrowheads="1"/>
          </p:cNvSpPr>
          <p:nvPr/>
        </p:nvSpPr>
        <p:spPr bwMode="auto">
          <a:xfrm>
            <a:off x="1143000" y="35814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Chấp nhận và sẵn sàng cho sự thay đổi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ttp://customersrock.files.wordpress.com/2007/03/golden-r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143000"/>
            <a:ext cx="72580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p:cNvSpPr txBox="1">
            <a:spLocks noChangeArrowheads="1"/>
          </p:cNvSpPr>
          <p:nvPr/>
        </p:nvSpPr>
        <p:spPr bwMode="auto">
          <a:xfrm>
            <a:off x="228600" y="1524000"/>
            <a:ext cx="2286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XÂY DỰNG HỆ THỐNG NGUYÊN TẮC HƯỚNG DẪN CÁC HOẠT ĐỘNG CHIA SẺ CHI THỨC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http://blog.rozee.pk/wp-content/uploads/2010/05/leadership-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3"/>
          <p:cNvSpPr txBox="1">
            <a:spLocks noChangeArrowheads="1"/>
          </p:cNvSpPr>
          <p:nvPr/>
        </p:nvSpPr>
        <p:spPr bwMode="auto">
          <a:xfrm>
            <a:off x="2209800" y="3810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CHÍNH SÁCH LIÊN KẾT CẤP CAO VỚI CẤP THẤP</a:t>
            </a:r>
          </a:p>
        </p:txBody>
      </p:sp>
      <p:sp>
        <p:nvSpPr>
          <p:cNvPr id="57348" name="TextBox 4"/>
          <p:cNvSpPr txBox="1">
            <a:spLocks noChangeArrowheads="1"/>
          </p:cNvSpPr>
          <p:nvPr/>
        </p:nvSpPr>
        <p:spPr bwMode="auto">
          <a:xfrm>
            <a:off x="228600" y="14478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1. Nhà quản lý phải cùng làm việc với nhân viên trong một số công việc ở cấp thấp hơn để duy trì được sự trao đổi với nhau về những vấn để ở cấp cơ sở.</a:t>
            </a:r>
          </a:p>
        </p:txBody>
      </p:sp>
      <p:sp>
        <p:nvSpPr>
          <p:cNvPr id="57349" name="TextBox 5"/>
          <p:cNvSpPr txBox="1">
            <a:spLocks noChangeArrowheads="1"/>
          </p:cNvSpPr>
          <p:nvPr/>
        </p:nvSpPr>
        <p:spPr bwMode="auto">
          <a:xfrm>
            <a:off x="1219200" y="4038600"/>
            <a:ext cx="449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Ví dụ phó tổng cùng đứng ra tổ chức lớp đào tạo</a:t>
            </a:r>
          </a:p>
        </p:txBody>
      </p:sp>
      <p:sp>
        <p:nvSpPr>
          <p:cNvPr id="57350" name="TextBox 6"/>
          <p:cNvSpPr txBox="1">
            <a:spLocks noChangeArrowheads="1"/>
          </p:cNvSpPr>
          <p:nvPr/>
        </p:nvSpPr>
        <p:spPr bwMode="auto">
          <a:xfrm>
            <a:off x="457200" y="5638800"/>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2. Các buổi họp phải luôn tạo ra cảm giác đoàn kết và hợp tác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http://blog.glennz.com/wp-content/uploads/2009/03/crash_test_s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p:cNvSpPr txBox="1">
            <a:spLocks noChangeArrowheads="1"/>
          </p:cNvSpPr>
          <p:nvPr/>
        </p:nvSpPr>
        <p:spPr bwMode="auto">
          <a:xfrm>
            <a:off x="1981200" y="6096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CHÍNH SÁCH THỬ NGHIỆM Ý TƯỞNG MỚI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ChangeArrowheads="1"/>
          </p:cNvSpPr>
          <p:nvPr/>
        </p:nvSpPr>
        <p:spPr bwMode="auto">
          <a:xfrm>
            <a:off x="2209800" y="5334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HOÀN THIỆN QUY TRÌNH ISO</a:t>
            </a:r>
          </a:p>
        </p:txBody>
      </p:sp>
      <p:pic>
        <p:nvPicPr>
          <p:cNvPr id="59395" name="Picture 4" descr="http://www.partnet.cl/images/is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3429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p:cNvSpPr txBox="1">
            <a:spLocks noChangeArrowheads="1"/>
          </p:cNvSpPr>
          <p:nvPr/>
        </p:nvSpPr>
        <p:spPr bwMode="auto">
          <a:xfrm>
            <a:off x="2209800" y="5334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CHÍNH SÁCH HỖ TRỢ CHI PHÍ</a:t>
            </a:r>
          </a:p>
        </p:txBody>
      </p:sp>
      <p:sp>
        <p:nvSpPr>
          <p:cNvPr id="60419" name="TextBox 4"/>
          <p:cNvSpPr txBox="1">
            <a:spLocks noChangeArrowheads="1"/>
          </p:cNvSpPr>
          <p:nvPr/>
        </p:nvSpPr>
        <p:spPr bwMode="auto">
          <a:xfrm>
            <a:off x="914400" y="1981200"/>
            <a:ext cx="556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Đảm bảo hỗ trợ tài chính cho cộng đồng ảo</a:t>
            </a:r>
          </a:p>
        </p:txBody>
      </p:sp>
      <p:pic>
        <p:nvPicPr>
          <p:cNvPr id="60420" name="Picture 5" descr="http://www.mycobank.org/yeast/App_Themes/White2/Images/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
          <p:cNvSpPr txBox="1">
            <a:spLocks noChangeArrowheads="1"/>
          </p:cNvSpPr>
          <p:nvPr/>
        </p:nvSpPr>
        <p:spPr bwMode="auto">
          <a:xfrm>
            <a:off x="2209800" y="5334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CHÍNH SÁCH TUYỂN DỤNG</a:t>
            </a:r>
          </a:p>
        </p:txBody>
      </p:sp>
      <p:sp>
        <p:nvSpPr>
          <p:cNvPr id="61443" name="TextBox 4"/>
          <p:cNvSpPr txBox="1">
            <a:spLocks noChangeArrowheads="1"/>
          </p:cNvSpPr>
          <p:nvPr/>
        </p:nvSpPr>
        <p:spPr bwMode="auto">
          <a:xfrm>
            <a:off x="914400" y="19812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Đ</a:t>
            </a:r>
            <a:r>
              <a:rPr lang="vi-VN"/>
              <a:t>ư</a:t>
            </a:r>
            <a:r>
              <a:rPr lang="en-US"/>
              <a:t>a năng lực và sở thích chia sẻ kiến thức vào yêu cầu tuyển dụng</a:t>
            </a:r>
          </a:p>
        </p:txBody>
      </p:sp>
      <p:pic>
        <p:nvPicPr>
          <p:cNvPr id="61444" name="Picture 5" descr="http://redgiraffesearch.com/wp-content/uploads/2009/04/rg-recruitment-solu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24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3"/>
          <p:cNvSpPr txBox="1">
            <a:spLocks noChangeArrowheads="1"/>
          </p:cNvSpPr>
          <p:nvPr/>
        </p:nvSpPr>
        <p:spPr bwMode="auto">
          <a:xfrm>
            <a:off x="2209800" y="5334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CHÍNH SÁCH ĐÁNH GIÁ</a:t>
            </a:r>
          </a:p>
        </p:txBody>
      </p:sp>
      <p:pic>
        <p:nvPicPr>
          <p:cNvPr id="62467" name="Picture 5" descr="http://ptth29b.files.wordpress.com/2010/05/bom-comp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73437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4"/>
          <p:cNvSpPr txBox="1">
            <a:spLocks noChangeArrowheads="1"/>
          </p:cNvSpPr>
          <p:nvPr/>
        </p:nvSpPr>
        <p:spPr bwMode="auto">
          <a:xfrm>
            <a:off x="914400" y="19812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Đ</a:t>
            </a:r>
            <a:r>
              <a:rPr lang="vi-VN"/>
              <a:t>ư</a:t>
            </a:r>
            <a:r>
              <a:rPr lang="en-US"/>
              <a:t>a kết quả chia sẻ kiến thức vào bản đánh giá hàng năm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3"/>
          <p:cNvSpPr txBox="1">
            <a:spLocks noChangeArrowheads="1"/>
          </p:cNvSpPr>
          <p:nvPr/>
        </p:nvSpPr>
        <p:spPr bwMode="auto">
          <a:xfrm>
            <a:off x="2209800" y="53340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CHÍNH SÁCH ƯU ĐÃI CHO NHỮNG NGƯỜI LEAD CÁC NHÓM CHIA SẺ</a:t>
            </a:r>
          </a:p>
        </p:txBody>
      </p:sp>
      <p:pic>
        <p:nvPicPr>
          <p:cNvPr id="63491" name="Picture 4" descr="https://www.fccbcf.org/images/benefi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981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828800"/>
            <a:ext cx="8229600" cy="1143000"/>
          </a:xfrm>
        </p:spPr>
        <p:txBody>
          <a:bodyPr/>
          <a:lstStyle/>
          <a:p>
            <a:r>
              <a:rPr lang="en-US" sz="4000" smtClean="0"/>
              <a:t>BC3: Xây dựng các hoạt động thúc đẩy chuyển hóa tri thức ( 2 năm )</a:t>
            </a:r>
          </a:p>
        </p:txBody>
      </p:sp>
      <p:pic>
        <p:nvPicPr>
          <p:cNvPr id="64515" name="Picture 4" descr="http://www.chungroup.com/images/web-constr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24200"/>
            <a:ext cx="7200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Rectangle 3"/>
          <p:cNvSpPr>
            <a:spLocks noGrp="1"/>
          </p:cNvSpPr>
          <p:nvPr>
            <p:ph type="body" idx="4294967295"/>
          </p:nvPr>
        </p:nvSpPr>
        <p:spPr>
          <a:xfrm>
            <a:off x="612775" y="1803400"/>
            <a:ext cx="8153400" cy="4775200"/>
          </a:xfrm>
        </p:spPr>
        <p:txBody>
          <a:bodyPr/>
          <a:lstStyle/>
          <a:p>
            <a:r>
              <a:rPr lang="en-US" b="1" i="1" smtClean="0">
                <a:solidFill>
                  <a:srgbClr val="F8941C"/>
                </a:solidFill>
              </a:rPr>
              <a:t>Tình huống 03:</a:t>
            </a:r>
          </a:p>
          <a:p>
            <a:pPr lvl="1">
              <a:buFont typeface="Wingdings 2" pitchFamily="18" charset="2"/>
              <a:buNone/>
            </a:pPr>
            <a:r>
              <a:rPr lang="en-US" sz="1800" i="1" smtClean="0"/>
              <a:t>Công ty bạn là một công ty tư vấn luật, và do đó có rất nhiều văn bản, tài liệu pháp lí cần chia sẻ trong công ty, và cùng một tài liệu lại thường có các phiên bản khác nhau vẫn cần được lưu giữ để đối chiếu, so sánh. Bên cạnh đó là các thông tin làm việc với khách hàng thì cần được chia sẻ giữa trong nội bộ nhóm làm việc, nhưng không được tiết lộ cho những người thuộc nhóm khác. </a:t>
            </a:r>
          </a:p>
          <a:p>
            <a:pPr lvl="1">
              <a:buFont typeface="Wingdings 2" pitchFamily="18" charset="2"/>
              <a:buNone/>
            </a:pPr>
            <a:r>
              <a:rPr lang="en-US" sz="1800" b="1" smtClean="0"/>
              <a:t>Câu hỏi thảo luận:</a:t>
            </a:r>
          </a:p>
          <a:p>
            <a:pPr lvl="1">
              <a:buFontTx/>
              <a:buChar char="-"/>
            </a:pPr>
            <a:r>
              <a:rPr lang="en-US" sz="1800" smtClean="0"/>
              <a:t>Bạn sẽ chọn giải pháp như thế nào để lưu trữ, chia sẻ thông tin, tài liệu trong tình huống đó?</a:t>
            </a:r>
          </a:p>
        </p:txBody>
      </p:sp>
      <p:sp>
        <p:nvSpPr>
          <p:cNvPr id="19459" name="Rectangle 2"/>
          <p:cNvSpPr>
            <a:spLocks noGrp="1"/>
          </p:cNvSpPr>
          <p:nvPr>
            <p:ph type="title" idx="4294967295"/>
          </p:nvPr>
        </p:nvSpPr>
        <p:spPr>
          <a:xfrm>
            <a:off x="1905000" y="274638"/>
            <a:ext cx="6781800" cy="944562"/>
          </a:xfrm>
        </p:spPr>
        <p:txBody>
          <a:bodyPr/>
          <a:lstStyle/>
          <a:p>
            <a:r>
              <a:rPr lang="en-US" sz="3200" b="1" smtClean="0">
                <a:solidFill>
                  <a:srgbClr val="FF9900"/>
                </a:solidFill>
              </a:rPr>
              <a:t>Case study –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0819">
                                            <p:txEl>
                                              <p:pRg st="1" end="1"/>
                                            </p:txEl>
                                          </p:spTgt>
                                        </p:tgtEl>
                                        <p:attrNameLst>
                                          <p:attrName>style.visibility</p:attrName>
                                        </p:attrNameLst>
                                      </p:cBhvr>
                                      <p:to>
                                        <p:strVal val="visible"/>
                                      </p:to>
                                    </p:set>
                                    <p:animEffect transition="in" filter="blinds(horizontal)">
                                      <p:cBhvr>
                                        <p:cTn id="7" dur="500"/>
                                        <p:tgtEl>
                                          <p:spTgt spid="290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0819">
                                            <p:txEl>
                                              <p:pRg st="2" end="2"/>
                                            </p:txEl>
                                          </p:spTgt>
                                        </p:tgtEl>
                                        <p:attrNameLst>
                                          <p:attrName>style.visibility</p:attrName>
                                        </p:attrNameLst>
                                      </p:cBhvr>
                                      <p:to>
                                        <p:strVal val="visible"/>
                                      </p:to>
                                    </p:set>
                                    <p:animEffect transition="in" filter="blinds(horizontal)">
                                      <p:cBhvr>
                                        <p:cTn id="12" dur="500"/>
                                        <p:tgtEl>
                                          <p:spTgt spid="290819">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0819">
                                            <p:txEl>
                                              <p:pRg st="3" end="3"/>
                                            </p:txEl>
                                          </p:spTgt>
                                        </p:tgtEl>
                                        <p:attrNameLst>
                                          <p:attrName>style.visibility</p:attrName>
                                        </p:attrNameLst>
                                      </p:cBhvr>
                                      <p:to>
                                        <p:strVal val="visible"/>
                                      </p:to>
                                    </p:set>
                                    <p:animEffect transition="in" filter="blinds(horizontal)">
                                      <p:cBhvr>
                                        <p:cTn id="15" dur="500"/>
                                        <p:tgtEl>
                                          <p:spTgt spid="290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
          <p:cNvSpPr txBox="1">
            <a:spLocks noChangeArrowheads="1"/>
          </p:cNvSpPr>
          <p:nvPr/>
        </p:nvSpPr>
        <p:spPr bwMode="auto">
          <a:xfrm>
            <a:off x="1219200" y="21336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LÊN CHƯƠNG TRÌNH ĐÀO TẠO VỀ KỸ NĂNG CHIA SẺ VÀ ĐỊNH HƯỚNG CHIA SẺ</a:t>
            </a:r>
          </a:p>
        </p:txBody>
      </p:sp>
      <p:pic>
        <p:nvPicPr>
          <p:cNvPr id="65539" name="Picture 4" descr="http://zeetechiso.com/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95600"/>
            <a:ext cx="4362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81200" y="533400"/>
            <a:ext cx="6858000" cy="457200"/>
          </a:xfrm>
        </p:spPr>
        <p:txBody>
          <a:bodyPr/>
          <a:lstStyle/>
          <a:p>
            <a:r>
              <a:rPr lang="en-US" altLang="ja-JP" sz="3600" smtClean="0">
                <a:solidFill>
                  <a:srgbClr val="0033CC"/>
                </a:solidFill>
                <a:latin typeface="Times New Roman" pitchFamily="18" charset="0"/>
                <a:ea typeface="ＭＳ Ｐゴシック" pitchFamily="34" charset="-128"/>
              </a:rPr>
              <a:t>Dự án đào tạo thủ lĩnh tiềm năng</a:t>
            </a:r>
          </a:p>
        </p:txBody>
      </p:sp>
      <p:pic>
        <p:nvPicPr>
          <p:cNvPr id="66563" name="Picture 7" descr="dcvc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2286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9"/>
          <p:cNvSpPr>
            <a:spLocks noChangeArrowheads="1"/>
          </p:cNvSpPr>
          <p:nvPr/>
        </p:nvSpPr>
        <p:spPr bwMode="auto">
          <a:xfrm>
            <a:off x="3124200" y="1447800"/>
            <a:ext cx="5562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ltLang="ja-JP" sz="2800">
                <a:ea typeface="ＭＳ Ｐゴシック" pitchFamily="34" charset="-128"/>
              </a:rPr>
              <a:t>Mục đích:</a:t>
            </a:r>
          </a:p>
          <a:p>
            <a:pPr marL="742950" lvl="1" indent="-285750">
              <a:spcBef>
                <a:spcPct val="20000"/>
              </a:spcBef>
              <a:buFontTx/>
              <a:buChar char="–"/>
            </a:pPr>
            <a:r>
              <a:rPr lang="en-US" altLang="ja-JP" sz="2000">
                <a:ea typeface="ＭＳ Ｐゴシック" pitchFamily="34" charset="-128"/>
              </a:rPr>
              <a:t>Xây dựng thương hiệu nhân sự CMC</a:t>
            </a:r>
          </a:p>
          <a:p>
            <a:pPr marL="742950" lvl="1" indent="-285750">
              <a:spcBef>
                <a:spcPct val="20000"/>
              </a:spcBef>
              <a:buFontTx/>
              <a:buChar char="–"/>
            </a:pPr>
            <a:r>
              <a:rPr lang="en-US" altLang="ja-JP" sz="2000">
                <a:ea typeface="ＭＳ Ｐゴシック" pitchFamily="34" charset="-128"/>
              </a:rPr>
              <a:t>Xây dựng nguồn tuyển dụng</a:t>
            </a:r>
          </a:p>
          <a:p>
            <a:pPr marL="742950" lvl="1" indent="-285750">
              <a:spcBef>
                <a:spcPct val="20000"/>
              </a:spcBef>
              <a:buFontTx/>
              <a:buChar char="–"/>
            </a:pPr>
            <a:r>
              <a:rPr lang="en-US" altLang="ja-JP" sz="2000">
                <a:ea typeface="ＭＳ Ｐゴシック" pitchFamily="34" charset="-128"/>
              </a:rPr>
              <a:t>Xây dựng hoạt động cho team giảng viên nội bộ</a:t>
            </a:r>
          </a:p>
          <a:p>
            <a:pPr marL="342900" indent="-342900">
              <a:spcBef>
                <a:spcPct val="20000"/>
              </a:spcBef>
              <a:buFontTx/>
              <a:buChar char="•"/>
            </a:pPr>
            <a:r>
              <a:rPr lang="en-US" altLang="ja-JP" sz="2800">
                <a:ea typeface="ＭＳ Ｐゴシック" pitchFamily="34" charset="-128"/>
              </a:rPr>
              <a:t>Thời gian : 1 năm</a:t>
            </a:r>
          </a:p>
          <a:p>
            <a:pPr marL="342900" indent="-342900">
              <a:spcBef>
                <a:spcPct val="20000"/>
              </a:spcBef>
              <a:buFontTx/>
              <a:buChar char="•"/>
            </a:pPr>
            <a:r>
              <a:rPr lang="en-US" altLang="ja-JP" sz="2800">
                <a:ea typeface="ＭＳ Ｐゴシック" pitchFamily="34" charset="-128"/>
              </a:rPr>
              <a:t>Ý tưởng triển khai sơ lược</a:t>
            </a:r>
          </a:p>
          <a:p>
            <a:pPr marL="742950" lvl="1" indent="-285750">
              <a:spcBef>
                <a:spcPct val="20000"/>
              </a:spcBef>
              <a:buFontTx/>
              <a:buChar char="–"/>
            </a:pPr>
            <a:r>
              <a:rPr lang="en-US" altLang="ja-JP" sz="2000">
                <a:ea typeface="ＭＳ Ｐゴシック" pitchFamily="34" charset="-128"/>
              </a:rPr>
              <a:t>Xây dựng kế hoạch</a:t>
            </a:r>
          </a:p>
          <a:p>
            <a:pPr marL="742950" lvl="1" indent="-285750">
              <a:spcBef>
                <a:spcPct val="20000"/>
              </a:spcBef>
              <a:buFontTx/>
              <a:buChar char="–"/>
            </a:pPr>
            <a:r>
              <a:rPr lang="en-US" altLang="ja-JP" sz="2000">
                <a:ea typeface="ＭＳ Ｐゴシック" pitchFamily="34" charset="-128"/>
              </a:rPr>
              <a:t>Triển khai trước mắt ở Hà Nội</a:t>
            </a:r>
          </a:p>
          <a:p>
            <a:pPr marL="742950" lvl="1" indent="-285750">
              <a:spcBef>
                <a:spcPct val="20000"/>
              </a:spcBef>
              <a:buFontTx/>
              <a:buChar char="–"/>
            </a:pPr>
            <a:r>
              <a:rPr lang="en-US" altLang="ja-JP" sz="2000">
                <a:ea typeface="ＭＳ Ｐゴシック" pitchFamily="34" charset="-128"/>
              </a:rPr>
              <a:t>Thành lập câu lạc bộ thủ lĩnh tiền năng</a:t>
            </a:r>
          </a:p>
          <a:p>
            <a:pPr marL="342900" indent="-342900">
              <a:spcBef>
                <a:spcPct val="20000"/>
              </a:spcBef>
              <a:buFontTx/>
              <a:buChar char="•"/>
            </a:pPr>
            <a:r>
              <a:rPr lang="en-US" altLang="ja-JP" sz="2800">
                <a:ea typeface="ＭＳ Ｐゴシック" pitchFamily="34" charset="-128"/>
              </a:rPr>
              <a:t>Chi phi dự trù: 70 triệu VND</a:t>
            </a:r>
            <a:endParaRPr lang="ja-JP" altLang="en-US" sz="2800">
              <a:ea typeface="ＭＳ Ｐゴシック" pitchFamily="34" charset="-128"/>
            </a:endParaRPr>
          </a:p>
        </p:txBody>
      </p:sp>
    </p:spTree>
  </p:cSld>
  <p:clrMapOvr>
    <a:masterClrMapping/>
  </p:clrMapOvr>
  <p:transition>
    <p:blinds dir="vert"/>
    <p:sndAc>
      <p:stSnd>
        <p:snd r:embed="rId2" name="tiengvota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fade">
                                      <p:cBhvr>
                                        <p:cTn id="7" dur="2000"/>
                                        <p:tgtEl>
                                          <p:spTgt spid="15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7" descr="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35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9"/>
          <p:cNvSpPr>
            <a:spLocks noGrp="1" noChangeArrowheads="1"/>
          </p:cNvSpPr>
          <p:nvPr>
            <p:ph type="title"/>
          </p:nvPr>
        </p:nvSpPr>
        <p:spPr>
          <a:xfrm>
            <a:off x="1828800" y="457200"/>
            <a:ext cx="6858000" cy="701675"/>
          </a:xfrm>
          <a:noFill/>
        </p:spPr>
        <p:txBody>
          <a:bodyPr>
            <a:spAutoFit/>
          </a:bodyPr>
          <a:lstStyle/>
          <a:p>
            <a:r>
              <a:rPr lang="en-US" altLang="ja-JP" sz="4000" smtClean="0">
                <a:solidFill>
                  <a:srgbClr val="00B050"/>
                </a:solidFill>
                <a:latin typeface="Times New Roman" pitchFamily="18" charset="0"/>
                <a:ea typeface="ＭＳ Ｐゴシック" pitchFamily="34" charset="-128"/>
              </a:rPr>
              <a:t>Dự án đào tạo lãnh đạo nòng cốt</a:t>
            </a:r>
          </a:p>
        </p:txBody>
      </p:sp>
      <p:sp>
        <p:nvSpPr>
          <p:cNvPr id="67588" name="Rectangle 10"/>
          <p:cNvSpPr>
            <a:spLocks noGrp="1" noChangeArrowheads="1"/>
          </p:cNvSpPr>
          <p:nvPr>
            <p:ph type="body" idx="1"/>
          </p:nvPr>
        </p:nvSpPr>
        <p:spPr>
          <a:xfrm>
            <a:off x="457200" y="1600200"/>
            <a:ext cx="6477000" cy="4343400"/>
          </a:xfrm>
          <a:noFill/>
        </p:spPr>
        <p:txBody>
          <a:bodyPr/>
          <a:lstStyle/>
          <a:p>
            <a:pPr>
              <a:lnSpc>
                <a:spcPct val="80000"/>
              </a:lnSpc>
            </a:pPr>
            <a:r>
              <a:rPr lang="en-US" altLang="ja-JP" sz="2800" smtClean="0">
                <a:ea typeface="ＭＳ Ｐゴシック" pitchFamily="34" charset="-128"/>
              </a:rPr>
              <a:t>Mục đích:</a:t>
            </a:r>
          </a:p>
          <a:p>
            <a:pPr lvl="1">
              <a:lnSpc>
                <a:spcPct val="80000"/>
              </a:lnSpc>
            </a:pPr>
            <a:r>
              <a:rPr lang="en-US" altLang="ja-JP" sz="2000" smtClean="0">
                <a:ea typeface="ＭＳ Ｐゴシック" pitchFamily="34" charset="-128"/>
              </a:rPr>
              <a:t>Tạo ra giá trị tăng thêm cho các </a:t>
            </a:r>
            <a:r>
              <a:rPr lang="en-US" altLang="ja-JP" sz="2000" smtClean="0">
                <a:solidFill>
                  <a:schemeClr val="accent1"/>
                </a:solidFill>
                <a:ea typeface="ＭＳ Ｐゴシック" pitchFamily="34" charset="-128"/>
              </a:rPr>
              <a:t>lãnh đạo</a:t>
            </a:r>
          </a:p>
          <a:p>
            <a:pPr lvl="1">
              <a:lnSpc>
                <a:spcPct val="80000"/>
              </a:lnSpc>
            </a:pPr>
            <a:r>
              <a:rPr lang="en-US" altLang="ja-JP" sz="2000" smtClean="0">
                <a:ea typeface="ＭＳ Ｐゴシック" pitchFamily="34" charset="-128"/>
              </a:rPr>
              <a:t>Quảng bá thương hiệu nhân sự </a:t>
            </a:r>
            <a:r>
              <a:rPr lang="en-US" altLang="ja-JP" sz="2000" smtClean="0">
                <a:solidFill>
                  <a:schemeClr val="accent1"/>
                </a:solidFill>
                <a:ea typeface="ＭＳ Ｐゴシック" pitchFamily="34" charset="-128"/>
              </a:rPr>
              <a:t>CMC</a:t>
            </a:r>
          </a:p>
          <a:p>
            <a:pPr lvl="1">
              <a:lnSpc>
                <a:spcPct val="80000"/>
              </a:lnSpc>
            </a:pPr>
            <a:r>
              <a:rPr lang="en-US" altLang="ja-JP" sz="2000" smtClean="0">
                <a:ea typeface="ＭＳ Ｐゴシック" pitchFamily="34" charset="-128"/>
              </a:rPr>
              <a:t>Tăng cường chất lượng quản lý </a:t>
            </a:r>
            <a:r>
              <a:rPr lang="en-US" altLang="ja-JP" sz="2000" smtClean="0">
                <a:solidFill>
                  <a:schemeClr val="accent1"/>
                </a:solidFill>
                <a:ea typeface="ＭＳ Ｐゴシック" pitchFamily="34" charset="-128"/>
              </a:rPr>
              <a:t>cho lãnh đạo</a:t>
            </a:r>
          </a:p>
          <a:p>
            <a:pPr>
              <a:lnSpc>
                <a:spcPct val="80000"/>
              </a:lnSpc>
            </a:pPr>
            <a:r>
              <a:rPr lang="en-US" altLang="ja-JP" sz="2800" smtClean="0">
                <a:ea typeface="ＭＳ Ｐゴシック" pitchFamily="34" charset="-128"/>
              </a:rPr>
              <a:t>Thời gian: 1năm</a:t>
            </a:r>
          </a:p>
          <a:p>
            <a:pPr>
              <a:lnSpc>
                <a:spcPct val="80000"/>
              </a:lnSpc>
            </a:pPr>
            <a:r>
              <a:rPr lang="en-US" altLang="ja-JP" sz="2800" smtClean="0">
                <a:ea typeface="ＭＳ Ｐゴシック" pitchFamily="34" charset="-128"/>
              </a:rPr>
              <a:t>Ý tưởng triển khai sơ lược</a:t>
            </a:r>
          </a:p>
          <a:p>
            <a:pPr lvl="1">
              <a:lnSpc>
                <a:spcPct val="80000"/>
              </a:lnSpc>
            </a:pPr>
            <a:r>
              <a:rPr lang="en-US" altLang="ja-JP" sz="1800" smtClean="0">
                <a:ea typeface="ＭＳ Ｐゴシック" pitchFamily="34" charset="-128"/>
              </a:rPr>
              <a:t>Thành lập câu lạc bộ lãnh đạo </a:t>
            </a:r>
          </a:p>
          <a:p>
            <a:pPr lvl="1">
              <a:lnSpc>
                <a:spcPct val="80000"/>
              </a:lnSpc>
              <a:buFontTx/>
              <a:buNone/>
            </a:pPr>
            <a:r>
              <a:rPr lang="fi-FI" altLang="ja-JP" sz="1800" smtClean="0">
                <a:ea typeface="ＭＳ Ｐゴシック" pitchFamily="34" charset="-128"/>
              </a:rPr>
              <a:t>- Offline hộ thảo chia sẻ kiến thức</a:t>
            </a:r>
          </a:p>
          <a:p>
            <a:pPr lvl="1">
              <a:lnSpc>
                <a:spcPct val="80000"/>
              </a:lnSpc>
            </a:pPr>
            <a:r>
              <a:rPr lang="en-US" altLang="ja-JP" sz="1800" smtClean="0">
                <a:ea typeface="ＭＳ Ｐゴシック" pitchFamily="34" charset="-128"/>
              </a:rPr>
              <a:t>Hội thảo trao đổi gặp gỡ các yếu </a:t>
            </a:r>
            <a:r>
              <a:rPr lang="en-US" altLang="ja-JP" sz="1800" smtClean="0">
                <a:solidFill>
                  <a:schemeClr val="accent1"/>
                </a:solidFill>
                <a:ea typeface="ＭＳ Ｐゴシック" pitchFamily="34" charset="-128"/>
              </a:rPr>
              <a:t>nhân, giao lưu khách</a:t>
            </a:r>
            <a:r>
              <a:rPr lang="en-US" altLang="ja-JP" sz="1800" smtClean="0">
                <a:ea typeface="ＭＳ Ｐゴシック" pitchFamily="34" charset="-128"/>
              </a:rPr>
              <a:t> mời</a:t>
            </a:r>
          </a:p>
          <a:p>
            <a:pPr lvl="1">
              <a:lnSpc>
                <a:spcPct val="80000"/>
              </a:lnSpc>
            </a:pPr>
            <a:r>
              <a:rPr lang="en-US" altLang="ja-JP" sz="1800" smtClean="0">
                <a:ea typeface="ＭＳ Ｐゴシック" pitchFamily="34" charset="-128"/>
              </a:rPr>
              <a:t>Tạo ra môi trường giao lưu cho các </a:t>
            </a:r>
            <a:r>
              <a:rPr lang="en-US" altLang="ja-JP" sz="1800" smtClean="0">
                <a:solidFill>
                  <a:schemeClr val="accent1"/>
                </a:solidFill>
                <a:ea typeface="ＭＳ Ｐゴシック" pitchFamily="34" charset="-128"/>
              </a:rPr>
              <a:t>lãnh đạo cấp trung</a:t>
            </a:r>
            <a:r>
              <a:rPr lang="en-US" altLang="ja-JP" sz="1800" smtClean="0">
                <a:ea typeface="ＭＳ Ｐゴシック" pitchFamily="34" charset="-128"/>
              </a:rPr>
              <a:t> của các công ty khác tại CMC ( mời </a:t>
            </a:r>
            <a:r>
              <a:rPr lang="en-US" altLang="ja-JP" sz="1800" smtClean="0">
                <a:solidFill>
                  <a:schemeClr val="accent1"/>
                </a:solidFill>
                <a:ea typeface="ＭＳ Ｐゴシック" pitchFamily="34" charset="-128"/>
              </a:rPr>
              <a:t>tham dự…)</a:t>
            </a:r>
          </a:p>
          <a:p>
            <a:pPr>
              <a:lnSpc>
                <a:spcPct val="80000"/>
              </a:lnSpc>
            </a:pPr>
            <a:r>
              <a:rPr lang="en-US" altLang="ja-JP" sz="2800" smtClean="0">
                <a:ea typeface="ＭＳ Ｐゴシック" pitchFamily="34" charset="-128"/>
              </a:rPr>
              <a:t>Chi phi dự trù: 50 triệu </a:t>
            </a:r>
            <a:r>
              <a:rPr lang="en-US" altLang="ja-JP" sz="2800" smtClean="0">
                <a:solidFill>
                  <a:schemeClr val="accent1"/>
                </a:solidFill>
                <a:ea typeface="ＭＳ Ｐゴシック" pitchFamily="34" charset="-128"/>
              </a:rPr>
              <a:t>VND</a:t>
            </a:r>
          </a:p>
          <a:p>
            <a:pPr>
              <a:lnSpc>
                <a:spcPct val="80000"/>
              </a:lnSpc>
            </a:pPr>
            <a:endParaRPr lang="ja-JP" altLang="en-US" sz="2800" smtClean="0">
              <a:solidFill>
                <a:schemeClr val="accent1"/>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0"/>
            <a:ext cx="2590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
          <p:cNvSpPr>
            <a:spLocks noGrp="1" noChangeArrowheads="1"/>
          </p:cNvSpPr>
          <p:nvPr>
            <p:ph type="title"/>
          </p:nvPr>
        </p:nvSpPr>
        <p:spPr>
          <a:xfrm>
            <a:off x="1905000" y="457200"/>
            <a:ext cx="7239000" cy="1016000"/>
          </a:xfrm>
          <a:noFill/>
        </p:spPr>
        <p:txBody>
          <a:bodyPr>
            <a:spAutoFit/>
          </a:bodyPr>
          <a:lstStyle/>
          <a:p>
            <a:r>
              <a:rPr lang="en-US" altLang="ja-JP" sz="3000" smtClean="0">
                <a:solidFill>
                  <a:srgbClr val="FF9900"/>
                </a:solidFill>
                <a:latin typeface="Times New Roman" pitchFamily="18" charset="0"/>
                <a:ea typeface="ＭＳ Ｐゴシック" pitchFamily="34" charset="-128"/>
              </a:rPr>
              <a:t>Lên kế hoạch xây dựng và đào tạo giảng viên nội bộ</a:t>
            </a:r>
          </a:p>
        </p:txBody>
      </p:sp>
      <p:sp>
        <p:nvSpPr>
          <p:cNvPr id="68612" name="Rectangle 11"/>
          <p:cNvSpPr>
            <a:spLocks noGrp="1" noChangeArrowheads="1"/>
          </p:cNvSpPr>
          <p:nvPr>
            <p:ph type="body" idx="1"/>
          </p:nvPr>
        </p:nvSpPr>
        <p:spPr>
          <a:xfrm>
            <a:off x="457200" y="1600200"/>
            <a:ext cx="5715000" cy="4525963"/>
          </a:xfrm>
          <a:noFill/>
        </p:spPr>
        <p:txBody>
          <a:bodyPr/>
          <a:lstStyle/>
          <a:p>
            <a:pPr>
              <a:lnSpc>
                <a:spcPct val="90000"/>
              </a:lnSpc>
            </a:pPr>
            <a:r>
              <a:rPr lang="en-US" altLang="ja-JP" smtClean="0">
                <a:ea typeface="ＭＳ Ｐゴシック" pitchFamily="34" charset="-128"/>
              </a:rPr>
              <a:t>Mục đích:</a:t>
            </a:r>
          </a:p>
          <a:p>
            <a:pPr lvl="1">
              <a:lnSpc>
                <a:spcPct val="90000"/>
              </a:lnSpc>
            </a:pPr>
            <a:r>
              <a:rPr lang="en-US" altLang="ja-JP" sz="1600" smtClean="0">
                <a:ea typeface="ＭＳ Ｐゴシック" pitchFamily="34" charset="-128"/>
              </a:rPr>
              <a:t>Gây dựng cơ sở cho dự án quản trị tri thức</a:t>
            </a:r>
          </a:p>
          <a:p>
            <a:pPr lvl="1">
              <a:lnSpc>
                <a:spcPct val="90000"/>
              </a:lnSpc>
            </a:pPr>
            <a:r>
              <a:rPr lang="en-US" altLang="ja-JP" sz="1600" smtClean="0">
                <a:ea typeface="ＭＳ Ｐゴシック" pitchFamily="34" charset="-128"/>
              </a:rPr>
              <a:t>Tạo sự chủ động cho quá trình đạo tạo</a:t>
            </a:r>
          </a:p>
          <a:p>
            <a:pPr lvl="1">
              <a:lnSpc>
                <a:spcPct val="90000"/>
              </a:lnSpc>
            </a:pPr>
            <a:r>
              <a:rPr lang="en-US" altLang="ja-JP" sz="1600" smtClean="0">
                <a:ea typeface="ＭＳ Ｐゴシック" pitchFamily="34" charset="-128"/>
              </a:rPr>
              <a:t>Tạo tâm lý được tôn trọng cho các thành dự án</a:t>
            </a:r>
          </a:p>
          <a:p>
            <a:pPr>
              <a:lnSpc>
                <a:spcPct val="90000"/>
              </a:lnSpc>
            </a:pPr>
            <a:r>
              <a:rPr lang="en-US" altLang="ja-JP" smtClean="0">
                <a:ea typeface="ＭＳ Ｐゴシック" pitchFamily="34" charset="-128"/>
              </a:rPr>
              <a:t>Thời lượng: 1năm triển khai</a:t>
            </a:r>
          </a:p>
          <a:p>
            <a:pPr>
              <a:lnSpc>
                <a:spcPct val="90000"/>
              </a:lnSpc>
            </a:pPr>
            <a:r>
              <a:rPr lang="en-US" altLang="ja-JP" smtClean="0">
                <a:ea typeface="ＭＳ Ｐゴシック" pitchFamily="34" charset="-128"/>
              </a:rPr>
              <a:t>Ý tưởng triển khai sơ lược :</a:t>
            </a:r>
          </a:p>
          <a:p>
            <a:pPr lvl="1">
              <a:lnSpc>
                <a:spcPct val="90000"/>
              </a:lnSpc>
            </a:pPr>
            <a:r>
              <a:rPr lang="en-US" altLang="ja-JP" sz="1800" smtClean="0">
                <a:ea typeface="ＭＳ Ｐゴシック" pitchFamily="34" charset="-128"/>
              </a:rPr>
              <a:t>Lên kế hoạch dự trù</a:t>
            </a:r>
          </a:p>
          <a:p>
            <a:pPr lvl="1">
              <a:lnSpc>
                <a:spcPct val="90000"/>
              </a:lnSpc>
            </a:pPr>
            <a:r>
              <a:rPr lang="en-US" altLang="ja-JP" sz="1800" smtClean="0">
                <a:ea typeface="ＭＳ Ｐゴシック" pitchFamily="34" charset="-128"/>
              </a:rPr>
              <a:t>Lên chi phí dự trù</a:t>
            </a:r>
          </a:p>
          <a:p>
            <a:pPr lvl="1">
              <a:lnSpc>
                <a:spcPct val="90000"/>
              </a:lnSpc>
            </a:pPr>
            <a:r>
              <a:rPr lang="en-US" altLang="ja-JP" sz="1800" smtClean="0">
                <a:ea typeface="ＭＳ Ｐゴシック" pitchFamily="34" charset="-128"/>
              </a:rPr>
              <a:t>Xin quyết định của Ban giám đốc</a:t>
            </a:r>
          </a:p>
          <a:p>
            <a:pPr lvl="1">
              <a:lnSpc>
                <a:spcPct val="90000"/>
              </a:lnSpc>
            </a:pPr>
            <a:r>
              <a:rPr lang="en-US" altLang="ja-JP" sz="1800" smtClean="0">
                <a:ea typeface="ＭＳ Ｐゴシック" pitchFamily="34" charset="-128"/>
              </a:rPr>
              <a:t>Tiến hành, đánh giá và tiếp xúc với các giảng viên tiềm năng</a:t>
            </a:r>
          </a:p>
          <a:p>
            <a:pPr lvl="1">
              <a:lnSpc>
                <a:spcPct val="90000"/>
              </a:lnSpc>
            </a:pPr>
            <a:r>
              <a:rPr lang="en-US" altLang="ja-JP" sz="1800" smtClean="0">
                <a:ea typeface="ＭＳ Ｐゴシック" pitchFamily="34" charset="-128"/>
              </a:rPr>
              <a:t>Tiến hành các hoạt động của team theo kế hoạch</a:t>
            </a:r>
          </a:p>
          <a:p>
            <a:pPr>
              <a:lnSpc>
                <a:spcPct val="90000"/>
              </a:lnSpc>
            </a:pPr>
            <a:endParaRPr lang="ja-JP" altLang="en-US" smtClean="0">
              <a:ea typeface="ＭＳ Ｐゴシック" pitchFamily="34" charset="-128"/>
            </a:endParaRPr>
          </a:p>
        </p:txBody>
      </p:sp>
      <p:pic>
        <p:nvPicPr>
          <p:cNvPr id="68613" name="Picture 12" descr="Ch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733800"/>
            <a:ext cx="2611438"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3"/>
          <p:cNvSpPr txBox="1">
            <a:spLocks noChangeArrowheads="1"/>
          </p:cNvSpPr>
          <p:nvPr/>
        </p:nvSpPr>
        <p:spPr bwMode="auto">
          <a:xfrm>
            <a:off x="2209800" y="4572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DỰ ÁN THÀNH LẬP TỜ BÁO NỘ BỘ</a:t>
            </a:r>
          </a:p>
        </p:txBody>
      </p:sp>
      <p:pic>
        <p:nvPicPr>
          <p:cNvPr id="69635" name="Picture 4" descr="http://www.public-domain-photos.com/free-cliparts-4/education/books/newspaper_nicu_buculei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00400"/>
            <a:ext cx="2762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descr="http://static-p3.fotolia.com/jpg/00/10/05/64/400_F_10056462_9BvZKGu4CmDBfycNQU8xApHPzDfeW4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3"/>
          <p:cNvSpPr txBox="1">
            <a:spLocks noChangeArrowheads="1"/>
          </p:cNvSpPr>
          <p:nvPr/>
        </p:nvSpPr>
        <p:spPr bwMode="auto">
          <a:xfrm>
            <a:off x="2209800" y="457200"/>
            <a:ext cx="640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t>DỰ ÁN THÀNH LẬP KÊNH RADIO NỘI BỘ</a:t>
            </a:r>
          </a:p>
        </p:txBody>
      </p:sp>
      <p:pic>
        <p:nvPicPr>
          <p:cNvPr id="70659" name="Picture 4" descr="http://media.bizmanmedia.com.vn/upload/service/1802332142_1_rad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95600"/>
            <a:ext cx="2952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
            <a:ext cx="351472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1600200"/>
            <a:ext cx="2667000" cy="2124075"/>
          </a:xfrm>
          <a:prstGeom prst="rect">
            <a:avLst/>
          </a:prstGeom>
          <a:noFill/>
        </p:spPr>
        <p:txBody>
          <a:bodyPr>
            <a:spAutoFit/>
          </a:bodyPr>
          <a:lstStyle/>
          <a:p>
            <a:pPr>
              <a:defRPr/>
            </a:pPr>
            <a:r>
              <a:rPr lang="en-US">
                <a:solidFill>
                  <a:srgbClr val="6B6BCF"/>
                </a:solidFill>
              </a:rPr>
              <a:t>Văn hóa là hệ thống các quy tắc ứng xử văn bản hóa và ngầm định. </a:t>
            </a:r>
            <a:r>
              <a:rPr lang="en-US">
                <a:solidFill>
                  <a:srgbClr val="6B6BCF"/>
                </a:solidFill>
                <a:sym typeface="Wingdings" pitchFamily="2" charset="2"/>
              </a:rPr>
              <a:t> Muốn xây văn hóa là </a:t>
            </a:r>
            <a:r>
              <a:rPr lang="en-US" sz="2400">
                <a:solidFill>
                  <a:srgbClr val="9900CC"/>
                </a:solidFill>
                <a:effectLst>
                  <a:outerShdw blurRad="38100" dist="38100" dir="2700000" algn="tl">
                    <a:srgbClr val="C0C0C0"/>
                  </a:outerShdw>
                </a:effectLst>
                <a:sym typeface="Wingdings" pitchFamily="2" charset="2"/>
              </a:rPr>
              <a:t>phải xây quy ước</a:t>
            </a:r>
            <a:r>
              <a:rPr lang="en-US">
                <a:effectLst>
                  <a:outerShdw blurRad="38100" dist="38100" dir="2700000" algn="tl">
                    <a:srgbClr val="C0C0C0"/>
                  </a:outerShdw>
                </a:effectLst>
                <a:sym typeface="Wingdings" pitchFamily="2" charset="2"/>
              </a:rPr>
              <a:t> </a:t>
            </a:r>
            <a:r>
              <a:rPr lang="en-US">
                <a:solidFill>
                  <a:srgbClr val="6B6BCF"/>
                </a:solidFill>
                <a:sym typeface="Wingdings" pitchFamily="2" charset="2"/>
              </a:rPr>
              <a:t>và 1 loạt các hành động duy trì quy ước đó.</a:t>
            </a:r>
            <a:endParaRPr lang="en-US">
              <a:solidFill>
                <a:srgbClr val="6B6BCF"/>
              </a:solidFill>
            </a:endParaRPr>
          </a:p>
        </p:txBody>
      </p:sp>
      <p:sp>
        <p:nvSpPr>
          <p:cNvPr id="71684" name="TextBox 3"/>
          <p:cNvSpPr txBox="1">
            <a:spLocks noChangeArrowheads="1"/>
          </p:cNvSpPr>
          <p:nvPr/>
        </p:nvSpPr>
        <p:spPr bwMode="auto">
          <a:xfrm>
            <a:off x="838200" y="3911600"/>
            <a:ext cx="2667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Văn hóa ngầm định bao gồm 25% là văn hóa ứng xử của sếp cao nhất, 30% là văn hóa ứng xử của lãnh đạo cấp trung, 45% là của anh em nhân viên.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36" descr="M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4"/>
          <p:cNvSpPr>
            <a:spLocks noGrp="1" noChangeArrowheads="1"/>
          </p:cNvSpPr>
          <p:nvPr>
            <p:ph type="ctrTitle"/>
          </p:nvPr>
        </p:nvSpPr>
        <p:spPr>
          <a:xfrm>
            <a:off x="533400" y="1196975"/>
            <a:ext cx="7772400" cy="1470025"/>
          </a:xfrm>
        </p:spPr>
        <p:txBody>
          <a:bodyPr/>
          <a:lstStyle/>
          <a:p>
            <a:pPr eaLnBrk="1" hangingPunct="1"/>
            <a:r>
              <a:rPr lang="en-US" sz="3200" b="1" smtClean="0">
                <a:solidFill>
                  <a:srgbClr val="0066CC"/>
                </a:solidFill>
                <a:latin typeface="Tahoma" pitchFamily="34" charset="0"/>
                <a:cs typeface="Tahoma" pitchFamily="34" charset="0"/>
              </a:rPr>
              <a:t>Chân thành cảm ơn!</a:t>
            </a:r>
          </a:p>
        </p:txBody>
      </p:sp>
      <p:pic>
        <p:nvPicPr>
          <p:cNvPr id="4" name="Picture 3" descr="thank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48863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p:cNvSpPr>
          <p:nvPr>
            <p:ph type="body" idx="4294967295"/>
          </p:nvPr>
        </p:nvSpPr>
        <p:spPr>
          <a:xfrm>
            <a:off x="612775" y="1803400"/>
            <a:ext cx="8153400" cy="4775200"/>
          </a:xfrm>
        </p:spPr>
        <p:txBody>
          <a:bodyPr/>
          <a:lstStyle/>
          <a:p>
            <a:r>
              <a:rPr lang="en-US" b="1" i="1" smtClean="0">
                <a:solidFill>
                  <a:srgbClr val="F8941C"/>
                </a:solidFill>
              </a:rPr>
              <a:t>Tình huống 04:</a:t>
            </a:r>
          </a:p>
          <a:p>
            <a:pPr lvl="1">
              <a:buFont typeface="Wingdings 2" pitchFamily="18" charset="2"/>
              <a:buNone/>
            </a:pPr>
            <a:r>
              <a:rPr lang="en-US" sz="1800" i="1" smtClean="0"/>
              <a:t>Các bộ phận trong công ty bạn làm việc ở các địa điểm cách xa nhau. Và cấp quản lý trực tiếp của bộ phận cũng thường công tác xa. Trong khi bản chất của công việc lại thường xuyên phải có sự phối hợp, trao đổi giữa các bộ phận với nhau và cấp quản lý cũng thường xuyên phải nắm bắt tình hình công việc để có chỉ đạo kịp thời. </a:t>
            </a:r>
          </a:p>
          <a:p>
            <a:pPr lvl="1">
              <a:buFont typeface="Wingdings 2" pitchFamily="18" charset="2"/>
              <a:buNone/>
            </a:pPr>
            <a:r>
              <a:rPr lang="en-US" sz="1800" b="1" smtClean="0"/>
              <a:t>Câu hỏi thảo luận:</a:t>
            </a:r>
          </a:p>
          <a:p>
            <a:pPr lvl="1">
              <a:buFontTx/>
              <a:buChar char="-"/>
            </a:pPr>
            <a:r>
              <a:rPr lang="en-US" sz="1800" smtClean="0"/>
              <a:t>Để đáp ứng được nhu cầu trao đổi, phối hợp và cập nhật thông tin giữa các bộ phận khác nhau, giữa những người ở những nơi khác nhau đó, bạn sẽ làm như nào?</a:t>
            </a:r>
          </a:p>
        </p:txBody>
      </p:sp>
      <p:sp>
        <p:nvSpPr>
          <p:cNvPr id="20483" name="Rectangle 2"/>
          <p:cNvSpPr>
            <a:spLocks noGrp="1"/>
          </p:cNvSpPr>
          <p:nvPr>
            <p:ph type="title" idx="4294967295"/>
          </p:nvPr>
        </p:nvSpPr>
        <p:spPr>
          <a:xfrm>
            <a:off x="1905000" y="274638"/>
            <a:ext cx="6781800" cy="944562"/>
          </a:xfrm>
        </p:spPr>
        <p:txBody>
          <a:bodyPr/>
          <a:lstStyle/>
          <a:p>
            <a:r>
              <a:rPr lang="en-US" sz="3200" b="1" smtClean="0">
                <a:solidFill>
                  <a:srgbClr val="FF9900"/>
                </a:solidFill>
              </a:rPr>
              <a:t>Case study –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blinds(horizontal)">
                                      <p:cBhvr>
                                        <p:cTn id="7" dur="500"/>
                                        <p:tgtEl>
                                          <p:spTgt spid="2928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2867">
                                            <p:txEl>
                                              <p:pRg st="1" end="1"/>
                                            </p:txEl>
                                          </p:spTgt>
                                        </p:tgtEl>
                                        <p:attrNameLst>
                                          <p:attrName>style.visibility</p:attrName>
                                        </p:attrNameLst>
                                      </p:cBhvr>
                                      <p:to>
                                        <p:strVal val="visible"/>
                                      </p:to>
                                    </p:set>
                                    <p:animEffect transition="in" filter="blinds(horizontal)">
                                      <p:cBhvr>
                                        <p:cTn id="10" dur="500"/>
                                        <p:tgtEl>
                                          <p:spTgt spid="2928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animEffect transition="in" filter="blinds(horizontal)">
                                      <p:cBhvr>
                                        <p:cTn id="15" dur="500"/>
                                        <p:tgtEl>
                                          <p:spTgt spid="29286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2867">
                                            <p:txEl>
                                              <p:pRg st="3" end="3"/>
                                            </p:txEl>
                                          </p:spTgt>
                                        </p:tgtEl>
                                        <p:attrNameLst>
                                          <p:attrName>style.visibility</p:attrName>
                                        </p:attrNameLst>
                                      </p:cBhvr>
                                      <p:to>
                                        <p:strVal val="visible"/>
                                      </p:to>
                                    </p:set>
                                    <p:animEffect transition="in" filter="blinds(horizontal)">
                                      <p:cBhvr>
                                        <p:cTn id="18" dur="500"/>
                                        <p:tgtEl>
                                          <p:spTgt spid="292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p:cNvSpPr>
          <p:nvPr>
            <p:ph type="body" idx="4294967295"/>
          </p:nvPr>
        </p:nvSpPr>
        <p:spPr>
          <a:xfrm>
            <a:off x="612775" y="1803400"/>
            <a:ext cx="8153400" cy="4775200"/>
          </a:xfrm>
        </p:spPr>
        <p:txBody>
          <a:bodyPr/>
          <a:lstStyle/>
          <a:p>
            <a:r>
              <a:rPr lang="en-US" b="1" i="1" smtClean="0">
                <a:solidFill>
                  <a:srgbClr val="F8941C"/>
                </a:solidFill>
              </a:rPr>
              <a:t>Tình huống 05:</a:t>
            </a:r>
          </a:p>
          <a:p>
            <a:pPr lvl="1">
              <a:buFont typeface="Wingdings 2" pitchFamily="18" charset="2"/>
              <a:buNone/>
            </a:pPr>
            <a:r>
              <a:rPr lang="en-US" sz="1800" i="1" smtClean="0"/>
              <a:t>Bạn là lãnh đạo công ty và bạn muốn công ty mình tồn tại ít nhất 50 năm. </a:t>
            </a:r>
          </a:p>
          <a:p>
            <a:pPr lvl="1">
              <a:buFont typeface="Wingdings 2" pitchFamily="18" charset="2"/>
              <a:buNone/>
            </a:pPr>
            <a:r>
              <a:rPr lang="en-US" sz="1800" b="1" smtClean="0"/>
              <a:t>Câu hỏi thảo luận:</a:t>
            </a:r>
          </a:p>
          <a:p>
            <a:pPr lvl="1">
              <a:buFontTx/>
              <a:buChar char="-"/>
            </a:pPr>
            <a:r>
              <a:rPr lang="en-US" sz="1800" smtClean="0"/>
              <a:t>Bạn sẽ làm như nào?</a:t>
            </a:r>
          </a:p>
        </p:txBody>
      </p:sp>
      <p:sp>
        <p:nvSpPr>
          <p:cNvPr id="21507" name="Rectangle 2"/>
          <p:cNvSpPr>
            <a:spLocks noGrp="1"/>
          </p:cNvSpPr>
          <p:nvPr>
            <p:ph type="title" idx="4294967295"/>
          </p:nvPr>
        </p:nvSpPr>
        <p:spPr>
          <a:xfrm>
            <a:off x="1905000" y="274638"/>
            <a:ext cx="6781800" cy="944562"/>
          </a:xfrm>
        </p:spPr>
        <p:txBody>
          <a:bodyPr/>
          <a:lstStyle/>
          <a:p>
            <a:r>
              <a:rPr lang="en-US" sz="3200" b="1" smtClean="0">
                <a:solidFill>
                  <a:srgbClr val="FF9900"/>
                </a:solidFill>
              </a:rPr>
              <a:t>Case study – 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blinds(horizontal)">
                                      <p:cBhvr>
                                        <p:cTn id="7" dur="500"/>
                                        <p:tgtEl>
                                          <p:spTgt spid="2928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2867">
                                            <p:txEl>
                                              <p:pRg st="1" end="1"/>
                                            </p:txEl>
                                          </p:spTgt>
                                        </p:tgtEl>
                                        <p:attrNameLst>
                                          <p:attrName>style.visibility</p:attrName>
                                        </p:attrNameLst>
                                      </p:cBhvr>
                                      <p:to>
                                        <p:strVal val="visible"/>
                                      </p:to>
                                    </p:set>
                                    <p:animEffect transition="in" filter="blinds(horizontal)">
                                      <p:cBhvr>
                                        <p:cTn id="10" dur="500"/>
                                        <p:tgtEl>
                                          <p:spTgt spid="2928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animEffect transition="in" filter="blinds(horizontal)">
                                      <p:cBhvr>
                                        <p:cTn id="15" dur="500"/>
                                        <p:tgtEl>
                                          <p:spTgt spid="29286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2867">
                                            <p:txEl>
                                              <p:pRg st="3" end="3"/>
                                            </p:txEl>
                                          </p:spTgt>
                                        </p:tgtEl>
                                        <p:attrNameLst>
                                          <p:attrName>style.visibility</p:attrName>
                                        </p:attrNameLst>
                                      </p:cBhvr>
                                      <p:to>
                                        <p:strVal val="visible"/>
                                      </p:to>
                                    </p:set>
                                    <p:animEffect transition="in" filter="blinds(horizontal)">
                                      <p:cBhvr>
                                        <p:cTn id="18" dur="500"/>
                                        <p:tgtEl>
                                          <p:spTgt spid="292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p:cNvSpPr>
          <p:nvPr/>
        </p:nvSpPr>
        <p:spPr bwMode="auto">
          <a:xfrm>
            <a:off x="457200" y="1905000"/>
            <a:ext cx="8077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spcBef>
                <a:spcPts val="700"/>
              </a:spcBef>
              <a:spcAft>
                <a:spcPct val="100000"/>
              </a:spcAft>
              <a:buClr>
                <a:schemeClr val="accent2"/>
              </a:buClr>
              <a:buSzPct val="60000"/>
              <a:buFont typeface="Wingdings" pitchFamily="2" charset="2"/>
              <a:buChar char=""/>
            </a:pPr>
            <a:r>
              <a:rPr lang="en-US" sz="2900" b="1" i="1">
                <a:solidFill>
                  <a:srgbClr val="F8941C"/>
                </a:solidFill>
              </a:rPr>
              <a:t>Hướng dẫn thực hiện</a:t>
            </a:r>
          </a:p>
          <a:p>
            <a:pPr marL="639763" lvl="1" indent="-273050">
              <a:spcBef>
                <a:spcPts val="550"/>
              </a:spcBef>
              <a:spcAft>
                <a:spcPct val="100000"/>
              </a:spcAft>
              <a:buClr>
                <a:schemeClr val="accent1"/>
              </a:buClr>
              <a:buSzPct val="70000"/>
              <a:buFont typeface="Wingdings 2" pitchFamily="18" charset="2"/>
              <a:buChar char=""/>
            </a:pPr>
            <a:r>
              <a:rPr lang="en-US" sz="2600"/>
              <a:t>Chia làm 05 nhóm thảo luận 05 tình huống</a:t>
            </a:r>
          </a:p>
          <a:p>
            <a:pPr marL="639763" lvl="1" indent="-273050">
              <a:spcBef>
                <a:spcPts val="550"/>
              </a:spcBef>
              <a:spcAft>
                <a:spcPct val="100000"/>
              </a:spcAft>
              <a:buClr>
                <a:schemeClr val="accent1"/>
              </a:buClr>
              <a:buSzPct val="70000"/>
              <a:buFont typeface="Wingdings 2" pitchFamily="18" charset="2"/>
              <a:buChar char=""/>
            </a:pPr>
            <a:r>
              <a:rPr lang="en-US" sz="2600"/>
              <a:t>Thảo luận xong, mỗi nhóm sẽ cử một người trình bày kết quả của nhóm mình.</a:t>
            </a:r>
          </a:p>
          <a:p>
            <a:pPr marL="639763" lvl="1" indent="-273050">
              <a:spcBef>
                <a:spcPts val="550"/>
              </a:spcBef>
              <a:spcAft>
                <a:spcPct val="100000"/>
              </a:spcAft>
              <a:buClr>
                <a:schemeClr val="accent1"/>
              </a:buClr>
              <a:buSzPct val="70000"/>
              <a:buFont typeface="Wingdings 2" pitchFamily="18" charset="2"/>
              <a:buChar char=""/>
            </a:pPr>
            <a:endParaRPr lang="en-US" sz="2600"/>
          </a:p>
          <a:p>
            <a:pPr marL="639763" lvl="1" indent="-273050">
              <a:spcBef>
                <a:spcPts val="550"/>
              </a:spcBef>
              <a:spcAft>
                <a:spcPct val="100000"/>
              </a:spcAft>
              <a:buClr>
                <a:schemeClr val="accent1"/>
              </a:buClr>
              <a:buSzPct val="70000"/>
              <a:buFont typeface="Wingdings 2" pitchFamily="18" charset="2"/>
              <a:buChar char=""/>
            </a:pPr>
            <a:endParaRPr lang="en-US" sz="2600"/>
          </a:p>
        </p:txBody>
      </p:sp>
      <p:sp>
        <p:nvSpPr>
          <p:cNvPr id="22531" name="Rectangle 2"/>
          <p:cNvSpPr>
            <a:spLocks noGrp="1"/>
          </p:cNvSpPr>
          <p:nvPr>
            <p:ph type="title" idx="4294967295"/>
          </p:nvPr>
        </p:nvSpPr>
        <p:spPr>
          <a:xfrm>
            <a:off x="1905000" y="274638"/>
            <a:ext cx="6781800" cy="944562"/>
          </a:xfrm>
        </p:spPr>
        <p:txBody>
          <a:bodyPr/>
          <a:lstStyle/>
          <a:p>
            <a:r>
              <a:rPr lang="en-US" sz="3200" b="1" smtClean="0">
                <a:solidFill>
                  <a:srgbClr val="FF9900"/>
                </a:solidFill>
              </a:rPr>
              <a:t>Case study – thảo luận nhóm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133600"/>
            <a:ext cx="8229600" cy="1143000"/>
          </a:xfrm>
        </p:spPr>
        <p:txBody>
          <a:bodyPr/>
          <a:lstStyle/>
          <a:p>
            <a:pPr>
              <a:defRPr/>
            </a:pPr>
            <a:r>
              <a:rPr lang="en-US" b="1" smtClean="0">
                <a:solidFill>
                  <a:srgbClr val="008080"/>
                </a:solidFill>
                <a:effectLst>
                  <a:outerShdw blurRad="38100" dist="38100" dir="2700000" algn="tl">
                    <a:srgbClr val="000000">
                      <a:alpha val="43137"/>
                    </a:srgbClr>
                  </a:outerShdw>
                </a:effectLst>
              </a:rPr>
              <a:t>PHƯƠNG PHÁP LUẬN</a:t>
            </a:r>
          </a:p>
        </p:txBody>
      </p:sp>
      <p:pic>
        <p:nvPicPr>
          <p:cNvPr id="23555" name="Picture 4" descr="http://www.aqualegion.com/wp-content/uploads/key-to-succes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2857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50000"/>
          </a:schemeClr>
        </a:solidFill>
        <a:ln w="2857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vi-VN"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5477</TotalTime>
  <Words>2952</Words>
  <Application>Microsoft Office PowerPoint</Application>
  <PresentationFormat>On-screen Show (4:3)</PresentationFormat>
  <Paragraphs>370</Paragraphs>
  <Slides>57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Wingdings 2</vt:lpstr>
      <vt:lpstr>Wingdings</vt:lpstr>
      <vt:lpstr>ＭＳ Ｐゴシック</vt:lpstr>
      <vt:lpstr>Times New Roman</vt:lpstr>
      <vt:lpstr>Tahoma</vt:lpstr>
      <vt:lpstr>Calibri</vt:lpstr>
      <vt:lpstr>1_Default Design</vt:lpstr>
      <vt:lpstr>Nội dung</vt:lpstr>
      <vt:lpstr>PowerPoint Presentation</vt:lpstr>
      <vt:lpstr>Case study – thảo luận nhóm</vt:lpstr>
      <vt:lpstr>Case study – thảo luận nhóm</vt:lpstr>
      <vt:lpstr>Case study – thảo luận nhóm</vt:lpstr>
      <vt:lpstr>Case study – thảo luận nhóm</vt:lpstr>
      <vt:lpstr>Case study – thảo luận nhóm</vt:lpstr>
      <vt:lpstr>Case study – thảo luận nhóm</vt:lpstr>
      <vt:lpstr>PHƯƠNG PHÁP LUẬN</vt:lpstr>
      <vt:lpstr>PowerPoint Presentation</vt:lpstr>
      <vt:lpstr>PowerPoint Presentation</vt:lpstr>
      <vt:lpstr>Quá trình biến đổi tri thức</vt:lpstr>
      <vt:lpstr>PowerPoint Presentation</vt:lpstr>
      <vt:lpstr>Lưu ý quan trọng</vt:lpstr>
      <vt:lpstr>MÔ HÌNH CỦA JT FRANK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THỨC TIẾN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BC3: Xây dựng các hoạt động thúc đẩy chuyển hóa tri thức ( 2 năm )</vt:lpstr>
      <vt:lpstr>PowerPoint Presentation</vt:lpstr>
      <vt:lpstr>Dự án đào tạo thủ lĩnh tiềm năng</vt:lpstr>
      <vt:lpstr>Dự án đào tạo lãnh đạo nòng cốt</vt:lpstr>
      <vt:lpstr>Lên kế hoạch xây dựng và đào tạo giảng viên nội bộ</vt:lpstr>
      <vt:lpstr>PowerPoint Presentation</vt:lpstr>
      <vt:lpstr>PowerPoint Presentation</vt:lpstr>
      <vt:lpstr>PowerPoint Presentation</vt:lpstr>
      <vt:lpstr>Chân thành cảm ơn!</vt:lpstr>
    </vt:vector>
  </TitlesOfParts>
  <Company>CMC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buithithanhtam</dc:creator>
  <cp:lastModifiedBy>dell</cp:lastModifiedBy>
  <cp:revision>451</cp:revision>
  <dcterms:created xsi:type="dcterms:W3CDTF">2006-06-02T04:46:46Z</dcterms:created>
  <dcterms:modified xsi:type="dcterms:W3CDTF">2018-04-03T09:22:25Z</dcterms:modified>
</cp:coreProperties>
</file>