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1.xml" ContentType="application/vnd.openxmlformats-officedocument.drawingml.chart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5" r:id="rId1"/>
  </p:sldMasterIdLst>
  <p:notesMasterIdLst>
    <p:notesMasterId r:id="rId62"/>
  </p:notesMasterIdLst>
  <p:handoutMasterIdLst>
    <p:handoutMasterId r:id="rId63"/>
  </p:handoutMasterIdLst>
  <p:sldIdLst>
    <p:sldId id="256" r:id="rId2"/>
    <p:sldId id="378" r:id="rId3"/>
    <p:sldId id="389" r:id="rId4"/>
    <p:sldId id="390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62" r:id="rId14"/>
    <p:sldId id="327" r:id="rId15"/>
    <p:sldId id="328" r:id="rId16"/>
    <p:sldId id="329" r:id="rId17"/>
    <p:sldId id="330" r:id="rId18"/>
    <p:sldId id="332" r:id="rId19"/>
    <p:sldId id="334" r:id="rId20"/>
    <p:sldId id="335" r:id="rId21"/>
    <p:sldId id="400" r:id="rId22"/>
    <p:sldId id="391" r:id="rId23"/>
    <p:sldId id="408" r:id="rId24"/>
    <p:sldId id="331" r:id="rId25"/>
    <p:sldId id="393" r:id="rId26"/>
    <p:sldId id="394" r:id="rId27"/>
    <p:sldId id="395" r:id="rId28"/>
    <p:sldId id="381" r:id="rId29"/>
    <p:sldId id="382" r:id="rId30"/>
    <p:sldId id="415" r:id="rId31"/>
    <p:sldId id="397" r:id="rId32"/>
    <p:sldId id="260" r:id="rId33"/>
    <p:sldId id="370" r:id="rId34"/>
    <p:sldId id="372" r:id="rId35"/>
    <p:sldId id="377" r:id="rId36"/>
    <p:sldId id="375" r:id="rId37"/>
    <p:sldId id="376" r:id="rId38"/>
    <p:sldId id="368" r:id="rId39"/>
    <p:sldId id="385" r:id="rId40"/>
    <p:sldId id="369" r:id="rId41"/>
    <p:sldId id="410" r:id="rId42"/>
    <p:sldId id="412" r:id="rId43"/>
    <p:sldId id="414" r:id="rId44"/>
    <p:sldId id="267" r:id="rId45"/>
    <p:sldId id="360" r:id="rId46"/>
    <p:sldId id="411" r:id="rId47"/>
    <p:sldId id="398" r:id="rId48"/>
    <p:sldId id="406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402" r:id="rId57"/>
    <p:sldId id="404" r:id="rId58"/>
    <p:sldId id="405" r:id="rId59"/>
    <p:sldId id="358" r:id="rId60"/>
    <p:sldId id="401" r:id="rId61"/>
  </p:sldIdLst>
  <p:sldSz cx="9144000" cy="6858000" type="screen4x3"/>
  <p:notesSz cx="6662738" cy="9832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0066"/>
    <a:srgbClr val="00CCFF"/>
    <a:srgbClr val="0000CC"/>
    <a:srgbClr val="006600"/>
    <a:srgbClr val="CCCCFF"/>
    <a:srgbClr val="33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6" autoAdjust="0"/>
    <p:restoredTop sz="86316" autoAdjust="0"/>
  </p:normalViewPr>
  <p:slideViewPr>
    <p:cSldViewPr>
      <p:cViewPr varScale="1">
        <p:scale>
          <a:sx n="64" d="100"/>
          <a:sy n="64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63799198006"/>
          <c:y val="0"/>
          <c:w val="0.73437500000001099"/>
          <c:h val="0.9929577464788863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0"/>
              <c:layout>
                <c:manualLayout>
                  <c:x val="-0.10243972845920712"/>
                  <c:y val="0.13479117332555637"/>
                </c:manualLayout>
              </c:layout>
              <c:tx>
                <c:rich>
                  <a:bodyPr/>
                  <a:lstStyle/>
                  <a:p>
                    <a:r>
                      <a:rPr lang="en-US" sz="2378" b="0" i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Tiền</a:t>
                    </a:r>
                    <a:r>
                      <a:rPr lang="en-US" sz="2378" b="0" i="0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 bạc</a:t>
                    </a:r>
                    <a:endParaRPr lang="en-US" sz="2400" b="0" i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388592512234229"/>
                  <c:y val="0.12255426018927312"/>
                </c:manualLayout>
              </c:layout>
              <c:tx>
                <c:rich>
                  <a:bodyPr/>
                  <a:lstStyle/>
                  <a:p>
                    <a:r>
                      <a:rPr lang="en-US" sz="2378" b="0" i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Công</a:t>
                    </a:r>
                    <a:r>
                      <a:rPr lang="en-US" sz="2378" b="0" i="0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 việc</a:t>
                    </a:r>
                    <a:endParaRPr lang="en-US" sz="2400" b="0" i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923173210464519"/>
                  <c:y val="7.0746648617358524E-3"/>
                </c:manualLayout>
              </c:layout>
              <c:tx>
                <c:rich>
                  <a:bodyPr/>
                  <a:lstStyle/>
                  <a:p>
                    <a:r>
                      <a:rPr lang="en-US" sz="2378" b="0" i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Sở</a:t>
                    </a:r>
                    <a:r>
                      <a:rPr lang="en-US" sz="2378" b="0" i="0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 hữu</a:t>
                    </a:r>
                    <a:endParaRPr lang="en-US" sz="2400" b="0" i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006999381986619"/>
                  <c:y val="-0.13122084183921454"/>
                </c:manualLayout>
              </c:layout>
              <c:tx>
                <c:rich>
                  <a:bodyPr/>
                  <a:lstStyle/>
                  <a:p>
                    <a:r>
                      <a:rPr lang="en-US" sz="2378" b="0" i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Thú</a:t>
                    </a:r>
                    <a:r>
                      <a:rPr lang="en-US" sz="2378" b="0" i="0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 vui</a:t>
                    </a:r>
                    <a:endParaRPr lang="en-US" sz="2400" b="0" i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1678915215542597E-2"/>
                  <c:y val="-0.12725451540779625"/>
                </c:manualLayout>
              </c:layout>
              <c:tx>
                <c:rich>
                  <a:bodyPr/>
                  <a:lstStyle/>
                  <a:p>
                    <a:r>
                      <a:rPr lang="en-US" sz="2378" b="0" i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Bạn</a:t>
                    </a:r>
                    <a:r>
                      <a:rPr lang="en-US" sz="2378" b="0" i="0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 bè</a:t>
                    </a:r>
                    <a:endParaRPr lang="en-US" sz="2400" b="0" i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413205825928589E-2"/>
                  <c:y val="-0.12768410615339748"/>
                </c:manualLayout>
              </c:layout>
              <c:tx>
                <c:rich>
                  <a:bodyPr/>
                  <a:lstStyle/>
                  <a:p>
                    <a:r>
                      <a:rPr lang="en-US" sz="2378" b="0" i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Kẻ</a:t>
                    </a:r>
                    <a:r>
                      <a:rPr lang="en-US" sz="2378" b="0" i="0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 thù</a:t>
                    </a:r>
                    <a:endParaRPr lang="en-US" sz="2400" b="0" i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5980437465492728"/>
                  <c:y val="-0.11954101292894026"/>
                </c:manualLayout>
              </c:layout>
              <c:tx>
                <c:rich>
                  <a:bodyPr/>
                  <a:lstStyle/>
                  <a:p>
                    <a:r>
                      <a:rPr lang="en-US" sz="2378" b="0" i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Tâm</a:t>
                    </a:r>
                    <a:r>
                      <a:rPr lang="en-US" sz="2378" b="0" i="0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 linh</a:t>
                    </a:r>
                    <a:endParaRPr lang="en-US" sz="2400" b="0" i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8937657584626341"/>
                  <c:y val="-5.3682540641561494E-3"/>
                </c:manualLayout>
              </c:layout>
              <c:tx>
                <c:rich>
                  <a:bodyPr/>
                  <a:lstStyle/>
                  <a:p>
                    <a:r>
                      <a:rPr lang="en-US" sz="2378" b="0" i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Cá</a:t>
                    </a:r>
                    <a:r>
                      <a:rPr lang="en-US" sz="2378" b="0" i="0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 nhân</a:t>
                    </a:r>
                    <a:endParaRPr lang="en-US" sz="2400" b="0" i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5058763912000941"/>
                  <c:y val="0.11801815106416665"/>
                </c:manualLayout>
              </c:layout>
              <c:tx>
                <c:rich>
                  <a:bodyPr/>
                  <a:lstStyle/>
                  <a:p>
                    <a:r>
                      <a:rPr lang="en-US" sz="2378" b="0" i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Gia đình</a:t>
                    </a:r>
                    <a:endParaRPr lang="en-US" sz="2400" b="0" i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0615592065854892"/>
                  <c:y val="0.13457653348886942"/>
                </c:manualLayout>
              </c:layout>
              <c:tx>
                <c:rich>
                  <a:bodyPr/>
                  <a:lstStyle/>
                  <a:p>
                    <a:r>
                      <a:rPr lang="en-US" sz="2378" b="0" i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Họ</a:t>
                    </a:r>
                    <a:r>
                      <a:rPr lang="en-US" sz="2378" b="0" i="0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 hàng</a:t>
                    </a:r>
                    <a:endParaRPr lang="en-US" sz="2400" b="0" i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78" b="0" i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vi-VN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Sheet1!$B$1:$K$1</c:f>
              <c:strCache>
                <c:ptCount val="10"/>
                <c:pt idx="0">
                  <c:v>TiÒn b¹c</c:v>
                </c:pt>
                <c:pt idx="1">
                  <c:v>C«ng viÖc</c:v>
                </c:pt>
                <c:pt idx="2">
                  <c:v>Së h÷u</c:v>
                </c:pt>
                <c:pt idx="3">
                  <c:v>Thó vui</c:v>
                </c:pt>
                <c:pt idx="4">
                  <c:v>B¹n bÌ</c:v>
                </c:pt>
                <c:pt idx="5">
                  <c:v>KÎ thï</c:v>
                </c:pt>
                <c:pt idx="6">
                  <c:v>T©m linh</c:v>
                </c:pt>
                <c:pt idx="7">
                  <c:v>C¸ nh©n</c:v>
                </c:pt>
                <c:pt idx="8">
                  <c:v>Gia ®×nh</c:v>
                </c:pt>
                <c:pt idx="9">
                  <c:v>Hä hµng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txPr>
    <a:bodyPr/>
    <a:lstStyle/>
    <a:p>
      <a:pPr>
        <a:defRPr sz="1779"/>
      </a:pPr>
      <a:endParaRPr lang="vi-V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Line 13"/>
          <p:cNvSpPr>
            <a:spLocks noChangeShapeType="1"/>
          </p:cNvSpPr>
          <p:nvPr/>
        </p:nvSpPr>
        <p:spPr bwMode="auto">
          <a:xfrm>
            <a:off x="436563" y="8636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2296" name="Rectangle 2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8163" y="9105900"/>
            <a:ext cx="7620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4DF443-713C-4833-81CA-BFE7170B1CC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  <p:sp>
        <p:nvSpPr>
          <p:cNvPr id="128004" name="Line 25"/>
          <p:cNvSpPr>
            <a:spLocks noChangeShapeType="1"/>
          </p:cNvSpPr>
          <p:nvPr/>
        </p:nvSpPr>
        <p:spPr bwMode="auto">
          <a:xfrm>
            <a:off x="438150" y="90551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8005" name="Text Box 26"/>
          <p:cNvSpPr txBox="1">
            <a:spLocks noChangeArrowheads="1"/>
          </p:cNvSpPr>
          <p:nvPr/>
        </p:nvSpPr>
        <p:spPr bwMode="auto">
          <a:xfrm>
            <a:off x="450850" y="9066213"/>
            <a:ext cx="56118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/>
            <a:r>
              <a:rPr lang="en-US" sz="900">
                <a:latin typeface="Arial" charset="0"/>
              </a:rPr>
              <a:t>Văn phòng: 902 HITTC, 185 Giảng Võ, Hà Nội - 04. 201 8758 / 04. 217 9022 - office@tamviet.edu.vn</a:t>
            </a:r>
            <a:endParaRPr lang="vi-VN" sz="900">
              <a:latin typeface="Arial" charset="0"/>
            </a:endParaRPr>
          </a:p>
          <a:p>
            <a:pPr algn="ctr"/>
            <a:r>
              <a:rPr lang="en-US" sz="900">
                <a:latin typeface="Arial" charset="0"/>
              </a:rPr>
              <a:t>Trụ sở: Tầng 4 nhà B, số 347 Đội Cấn, Hà Nội - 04. 762 8758 / 095 334 9886 - vuonuom@tamviet.edu.vn</a:t>
            </a:r>
            <a:endParaRPr lang="vi-VN" sz="900">
              <a:latin typeface="Arial" charset="0"/>
            </a:endParaRPr>
          </a:p>
          <a:p>
            <a:pPr algn="ctr"/>
            <a:r>
              <a:rPr lang="en-US" sz="900">
                <a:latin typeface="Arial" charset="0"/>
              </a:rPr>
              <a:t>Thái Nguyên: Số 296/1 Đường Bắc Kạn, Tp Thái Nguyên - 0280 657 399 - thainguyen@tamviet.edu.vn</a:t>
            </a:r>
            <a:endParaRPr lang="vi-VN" sz="1200">
              <a:latin typeface="Arial" charset="0"/>
            </a:endParaRPr>
          </a:p>
        </p:txBody>
      </p:sp>
      <p:pic>
        <p:nvPicPr>
          <p:cNvPr id="128006" name="Picture 27" descr="logo%20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15888"/>
            <a:ext cx="11779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7" name="Text Box 28"/>
          <p:cNvSpPr txBox="1">
            <a:spLocks noChangeArrowheads="1"/>
          </p:cNvSpPr>
          <p:nvPr/>
        </p:nvSpPr>
        <p:spPr bwMode="auto">
          <a:xfrm>
            <a:off x="1503363" y="174625"/>
            <a:ext cx="4800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solidFill>
                  <a:srgbClr val="000066"/>
                </a:solidFill>
                <a:latin typeface="Arial" charset="0"/>
              </a:rPr>
              <a:t>TÂM VIỆT GROUP – ĐÀO TẠO &amp; TƯ VẤN</a:t>
            </a:r>
            <a:br>
              <a:rPr lang="en-US" sz="1700" b="1">
                <a:solidFill>
                  <a:srgbClr val="000066"/>
                </a:solidFill>
                <a:latin typeface="Arial" charset="0"/>
              </a:rPr>
            </a:br>
            <a:r>
              <a:rPr lang="en-US" sz="1100" b="1">
                <a:solidFill>
                  <a:srgbClr val="000066"/>
                </a:solidFill>
                <a:latin typeface="Arial" charset="0"/>
              </a:rPr>
              <a:t>Làm Tâm người Việt sáng hơn – Nâng Tầm người Việt cao hơn</a:t>
            </a:r>
            <a:br>
              <a:rPr lang="en-US" sz="1100" b="1">
                <a:solidFill>
                  <a:srgbClr val="000066"/>
                </a:solidFill>
                <a:latin typeface="Arial" charset="0"/>
              </a:rPr>
            </a:br>
            <a:r>
              <a:rPr lang="en-US" sz="1100" b="1">
                <a:solidFill>
                  <a:srgbClr val="000066"/>
                </a:solidFill>
                <a:latin typeface="Arial" charset="0"/>
              </a:rPr>
              <a:t>Website: http://www.tamviet.edu.vn</a:t>
            </a:r>
          </a:p>
        </p:txBody>
      </p:sp>
    </p:spTree>
    <p:extLst>
      <p:ext uri="{BB962C8B-B14F-4D97-AF65-F5344CB8AC3E}">
        <p14:creationId xmlns:p14="http://schemas.microsoft.com/office/powerpoint/2010/main" val="763983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1106488"/>
            <a:ext cx="49530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4840288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0" name="Rectangle 24"/>
          <p:cNvSpPr>
            <a:spLocks noChangeArrowheads="1"/>
          </p:cNvSpPr>
          <p:nvPr/>
        </p:nvSpPr>
        <p:spPr bwMode="auto">
          <a:xfrm>
            <a:off x="5618163" y="9105900"/>
            <a:ext cx="7620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/>
            <a:fld id="{337C878B-BE35-4C08-8094-B71F4F3947E6}" type="slidenum">
              <a:rPr lang="vi-VN" sz="1200">
                <a:latin typeface="Arial" charset="0"/>
              </a:rPr>
              <a:pPr algn="r" eaLnBrk="0" hangingPunct="0"/>
              <a:t>‹#›</a:t>
            </a:fld>
            <a:endParaRPr lang="vi-VN" sz="1200">
              <a:latin typeface="Arial" charset="0"/>
            </a:endParaRPr>
          </a:p>
        </p:txBody>
      </p:sp>
      <p:sp>
        <p:nvSpPr>
          <p:cNvPr id="65541" name="Line 13"/>
          <p:cNvSpPr>
            <a:spLocks noChangeShapeType="1"/>
          </p:cNvSpPr>
          <p:nvPr/>
        </p:nvSpPr>
        <p:spPr bwMode="auto">
          <a:xfrm>
            <a:off x="436563" y="8636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2" name="Line 25"/>
          <p:cNvSpPr>
            <a:spLocks noChangeShapeType="1"/>
          </p:cNvSpPr>
          <p:nvPr/>
        </p:nvSpPr>
        <p:spPr bwMode="auto">
          <a:xfrm>
            <a:off x="438150" y="90551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3" name="Text Box 26"/>
          <p:cNvSpPr txBox="1">
            <a:spLocks noChangeArrowheads="1"/>
          </p:cNvSpPr>
          <p:nvPr/>
        </p:nvSpPr>
        <p:spPr bwMode="auto">
          <a:xfrm>
            <a:off x="450850" y="9066213"/>
            <a:ext cx="56118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/>
            <a:r>
              <a:rPr lang="en-US" sz="900">
                <a:latin typeface="Arial" charset="0"/>
              </a:rPr>
              <a:t>Văn phòng: 902 HITTC, 185 Giảng Võ, Hà Nội - 04. 201 8758 / 04. 217 9022 - office@tamviet.edu.vn</a:t>
            </a:r>
            <a:endParaRPr lang="vi-VN" sz="900">
              <a:latin typeface="Arial" charset="0"/>
            </a:endParaRPr>
          </a:p>
          <a:p>
            <a:pPr algn="ctr"/>
            <a:r>
              <a:rPr lang="en-US" sz="900">
                <a:latin typeface="Arial" charset="0"/>
              </a:rPr>
              <a:t>Trụ sở: Tầng 4 nhà B, số 347 Đội Cấn, Hà Nội - 04. 762 8758 / 095 334 9886 - vuonuom@tamviet.edu.vn</a:t>
            </a:r>
            <a:endParaRPr lang="vi-VN" sz="900">
              <a:latin typeface="Arial" charset="0"/>
            </a:endParaRPr>
          </a:p>
          <a:p>
            <a:pPr algn="ctr"/>
            <a:r>
              <a:rPr lang="en-US" sz="900">
                <a:latin typeface="Arial" charset="0"/>
              </a:rPr>
              <a:t>Thái Nguyên: Số 296/1 Đường Bắc Kạn, Tp Thái Nguyên - 0280 657 399 - thainguyen@tamviet.edu.vn</a:t>
            </a:r>
            <a:endParaRPr lang="vi-VN" sz="1200">
              <a:latin typeface="Arial" charset="0"/>
            </a:endParaRPr>
          </a:p>
        </p:txBody>
      </p:sp>
      <p:sp>
        <p:nvSpPr>
          <p:cNvPr id="65544" name="Text Box 28"/>
          <p:cNvSpPr txBox="1">
            <a:spLocks noChangeArrowheads="1"/>
          </p:cNvSpPr>
          <p:nvPr/>
        </p:nvSpPr>
        <p:spPr bwMode="auto">
          <a:xfrm>
            <a:off x="1503363" y="174625"/>
            <a:ext cx="4800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solidFill>
                  <a:srgbClr val="000066"/>
                </a:solidFill>
                <a:latin typeface="Arial" charset="0"/>
              </a:rPr>
              <a:t>TÂM VIỆT GROUP – ĐÀO TẠO &amp; TƯ VẤN</a:t>
            </a:r>
            <a:br>
              <a:rPr lang="en-US" sz="1700" b="1">
                <a:solidFill>
                  <a:srgbClr val="000066"/>
                </a:solidFill>
                <a:latin typeface="Arial" charset="0"/>
              </a:rPr>
            </a:br>
            <a:r>
              <a:rPr lang="en-US" sz="1100" b="1">
                <a:solidFill>
                  <a:srgbClr val="000066"/>
                </a:solidFill>
                <a:latin typeface="Arial" charset="0"/>
              </a:rPr>
              <a:t>Làm Tâm người Việt sáng hơn – Nâng Tầm người Việt cao hơn</a:t>
            </a:r>
            <a:br>
              <a:rPr lang="en-US" sz="1100" b="1">
                <a:solidFill>
                  <a:srgbClr val="000066"/>
                </a:solidFill>
                <a:latin typeface="Arial" charset="0"/>
              </a:rPr>
            </a:br>
            <a:r>
              <a:rPr lang="en-US" sz="1100" b="1">
                <a:solidFill>
                  <a:srgbClr val="000066"/>
                </a:solidFill>
                <a:latin typeface="Arial" charset="0"/>
              </a:rPr>
              <a:t>Website: http://www.tamviet.edu.vn</a:t>
            </a:r>
          </a:p>
        </p:txBody>
      </p:sp>
      <p:pic>
        <p:nvPicPr>
          <p:cNvPr id="65545" name="Picture 27" descr="logo%20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15888"/>
            <a:ext cx="11779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525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Ø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Ø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Ø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Có một điều mà ít người lãnh đạo nhận ra: Khi họ tuyển dụng một đôi tay của người lao động thì học được nhận miễn phí một trái tim và một khối óc.</a:t>
            </a:r>
          </a:p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Sử dụng tốt đôi tay của họ là tốt rồi nhưng khơi dậy được sự yêu thương hết mình vì tổ chức ở trái tim họ và những ý tưởng sáng tạo, những tư duy đột phá trong khối óc của họ mới là điều tuyệt vời.</a:t>
            </a:r>
          </a:p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Hầu hết các công ty không treo nhưng thực ra lại có một cái khẩu hiệu to đùng: Hãy để bộ óc ngoài cổng. Bạn sẽ nhận lại khi ra về. Và như vậy họ chẳng sử dụng được trí tuệ tập thể.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75075" y="9340850"/>
            <a:ext cx="2886075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12" tIns="44856" rIns="89712" bIns="44856"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C235EE89-1C3B-45F6-AF69-22D4174F3BBF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75075" y="9340850"/>
            <a:ext cx="2886075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12" tIns="44856" rIns="89712" bIns="44856"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1BDCEF43-A634-43D4-A881-E6F0FD2D7851}" type="slidenum">
              <a:rPr lang="en-US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75075" y="9340850"/>
            <a:ext cx="2886075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12" tIns="44856" rIns="89712" bIns="44856"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2772BFBF-78D7-46E1-BF37-9A5E6044176A}" type="slidenum">
              <a:rPr lang="en-US">
                <a:latin typeface="Arial" charset="0"/>
              </a:rPr>
              <a:pPr/>
              <a:t>34</a:t>
            </a:fld>
            <a:endParaRPr lang="en-US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75075" y="9340850"/>
            <a:ext cx="2886075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12" tIns="44856" rIns="89712" bIns="44856"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9FE027ED-0F9E-4E66-8E36-AA1A0D1B79D9}" type="slidenum">
              <a:rPr lang="en-US">
                <a:latin typeface="Arial" charset="0"/>
              </a:rPr>
              <a:pPr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75075" y="9340850"/>
            <a:ext cx="2886075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12" tIns="44856" rIns="89712" bIns="44856"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CD96D7B3-6A99-4CDC-ADD8-28CD715904DD}" type="slidenum">
              <a:rPr lang="en-US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75075" y="9340850"/>
            <a:ext cx="2886075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12" tIns="44856" rIns="89712" bIns="44856"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19F40E82-E22B-469D-A8BB-A372445E52F8}" type="slidenum">
              <a:rPr lang="en-US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75075" y="9340850"/>
            <a:ext cx="2886075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12" tIns="44856" rIns="89712" bIns="44856"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2906739A-DB76-495D-866B-A1C5FF549988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 cap="flat"/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E52AC252-E1CB-4265-9EE1-22FECA2421F1}" type="slidenum">
              <a:rPr lang="en-US">
                <a:latin typeface="Arial" charset="0"/>
              </a:rPr>
              <a:pPr/>
              <a:t>45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30C52D21-0F72-4465-853C-520800ED4E25}" type="slidenum">
              <a:rPr lang="en-US">
                <a:latin typeface="Arial" charset="0"/>
              </a:rPr>
              <a:pPr/>
              <a:t>46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FA13A307-EF00-4397-9910-408A8581266C}" type="slidenum">
              <a:rPr lang="en-US">
                <a:latin typeface="Arial" charset="0"/>
              </a:rPr>
              <a:pPr/>
              <a:t>49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29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8572FDA8-F3EF-4414-A6AD-DB6731D19649}" type="slidenum">
              <a:rPr lang="en-US">
                <a:latin typeface="Arial" charset="0"/>
              </a:rPr>
              <a:pPr/>
              <a:t>50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0C7AE8F5-5756-48B1-B025-0A0EF7308A4B}" type="slidenum">
              <a:rPr lang="en-US">
                <a:latin typeface="Arial" charset="0"/>
              </a:rPr>
              <a:pPr/>
              <a:t>51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7B40FADC-5848-45B4-BDD3-BE7C5783BE56}" type="slidenum">
              <a:rPr lang="en-US">
                <a:latin typeface="Arial" charset="0"/>
              </a:rPr>
              <a:pPr/>
              <a:t>52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1684B6A8-CBB0-4CF0-8F0B-D16A2DF7BCC3}" type="slidenum">
              <a:rPr lang="en-US">
                <a:latin typeface="Arial" charset="0"/>
              </a:rPr>
              <a:pPr/>
              <a:t>53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1BAB6109-A294-48D5-AA6B-02517B0EA4B5}" type="slidenum">
              <a:rPr lang="en-US">
                <a:latin typeface="Arial" charset="0"/>
              </a:rPr>
              <a:pPr/>
              <a:t>54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0C64DAFA-8BEE-4310-ABC4-CBDFD0F854B7}" type="slidenum">
              <a:rPr lang="en-US">
                <a:latin typeface="Arial" charset="0"/>
              </a:rPr>
              <a:pPr/>
              <a:t>55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CAE76CD3-BBEC-41E4-8BE3-BCBBEC3B12F7}" type="slidenum">
              <a:rPr lang="en-US">
                <a:latin typeface="Arial" charset="0"/>
              </a:rPr>
              <a:pPr/>
              <a:t>56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4E6A086A-5A46-4ED1-AC98-F6163B9BE925}" type="slidenum">
              <a:rPr lang="en-US">
                <a:latin typeface="Arial" charset="0"/>
              </a:rPr>
              <a:pPr/>
              <a:t>59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fld id="{717B1BD7-2F4A-4683-A743-D630E99569AB}" type="slidenum">
              <a:rPr lang="en-GB">
                <a:latin typeface="Arial" charset="0"/>
              </a:rPr>
              <a:pPr/>
              <a:t>7</a:t>
            </a:fld>
            <a:endParaRPr lang="en-GB">
              <a:latin typeface="Arial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29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2663" y="1106488"/>
            <a:ext cx="4775200" cy="35814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6505575"/>
            <a:ext cx="807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Làm 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Tâm </a:t>
            </a: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người 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Việt</a:t>
            </a: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 sáng hơn – Nâng 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Tầm</a:t>
            </a: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 người 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Việt</a:t>
            </a: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 cao hơn</a:t>
            </a:r>
          </a:p>
        </p:txBody>
      </p:sp>
      <p:pic>
        <p:nvPicPr>
          <p:cNvPr id="5" name="Picture 9" descr="logo TV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5563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1f901ce2fdfc413658ecf4326d42b57logo%20c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152400"/>
            <a:ext cx="11461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" y="914400"/>
            <a:ext cx="8953500" cy="44958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562600"/>
            <a:ext cx="69342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 i="1">
                <a:solidFill>
                  <a:srgbClr val="0066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25537A9-E02D-417A-AB93-E272B43C5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063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3350"/>
            <a:ext cx="7485062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743A-0C9D-4E9E-8064-B466FB0F2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610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1219200"/>
            <a:ext cx="1428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219200"/>
            <a:ext cx="713581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3DBC-544C-4C28-A79F-D40FECE98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02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83A32-B290-4D4A-AB2C-23FCC96A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694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1219200"/>
            <a:ext cx="8613774" cy="5105400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626" y="152400"/>
            <a:ext cx="7699374" cy="887104"/>
          </a:xfrm>
        </p:spPr>
        <p:txBody>
          <a:bodyPr anchor="ctr"/>
          <a:lstStyle>
            <a:lvl1pPr marL="0" indent="0" algn="ctr">
              <a:buNone/>
              <a:defRPr sz="44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2DEF0-ABD7-4258-8F7A-29949CD30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249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143000"/>
            <a:ext cx="4319587" cy="5422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143000"/>
            <a:ext cx="4321175" cy="5422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DEC97-E987-4452-A2B6-98B56B8F9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8904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914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4268788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05000"/>
            <a:ext cx="426878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270375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27037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E9FF-1833-4F23-BE89-DB33E0B88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8376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9A03-82A3-4488-9A36-9D7366C7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1559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7200" y="6505575"/>
            <a:ext cx="807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Làm 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Tâm </a:t>
            </a: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người 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Việt</a:t>
            </a: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 sáng hơn – Nâng 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Tầm</a:t>
            </a: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 người 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Việt</a:t>
            </a: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 cao hơn</a:t>
            </a:r>
          </a:p>
        </p:txBody>
      </p:sp>
      <p:pic>
        <p:nvPicPr>
          <p:cNvPr id="3" name="Picture 9" descr="logo TV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5563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EFCC-4EFB-467F-A21F-42726627C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2110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4591"/>
            <a:ext cx="7696200" cy="1012209"/>
          </a:xfrm>
        </p:spPr>
        <p:txBody>
          <a:bodyPr/>
          <a:lstStyle>
            <a:lvl1pPr algn="ctr">
              <a:lnSpc>
                <a:spcPct val="100000"/>
              </a:lnSpc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4165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9200"/>
            <a:ext cx="3236913" cy="5334000"/>
          </a:xfrm>
        </p:spPr>
        <p:txBody>
          <a:bodyPr/>
          <a:lstStyle>
            <a:lvl1pPr marL="0" indent="0">
              <a:buNone/>
              <a:defRPr sz="4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343B-921C-4885-BD2D-04F31154A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349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394576" cy="957262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792" y="1295400"/>
            <a:ext cx="8882418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792" y="6096000"/>
            <a:ext cx="8882418" cy="457200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8945-A9F9-406D-AF9C-C7ABA4622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4872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4263" y="133350"/>
            <a:ext cx="76025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43000"/>
            <a:ext cx="879316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457200" y="6505575"/>
            <a:ext cx="807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Làm 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Tâm </a:t>
            </a: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người 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Việt</a:t>
            </a: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 sáng hơn – Nâng 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Tầm</a:t>
            </a: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 người 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Việt</a:t>
            </a:r>
            <a:r>
              <a:rPr lang="en-US" sz="1600" b="1" i="1">
                <a:solidFill>
                  <a:srgbClr val="002060"/>
                </a:solidFill>
                <a:latin typeface="Arial" charset="0"/>
              </a:rPr>
              <a:t> cao hơn</a:t>
            </a:r>
          </a:p>
        </p:txBody>
      </p:sp>
      <p:sp>
        <p:nvSpPr>
          <p:cNvPr id="70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477000"/>
            <a:ext cx="968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66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8DC6154-EE46-46BB-BBCA-F870D87A3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logo TV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5563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1f901ce2fdfc413658ecf4326d42b57logo%20cm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152400"/>
            <a:ext cx="11461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82" r:id="rId7"/>
    <p:sldLayoutId id="2147484277" r:id="rId8"/>
    <p:sldLayoutId id="2147484278" r:id="rId9"/>
    <p:sldLayoutId id="2147484279" r:id="rId10"/>
    <p:sldLayoutId id="2147484280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400050" indent="-4000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80010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0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6600"/>
          </a:solidFill>
          <a:latin typeface="+mn-lt"/>
        </a:defRPr>
      </a:lvl3pPr>
      <a:lvl4pPr marL="14859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000066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5pPr>
      <a:lvl6pPr marL="2286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6pPr>
      <a:lvl7pPr marL="2743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7pPr>
      <a:lvl8pPr marL="3200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8pPr>
      <a:lvl9pPr marL="3657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7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9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95250" y="457200"/>
            <a:ext cx="8953500" cy="4419600"/>
          </a:xfrm>
        </p:spPr>
        <p:txBody>
          <a:bodyPr/>
          <a:lstStyle/>
          <a:p>
            <a:pPr eaLnBrk="1" hangingPunct="1"/>
            <a:r>
              <a:rPr lang="en-US" smtClean="0"/>
              <a:t>QUẢN TRỊ </a:t>
            </a:r>
            <a:br>
              <a:rPr lang="en-US" smtClean="0"/>
            </a:br>
            <a:r>
              <a:rPr lang="en-US" sz="13800" smtClean="0">
                <a:solidFill>
                  <a:srgbClr val="FF0000"/>
                </a:solidFill>
              </a:rPr>
              <a:t>TRI THỨC</a:t>
            </a:r>
            <a:br>
              <a:rPr lang="en-US" sz="13800" smtClean="0">
                <a:solidFill>
                  <a:srgbClr val="FF0000"/>
                </a:solidFill>
              </a:rPr>
            </a:br>
            <a:r>
              <a:rPr lang="en-US" sz="4000" i="1" smtClean="0"/>
              <a:t>ĐỂ HỘI NHẬP THÀNH CÔNG </a:t>
            </a:r>
            <a:br>
              <a:rPr lang="en-US" sz="4000" i="1" smtClean="0"/>
            </a:br>
            <a:r>
              <a:rPr lang="en-US" sz="4000" i="1" smtClean="0"/>
              <a:t>TRONG THẾ GIỚI PHẲNG</a:t>
            </a:r>
            <a:endParaRPr lang="en-US" sz="7200" i="1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066800" y="5257800"/>
            <a:ext cx="6934200" cy="1219200"/>
          </a:xfrm>
        </p:spPr>
        <p:txBody>
          <a:bodyPr/>
          <a:lstStyle/>
          <a:p>
            <a:pPr eaLnBrk="1" hangingPunct="1"/>
            <a:r>
              <a:rPr lang="en-US" smtClean="0"/>
              <a:t>Ts. Phan Quốc Việt</a:t>
            </a:r>
          </a:p>
          <a:p>
            <a:pPr eaLnBrk="1" hangingPunct="1"/>
            <a:r>
              <a:rPr lang="en-US" smtClean="0"/>
              <a:t>Ths. Nguyễn Huy Hoàng.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6E8AFD2A-8795-4A76-B11C-23B5D8B4C7E6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1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81676FA6-4C8D-4783-924D-C9222AC7D88E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10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315" name="Rectangle 4"/>
          <p:cNvSpPr txBox="1">
            <a:spLocks noGrp="1" noChangeArrowheads="1"/>
          </p:cNvSpPr>
          <p:nvPr/>
        </p:nvSpPr>
        <p:spPr bwMode="auto">
          <a:xfrm>
            <a:off x="6813550" y="6477000"/>
            <a:ext cx="2155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r"/>
            <a:fld id="{A631EFC7-3B3E-4170-A5F5-CFEF9A472D44}" type="slidenum">
              <a:rPr lang="en-US" sz="1200">
                <a:solidFill>
                  <a:srgbClr val="000066"/>
                </a:solidFill>
                <a:latin typeface="Arial" charset="0"/>
              </a:rPr>
              <a:pPr algn="r"/>
              <a:t>10</a:t>
            </a:fld>
            <a:endParaRPr lang="en-US" sz="12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902466" name="Text Box 2"/>
          <p:cNvSpPr txBox="1">
            <a:spLocks noChangeArrowheads="1"/>
          </p:cNvSpPr>
          <p:nvPr/>
        </p:nvSpPr>
        <p:spPr bwMode="auto">
          <a:xfrm>
            <a:off x="3733800" y="4149725"/>
            <a:ext cx="55165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Arial" charset="0"/>
              </a:rPr>
              <a:t>So với: Tổng GDP của 67 nước nghèo nhất </a:t>
            </a:r>
            <a:br>
              <a:rPr lang="en-GB" sz="3200" b="1">
                <a:solidFill>
                  <a:schemeClr val="accent2"/>
                </a:solidFill>
                <a:latin typeface="Arial" charset="0"/>
              </a:rPr>
            </a:br>
            <a:r>
              <a:rPr lang="en-GB" sz="3200" b="1">
                <a:solidFill>
                  <a:schemeClr val="accent2"/>
                </a:solidFill>
                <a:latin typeface="Arial" charset="0"/>
              </a:rPr>
              <a:t>(khoảng 3 tỷ người)</a:t>
            </a:r>
            <a:endParaRPr lang="en-GB" sz="32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902467" name="Text Box 3"/>
          <p:cNvSpPr txBox="1">
            <a:spLocks noChangeArrowheads="1"/>
          </p:cNvSpPr>
          <p:nvPr/>
        </p:nvSpPr>
        <p:spPr bwMode="auto">
          <a:xfrm>
            <a:off x="3779838" y="5715000"/>
            <a:ext cx="5041900" cy="1098550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100000">
                <a:srgbClr val="477618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>
                <a:solidFill>
                  <a:srgbClr val="FF0000"/>
                </a:solidFill>
                <a:latin typeface="Arial" charset="0"/>
              </a:rPr>
              <a:t>172 </a:t>
            </a:r>
            <a:r>
              <a:rPr lang="en-GB" sz="4400" b="1">
                <a:solidFill>
                  <a:srgbClr val="FF0000"/>
                </a:solidFill>
                <a:latin typeface="Arial" charset="0"/>
              </a:rPr>
              <a:t>tỷ USD</a:t>
            </a:r>
          </a:p>
        </p:txBody>
      </p:sp>
      <p:pic>
        <p:nvPicPr>
          <p:cNvPr id="13318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1"/>
          <a:stretch>
            <a:fillRect/>
          </a:stretch>
        </p:blipFill>
        <p:spPr bwMode="auto">
          <a:xfrm>
            <a:off x="4581525" y="0"/>
            <a:ext cx="45624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2469" name="Text Box 5"/>
          <p:cNvSpPr txBox="1">
            <a:spLocks noChangeArrowheads="1"/>
          </p:cNvSpPr>
          <p:nvPr/>
        </p:nvSpPr>
        <p:spPr bwMode="auto">
          <a:xfrm>
            <a:off x="76200" y="76200"/>
            <a:ext cx="4419600" cy="914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5400" b="1">
                <a:solidFill>
                  <a:srgbClr val="FF0000"/>
                </a:solidFill>
                <a:latin typeface="Arial" charset="0"/>
              </a:rPr>
              <a:t>180 </a:t>
            </a:r>
            <a:r>
              <a:rPr lang="en-GB" sz="3600" b="1">
                <a:solidFill>
                  <a:srgbClr val="FF0000"/>
                </a:solidFill>
                <a:latin typeface="Arial" charset="0"/>
              </a:rPr>
              <a:t>tỷ USD</a:t>
            </a:r>
            <a:endParaRPr lang="en-GB" sz="54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3320" name="Picture 6" descr="Warren Buffe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/>
          <a:stretch>
            <a:fillRect/>
          </a:stretch>
        </p:blipFill>
        <p:spPr bwMode="auto">
          <a:xfrm>
            <a:off x="41275" y="1090613"/>
            <a:ext cx="26670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8" descr="Carlos_Slim_mousta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21336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" descr="bill_gates_halo_3"/>
          <p:cNvPicPr>
            <a:picLocks noChangeAspect="1" noChangeArrowheads="1"/>
          </p:cNvPicPr>
          <p:nvPr/>
        </p:nvPicPr>
        <p:blipFill>
          <a:blip r:embed="rId6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0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0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0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0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0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0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0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902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9024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902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9024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902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9024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3902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39024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90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90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90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02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90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90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2466" grpId="0"/>
      <p:bldP spid="3902466" grpId="1"/>
      <p:bldP spid="3902467" grpId="0" animBg="1"/>
      <p:bldP spid="3902467" grpId="1" animBg="1"/>
      <p:bldP spid="3902467" grpId="2" animBg="1"/>
      <p:bldP spid="3902467" grpId="3" animBg="1"/>
      <p:bldP spid="3902469" grpId="0" animBg="1"/>
      <p:bldP spid="390246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533400"/>
          <a:ext cx="8915400" cy="6107113"/>
        </p:xfrm>
        <a:graphic>
          <a:graphicData uri="http://schemas.openxmlformats.org/drawingml/2006/table">
            <a:tbl>
              <a:tblPr/>
              <a:tblGrid>
                <a:gridCol w="536792"/>
                <a:gridCol w="3882808"/>
                <a:gridCol w="1371600"/>
                <a:gridCol w="3124200"/>
              </a:tblGrid>
              <a:tr h="436222"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Tỷ $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Quốc tịch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smtClean="0">
                          <a:solidFill>
                            <a:srgbClr val="0000FF"/>
                          </a:solidFill>
                          <a:latin typeface="Arial"/>
                        </a:rPr>
                        <a:t>WarrenWarren </a:t>
                      </a:r>
                      <a:r>
                        <a:rPr lang="en-US" sz="2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Buffett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smtClean="0">
                          <a:solidFill>
                            <a:srgbClr val="0000FF"/>
                          </a:solidFill>
                          <a:latin typeface="Arial"/>
                        </a:rPr>
                        <a:t>Carlos </a:t>
                      </a:r>
                      <a:r>
                        <a:rPr lang="en-US" sz="2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Slim Helú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Mêhico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Bill </a:t>
                      </a:r>
                      <a:r>
                        <a:rPr lang="en-US" sz="2800" b="0" i="0" u="none" strike="noStrike" smtClean="0">
                          <a:solidFill>
                            <a:srgbClr val="0000FF"/>
                          </a:solidFill>
                          <a:latin typeface="Arial"/>
                        </a:rPr>
                        <a:t>Gates</a:t>
                      </a:r>
                      <a:endParaRPr lang="en-US" sz="2800" b="0" i="0" u="none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smtClean="0">
                          <a:solidFill>
                            <a:srgbClr val="0000FF"/>
                          </a:solidFill>
                          <a:latin typeface="Arial"/>
                        </a:rPr>
                        <a:t>Lakshmi Mittal</a:t>
                      </a:r>
                      <a:endParaRPr lang="en-US" sz="2800" b="0" i="0" u="none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Ấn độ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Mukesh </a:t>
                      </a:r>
                      <a:r>
                        <a:rPr lang="en-US" sz="2800" b="0" i="0" u="none" strike="noStrike" smtClean="0">
                          <a:solidFill>
                            <a:srgbClr val="0000FF"/>
                          </a:solidFill>
                          <a:latin typeface="Arial"/>
                        </a:rPr>
                        <a:t>Ambani</a:t>
                      </a:r>
                      <a:endParaRPr lang="en-US" sz="2800" b="0" i="0" u="none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Ấn độ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smtClean="0">
                          <a:solidFill>
                            <a:srgbClr val="0000FF"/>
                          </a:solidFill>
                          <a:latin typeface="Arial"/>
                        </a:rPr>
                        <a:t>Anil Ambani</a:t>
                      </a:r>
                      <a:endParaRPr lang="en-US" sz="2800" b="0" i="0" u="none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Ấn độ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smtClean="0">
                          <a:solidFill>
                            <a:srgbClr val="0000FF"/>
                          </a:solidFill>
                          <a:latin typeface="Arial"/>
                        </a:rPr>
                        <a:t>Rinat Akhmetov</a:t>
                      </a:r>
                      <a:endParaRPr lang="en-US" sz="2800" b="0" i="0" u="none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Ukraina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smtClean="0">
                          <a:solidFill>
                            <a:srgbClr val="0000FF"/>
                          </a:solidFill>
                          <a:latin typeface="Arial"/>
                        </a:rPr>
                        <a:t>Ingvar Kamprad</a:t>
                      </a:r>
                      <a:endParaRPr lang="en-US" sz="2800" b="0" i="0" u="none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Thủy điển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smtClean="0">
                          <a:solidFill>
                            <a:srgbClr val="0000FF"/>
                          </a:solidFill>
                          <a:latin typeface="Arial"/>
                        </a:rPr>
                        <a:t>Kushal Pal </a:t>
                      </a:r>
                      <a:r>
                        <a:rPr lang="en-US" sz="2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Singh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Ấn độ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Oleg </a:t>
                      </a:r>
                      <a:r>
                        <a:rPr lang="en-US" sz="2800" b="0" i="0" u="none" strike="noStrike" smtClean="0">
                          <a:solidFill>
                            <a:srgbClr val="0000FF"/>
                          </a:solidFill>
                          <a:latin typeface="Arial"/>
                        </a:rPr>
                        <a:t>Deripaska</a:t>
                      </a:r>
                      <a:endParaRPr lang="en-US" sz="2800" b="0" i="0" u="none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Nga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22"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Tổng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22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2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Ấn độ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22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Mỹ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spect="1"/>
          </p:cNvSpPr>
          <p:nvPr/>
        </p:nvSpPr>
        <p:spPr>
          <a:xfrm>
            <a:off x="0" y="5791200"/>
            <a:ext cx="912971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2800">
              <a:latin typeface="Arial" pitchFamily="34" charset="0"/>
              <a:cs typeface="+mn-cs"/>
            </a:endParaRPr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0" y="6248400"/>
            <a:ext cx="912971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280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C75D8F79-B8E1-4936-89EE-DFA68CCA7A55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12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5363" name="Picture 2" descr="http://www.wtrg.com/daily/clfclo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" y="533400"/>
            <a:ext cx="8953500" cy="5791200"/>
          </a:xfrm>
        </p:spPr>
        <p:txBody>
          <a:bodyPr/>
          <a:lstStyle/>
          <a:p>
            <a:pPr eaLnBrk="1" hangingPunct="1"/>
            <a:r>
              <a:rPr lang="en-US" sz="7200" smtClean="0"/>
              <a:t>Hôm nay,</a:t>
            </a:r>
            <a:br>
              <a:rPr lang="en-US" sz="7200" smtClean="0"/>
            </a:br>
            <a:r>
              <a:rPr lang="en-US" sz="7200" smtClean="0"/>
              <a:t>Tuần này,</a:t>
            </a:r>
            <a:br>
              <a:rPr lang="en-US" sz="7200" smtClean="0"/>
            </a:br>
            <a:r>
              <a:rPr lang="en-US" sz="7200" smtClean="0"/>
              <a:t>Tháng này,</a:t>
            </a:r>
            <a:br>
              <a:rPr lang="en-US" sz="7200" smtClean="0"/>
            </a:br>
            <a:r>
              <a:rPr lang="en-US" sz="7200" smtClean="0"/>
              <a:t>Năm nay </a:t>
            </a:r>
            <a:br>
              <a:rPr lang="en-US" sz="7200" smtClean="0"/>
            </a:br>
            <a:r>
              <a:rPr lang="en-US" smtClean="0">
                <a:solidFill>
                  <a:srgbClr val="FF0000"/>
                </a:solidFill>
              </a:rPr>
              <a:t>có gì hơn trước?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z="6000" smtClean="0">
                <a:solidFill>
                  <a:schemeClr val="accent2"/>
                </a:solidFill>
              </a:rPr>
              <a:t>(Ngoài và Trong)</a:t>
            </a:r>
            <a:endParaRPr lang="vi-VN" sz="7200" smtClean="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AB52CEFA-A856-4613-A349-1C1B4B406464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13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73058070-E0A2-4666-ACE0-76C1B5F88FE2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14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7411" name="Rectangle 4"/>
          <p:cNvSpPr txBox="1">
            <a:spLocks noGrp="1" noChangeArrowheads="1"/>
          </p:cNvSpPr>
          <p:nvPr/>
        </p:nvSpPr>
        <p:spPr bwMode="auto">
          <a:xfrm>
            <a:off x="6813550" y="6477000"/>
            <a:ext cx="2155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r"/>
            <a:fld id="{60B76DE2-A3F7-4AAB-BDBF-ACB2F314E1CB}" type="slidenum">
              <a:rPr lang="en-US" sz="1200">
                <a:solidFill>
                  <a:srgbClr val="000066"/>
                </a:solidFill>
                <a:latin typeface="Arial" charset="0"/>
              </a:rPr>
              <a:pPr algn="r"/>
              <a:t>14</a:t>
            </a:fld>
            <a:endParaRPr lang="en-US" sz="12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3733800" y="457200"/>
            <a:ext cx="53340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4600" b="1">
                <a:solidFill>
                  <a:schemeClr val="accent2"/>
                </a:solidFill>
                <a:latin typeface="Arial" charset="0"/>
              </a:rPr>
              <a:t>Cuộc sống</a:t>
            </a:r>
            <a:br>
              <a:rPr lang="en-US" sz="4600" b="1">
                <a:solidFill>
                  <a:schemeClr val="accent2"/>
                </a:solidFill>
                <a:latin typeface="Arial" charset="0"/>
              </a:rPr>
            </a:br>
            <a:r>
              <a:rPr lang="en-US" sz="4600" b="1">
                <a:solidFill>
                  <a:schemeClr val="accent2"/>
                </a:solidFill>
                <a:latin typeface="Arial" charset="0"/>
              </a:rPr>
              <a:t>không bao giờ</a:t>
            </a:r>
            <a:br>
              <a:rPr lang="en-US" sz="4600" b="1">
                <a:solidFill>
                  <a:schemeClr val="accent2"/>
                </a:solidFill>
                <a:latin typeface="Arial" charset="0"/>
              </a:rPr>
            </a:br>
            <a:r>
              <a:rPr lang="en-US" sz="4600" b="1">
                <a:solidFill>
                  <a:schemeClr val="accent2"/>
                </a:solidFill>
                <a:latin typeface="Arial" charset="0"/>
              </a:rPr>
              <a:t>công bằng,</a:t>
            </a:r>
            <a:br>
              <a:rPr lang="en-US" sz="4600" b="1">
                <a:solidFill>
                  <a:schemeClr val="accent2"/>
                </a:solidFill>
                <a:latin typeface="Arial" charset="0"/>
              </a:rPr>
            </a:br>
            <a:r>
              <a:rPr lang="en-US" sz="4600" b="1">
                <a:solidFill>
                  <a:schemeClr val="accent2"/>
                </a:solidFill>
                <a:latin typeface="Arial" charset="0"/>
              </a:rPr>
              <a:t>điều duy nhất</a:t>
            </a:r>
            <a:br>
              <a:rPr lang="en-US" sz="4600" b="1">
                <a:solidFill>
                  <a:schemeClr val="accent2"/>
                </a:solidFill>
                <a:latin typeface="Arial" charset="0"/>
              </a:rPr>
            </a:br>
            <a:r>
              <a:rPr lang="en-US" sz="4600" b="1">
                <a:solidFill>
                  <a:schemeClr val="accent2"/>
                </a:solidFill>
                <a:latin typeface="Arial" charset="0"/>
              </a:rPr>
              <a:t>bạn có thể làm</a:t>
            </a:r>
            <a:br>
              <a:rPr lang="en-US" sz="4600" b="1">
                <a:solidFill>
                  <a:schemeClr val="accent2"/>
                </a:solidFill>
                <a:latin typeface="Arial" charset="0"/>
              </a:rPr>
            </a:br>
            <a:r>
              <a:rPr lang="en-US" sz="4600" b="1">
                <a:solidFill>
                  <a:schemeClr val="accent2"/>
                </a:solidFill>
                <a:latin typeface="Arial" charset="0"/>
              </a:rPr>
              <a:t>là thích ứng với cuộc sống.</a:t>
            </a:r>
          </a:p>
        </p:txBody>
      </p:sp>
      <p:pic>
        <p:nvPicPr>
          <p:cNvPr id="17413" name="Picture 3" descr="bill_gates_halo_3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5972" name="Text Box 4"/>
          <p:cNvSpPr txBox="1">
            <a:spLocks noChangeArrowheads="1"/>
          </p:cNvSpPr>
          <p:nvPr/>
        </p:nvSpPr>
        <p:spPr bwMode="auto">
          <a:xfrm>
            <a:off x="285750" y="4772025"/>
            <a:ext cx="3733800" cy="1766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BILL GATES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1">
                <a:solidFill>
                  <a:srgbClr val="006600"/>
                </a:solidFill>
                <a:latin typeface="Arial" pitchFamily="34" charset="0"/>
                <a:cs typeface="+mn-cs"/>
              </a:rPr>
              <a:t>Chủ tịch Tập đoàn </a:t>
            </a:r>
            <a:r>
              <a:rPr lang="en-US" sz="4800" b="1">
                <a:solidFill>
                  <a:srgbClr val="006600"/>
                </a:solidFill>
                <a:latin typeface="Arial" pitchFamily="34" charset="0"/>
                <a:cs typeface="+mn-cs"/>
              </a:rPr>
              <a:t>Microsoft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" y="76200"/>
            <a:ext cx="8953500" cy="1143000"/>
          </a:xfrm>
        </p:spPr>
        <p:txBody>
          <a:bodyPr/>
          <a:lstStyle/>
          <a:p>
            <a:pPr eaLnBrk="1" hangingPunct="1"/>
            <a:r>
              <a:rPr lang="en-US" sz="7200" smtClean="0"/>
              <a:t>Cạnh tranh?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F434E59C-8F2A-41DD-9140-8C57BCF98503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15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48525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066800"/>
          <a:ext cx="7767638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Microsoft ClipArt Gallery" r:id="rId4" imgW="4664075" imgH="3154363" progId="MS_ClipArt_Gallery">
                  <p:embed/>
                </p:oleObj>
              </mc:Choice>
              <mc:Fallback>
                <p:oleObj name="Microsoft ClipArt Gallery" r:id="rId4" imgW="4664075" imgH="3154363" progId="MS_ClipArt_Gallery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7767638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" y="76200"/>
            <a:ext cx="8953500" cy="1143000"/>
          </a:xfrm>
        </p:spPr>
        <p:txBody>
          <a:bodyPr/>
          <a:lstStyle/>
          <a:p>
            <a:pPr eaLnBrk="1" hangingPunct="1"/>
            <a:r>
              <a:rPr lang="en-US" sz="7200" smtClean="0"/>
              <a:t>Cạnh tranh?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CC4F1507-0264-44B4-81EB-C00DD906F48B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16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2487299" name="Picture 3" descr="megaman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1704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7300" name="Picture 4" descr="megaman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57600"/>
            <a:ext cx="20748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8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8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48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48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" y="762000"/>
            <a:ext cx="8953500" cy="2514600"/>
          </a:xfrm>
        </p:spPr>
        <p:txBody>
          <a:bodyPr/>
          <a:lstStyle/>
          <a:p>
            <a:pPr eaLnBrk="1" hangingPunct="1"/>
            <a:r>
              <a:rPr lang="en-US" sz="7200" smtClean="0"/>
              <a:t>Vũ khí cạnh tranh </a:t>
            </a:r>
            <a:r>
              <a:rPr lang="en-US" sz="10500" smtClean="0"/>
              <a:t>mạnh nhất: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33F73FD7-6123-4E4F-B3E2-837C66A40EE3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17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624518" name="Rectangle 6"/>
          <p:cNvSpPr>
            <a:spLocks noChangeArrowheads="1"/>
          </p:cNvSpPr>
          <p:nvPr/>
        </p:nvSpPr>
        <p:spPr bwMode="auto">
          <a:xfrm>
            <a:off x="76200" y="3657600"/>
            <a:ext cx="8953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9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HỌC NHANH HƠN ĐỐI THỦ</a:t>
            </a:r>
            <a:endParaRPr lang="en-US" sz="141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45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5250" y="762000"/>
            <a:ext cx="8953500" cy="2667000"/>
          </a:xfrm>
        </p:spPr>
        <p:txBody>
          <a:bodyPr/>
          <a:lstStyle/>
          <a:p>
            <a:pPr eaLnBrk="1" hangingPunct="1"/>
            <a:r>
              <a:rPr lang="en-US" sz="10500" smtClean="0"/>
              <a:t>Ai là người quyết định?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59EB600A-EB0E-4221-B5A2-52B9E5248177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18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2489346" name="Picture 2" descr="bd0698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2"/>
          <a:stretch>
            <a:fillRect/>
          </a:stretch>
        </p:blipFill>
        <p:spPr bwMode="auto">
          <a:xfrm>
            <a:off x="0" y="29718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9353" name="Text Box 9"/>
          <p:cNvSpPr txBox="1">
            <a:spLocks noChangeArrowheads="1"/>
          </p:cNvSpPr>
          <p:nvPr/>
        </p:nvSpPr>
        <p:spPr bwMode="auto">
          <a:xfrm>
            <a:off x="6324600" y="5334000"/>
            <a:ext cx="250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KHÁCH HÀNG</a:t>
            </a:r>
          </a:p>
        </p:txBody>
      </p:sp>
      <p:sp>
        <p:nvSpPr>
          <p:cNvPr id="2489354" name="Text Box 10"/>
          <p:cNvSpPr txBox="1">
            <a:spLocks noChangeArrowheads="1"/>
          </p:cNvSpPr>
          <p:nvPr/>
        </p:nvSpPr>
        <p:spPr bwMode="auto">
          <a:xfrm>
            <a:off x="1981200" y="6110288"/>
            <a:ext cx="2501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KHÁCH HÀNG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353" grpId="0"/>
      <p:bldP spid="24893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68CFFCD6-B936-44B3-AF32-DCF0FEB04CEC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19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1676400" y="0"/>
          <a:ext cx="74025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ClipArt" r:id="rId4" imgW="3154363" imgH="4708525" progId="MS_ClipArt_Gallery.2">
                  <p:embed/>
                </p:oleObj>
              </mc:Choice>
              <mc:Fallback>
                <p:oleObj name="ClipArt" r:id="rId4" imgW="3154363" imgH="4708525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0"/>
                        <a:ext cx="74025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1395" name="WordArt 3"/>
          <p:cNvSpPr>
            <a:spLocks noChangeArrowheads="1" noChangeShapeType="1" noTextEdit="1"/>
          </p:cNvSpPr>
          <p:nvPr/>
        </p:nvSpPr>
        <p:spPr bwMode="auto">
          <a:xfrm>
            <a:off x="152400" y="1828800"/>
            <a:ext cx="8153400" cy="266700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4137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LAO VÀO TÂM BÃO!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13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Nội dung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4400" b="1" smtClean="0"/>
          </a:p>
          <a:p>
            <a:pPr eaLnBrk="1" hangingPunct="1"/>
            <a:r>
              <a:rPr lang="en-US" sz="4400" b="1" u="sng" smtClean="0">
                <a:solidFill>
                  <a:srgbClr val="FF0000"/>
                </a:solidFill>
              </a:rPr>
              <a:t>Tại sao quản trị tri thức</a:t>
            </a:r>
          </a:p>
          <a:p>
            <a:pPr eaLnBrk="1" hangingPunct="1"/>
            <a:endParaRPr lang="en-US" sz="4400" b="1" smtClean="0"/>
          </a:p>
          <a:p>
            <a:pPr eaLnBrk="1" hangingPunct="1"/>
            <a:r>
              <a:rPr lang="en-US" sz="4400" b="1" smtClean="0"/>
              <a:t>Các mô hình quản trị tri thức</a:t>
            </a:r>
          </a:p>
          <a:p>
            <a:pPr eaLnBrk="1" hangingPunct="1"/>
            <a:endParaRPr lang="en-US" sz="4400" b="1" smtClean="0"/>
          </a:p>
          <a:p>
            <a:pPr eaLnBrk="1" hangingPunct="1"/>
            <a:r>
              <a:rPr lang="en-US" sz="4400" b="1" smtClean="0"/>
              <a:t>Phát triển sự nghiệp</a:t>
            </a:r>
          </a:p>
          <a:p>
            <a:pPr eaLnBrk="1" hangingPunct="1"/>
            <a:endParaRPr lang="en-US" sz="44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01636-4FE4-4D24-B33A-359CF38F1CC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rgbClr val="FF0000"/>
                </a:solidFill>
              </a:rPr>
              <a:t>Thay đổi</a:t>
            </a:r>
            <a:r>
              <a:rPr lang="en-US" sz="6000" smtClean="0"/>
              <a:t> </a:t>
            </a:r>
            <a:r>
              <a:rPr lang="en-US" sz="3200" smtClean="0"/>
              <a:t>hay là</a:t>
            </a:r>
            <a:r>
              <a:rPr lang="en-US" sz="6000" smtClean="0"/>
              <a:t> </a:t>
            </a:r>
            <a:r>
              <a:rPr lang="en-US" sz="6000" smtClean="0">
                <a:solidFill>
                  <a:schemeClr val="tx1"/>
                </a:solidFill>
              </a:rPr>
              <a:t>Chết</a:t>
            </a:r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30059-E6B8-43F9-95AE-10631188E3F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493442" name="Rectangle 2"/>
          <p:cNvSpPr>
            <a:spLocks noChangeArrowheads="1"/>
          </p:cNvSpPr>
          <p:nvPr/>
        </p:nvSpPr>
        <p:spPr bwMode="auto">
          <a:xfrm>
            <a:off x="457200" y="1447800"/>
            <a:ext cx="1228725" cy="7191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Tầm nhìn</a:t>
            </a:r>
          </a:p>
        </p:txBody>
      </p:sp>
      <p:sp>
        <p:nvSpPr>
          <p:cNvPr id="2493443" name="Rectangle 3"/>
          <p:cNvSpPr>
            <a:spLocks noChangeArrowheads="1"/>
          </p:cNvSpPr>
          <p:nvPr/>
        </p:nvSpPr>
        <p:spPr bwMode="auto">
          <a:xfrm>
            <a:off x="1727200" y="1447800"/>
            <a:ext cx="1228725" cy="7191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Kỹ năng</a:t>
            </a:r>
          </a:p>
        </p:txBody>
      </p:sp>
      <p:sp>
        <p:nvSpPr>
          <p:cNvPr id="2493444" name="Rectangle 4"/>
          <p:cNvSpPr>
            <a:spLocks noChangeArrowheads="1"/>
          </p:cNvSpPr>
          <p:nvPr/>
        </p:nvSpPr>
        <p:spPr bwMode="auto">
          <a:xfrm>
            <a:off x="3032125" y="1447800"/>
            <a:ext cx="1228725" cy="719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Khuyến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khích</a:t>
            </a:r>
          </a:p>
        </p:txBody>
      </p:sp>
      <p:sp>
        <p:nvSpPr>
          <p:cNvPr id="2493445" name="Rectangle 5"/>
          <p:cNvSpPr>
            <a:spLocks noChangeArrowheads="1"/>
          </p:cNvSpPr>
          <p:nvPr/>
        </p:nvSpPr>
        <p:spPr bwMode="auto">
          <a:xfrm>
            <a:off x="4337050" y="1447800"/>
            <a:ext cx="1228725" cy="71913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Nguồn lực</a:t>
            </a:r>
          </a:p>
        </p:txBody>
      </p:sp>
      <p:sp>
        <p:nvSpPr>
          <p:cNvPr id="2493446" name="Rectangle 6"/>
          <p:cNvSpPr>
            <a:spLocks noChangeArrowheads="1"/>
          </p:cNvSpPr>
          <p:nvPr/>
        </p:nvSpPr>
        <p:spPr bwMode="auto">
          <a:xfrm>
            <a:off x="5641975" y="1447800"/>
            <a:ext cx="1292225" cy="719138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Hành động</a:t>
            </a:r>
          </a:p>
        </p:txBody>
      </p:sp>
      <p:sp>
        <p:nvSpPr>
          <p:cNvPr id="2493447" name="Rectangle 7"/>
          <p:cNvSpPr>
            <a:spLocks noChangeArrowheads="1"/>
          </p:cNvSpPr>
          <p:nvPr/>
        </p:nvSpPr>
        <p:spPr bwMode="auto">
          <a:xfrm>
            <a:off x="7305675" y="1447800"/>
            <a:ext cx="1457325" cy="719138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bg1"/>
                </a:solidFill>
                <a:latin typeface="Verdana" pitchFamily="34" charset="0"/>
              </a:rPr>
              <a:t>Thay</a:t>
            </a:r>
          </a:p>
          <a:p>
            <a:pPr algn="ctr"/>
            <a:r>
              <a:rPr lang="en-GB" b="1">
                <a:solidFill>
                  <a:schemeClr val="bg1"/>
                </a:solidFill>
                <a:latin typeface="Verdana" pitchFamily="34" charset="0"/>
              </a:rPr>
              <a:t>đổi</a:t>
            </a:r>
          </a:p>
        </p:txBody>
      </p:sp>
      <p:sp>
        <p:nvSpPr>
          <p:cNvPr id="2493448" name="Rectangle 8"/>
          <p:cNvSpPr>
            <a:spLocks noChangeArrowheads="1"/>
          </p:cNvSpPr>
          <p:nvPr/>
        </p:nvSpPr>
        <p:spPr bwMode="auto">
          <a:xfrm>
            <a:off x="6946900" y="1447800"/>
            <a:ext cx="382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accent2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2493449" name="Rectangle 9"/>
          <p:cNvSpPr>
            <a:spLocks noChangeArrowheads="1"/>
          </p:cNvSpPr>
          <p:nvPr/>
        </p:nvSpPr>
        <p:spPr bwMode="auto">
          <a:xfrm>
            <a:off x="1727200" y="2239963"/>
            <a:ext cx="1228725" cy="71913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Kỹ năng</a:t>
            </a:r>
          </a:p>
        </p:txBody>
      </p:sp>
      <p:sp>
        <p:nvSpPr>
          <p:cNvPr id="2493450" name="Rectangle 10"/>
          <p:cNvSpPr>
            <a:spLocks noChangeArrowheads="1"/>
          </p:cNvSpPr>
          <p:nvPr/>
        </p:nvSpPr>
        <p:spPr bwMode="auto">
          <a:xfrm>
            <a:off x="3032125" y="2239963"/>
            <a:ext cx="1228725" cy="71913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Khuyến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khích</a:t>
            </a:r>
          </a:p>
        </p:txBody>
      </p:sp>
      <p:sp>
        <p:nvSpPr>
          <p:cNvPr id="2493451" name="Rectangle 11"/>
          <p:cNvSpPr>
            <a:spLocks noChangeArrowheads="1"/>
          </p:cNvSpPr>
          <p:nvPr/>
        </p:nvSpPr>
        <p:spPr bwMode="auto">
          <a:xfrm>
            <a:off x="4337050" y="2239963"/>
            <a:ext cx="1228725" cy="71913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Nguồn lực</a:t>
            </a:r>
          </a:p>
        </p:txBody>
      </p:sp>
      <p:sp>
        <p:nvSpPr>
          <p:cNvPr id="2493452" name="Rectangle 12"/>
          <p:cNvSpPr>
            <a:spLocks noChangeArrowheads="1"/>
          </p:cNvSpPr>
          <p:nvPr/>
        </p:nvSpPr>
        <p:spPr bwMode="auto">
          <a:xfrm>
            <a:off x="5641975" y="2239963"/>
            <a:ext cx="1292225" cy="719137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Hành động</a:t>
            </a:r>
          </a:p>
        </p:txBody>
      </p:sp>
      <p:sp>
        <p:nvSpPr>
          <p:cNvPr id="2493453" name="Rectangle 13"/>
          <p:cNvSpPr>
            <a:spLocks noChangeArrowheads="1"/>
          </p:cNvSpPr>
          <p:nvPr/>
        </p:nvSpPr>
        <p:spPr bwMode="auto">
          <a:xfrm>
            <a:off x="7305675" y="2239963"/>
            <a:ext cx="1457325" cy="719137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Verdana" pitchFamily="34" charset="0"/>
              </a:rPr>
              <a:t>Hỗn loạn</a:t>
            </a:r>
          </a:p>
        </p:txBody>
      </p:sp>
      <p:sp>
        <p:nvSpPr>
          <p:cNvPr id="2493454" name="Rectangle 14"/>
          <p:cNvSpPr>
            <a:spLocks noChangeArrowheads="1"/>
          </p:cNvSpPr>
          <p:nvPr/>
        </p:nvSpPr>
        <p:spPr bwMode="auto">
          <a:xfrm>
            <a:off x="6946900" y="2239963"/>
            <a:ext cx="382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accent2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2493455" name="Rectangle 15"/>
          <p:cNvSpPr>
            <a:spLocks noChangeArrowheads="1"/>
          </p:cNvSpPr>
          <p:nvPr/>
        </p:nvSpPr>
        <p:spPr bwMode="auto">
          <a:xfrm>
            <a:off x="457200" y="3032125"/>
            <a:ext cx="1228725" cy="7191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Tầm nhìn</a:t>
            </a:r>
          </a:p>
        </p:txBody>
      </p:sp>
      <p:sp>
        <p:nvSpPr>
          <p:cNvPr id="2493456" name="Rectangle 16"/>
          <p:cNvSpPr>
            <a:spLocks noChangeArrowheads="1"/>
          </p:cNvSpPr>
          <p:nvPr/>
        </p:nvSpPr>
        <p:spPr bwMode="auto">
          <a:xfrm>
            <a:off x="3032125" y="3032125"/>
            <a:ext cx="1228725" cy="719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Khuyến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khích</a:t>
            </a:r>
          </a:p>
        </p:txBody>
      </p:sp>
      <p:sp>
        <p:nvSpPr>
          <p:cNvPr id="2493457" name="Rectangle 17"/>
          <p:cNvSpPr>
            <a:spLocks noChangeArrowheads="1"/>
          </p:cNvSpPr>
          <p:nvPr/>
        </p:nvSpPr>
        <p:spPr bwMode="auto">
          <a:xfrm>
            <a:off x="4337050" y="3032125"/>
            <a:ext cx="1228725" cy="71913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Nguồn lực</a:t>
            </a:r>
          </a:p>
        </p:txBody>
      </p:sp>
      <p:sp>
        <p:nvSpPr>
          <p:cNvPr id="2493458" name="Rectangle 18"/>
          <p:cNvSpPr>
            <a:spLocks noChangeArrowheads="1"/>
          </p:cNvSpPr>
          <p:nvPr/>
        </p:nvSpPr>
        <p:spPr bwMode="auto">
          <a:xfrm>
            <a:off x="5641975" y="3032125"/>
            <a:ext cx="1292225" cy="719138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Hành động</a:t>
            </a:r>
          </a:p>
        </p:txBody>
      </p:sp>
      <p:sp>
        <p:nvSpPr>
          <p:cNvPr id="2493459" name="Rectangle 19"/>
          <p:cNvSpPr>
            <a:spLocks noChangeArrowheads="1"/>
          </p:cNvSpPr>
          <p:nvPr/>
        </p:nvSpPr>
        <p:spPr bwMode="auto">
          <a:xfrm>
            <a:off x="7305675" y="3032125"/>
            <a:ext cx="1457325" cy="719138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Verdana" pitchFamily="34" charset="0"/>
              </a:rPr>
              <a:t>Lo lắng</a:t>
            </a:r>
          </a:p>
        </p:txBody>
      </p:sp>
      <p:sp>
        <p:nvSpPr>
          <p:cNvPr id="2493460" name="Rectangle 20"/>
          <p:cNvSpPr>
            <a:spLocks noChangeArrowheads="1"/>
          </p:cNvSpPr>
          <p:nvPr/>
        </p:nvSpPr>
        <p:spPr bwMode="auto">
          <a:xfrm>
            <a:off x="6946900" y="3032125"/>
            <a:ext cx="382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accent2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2493461" name="Rectangle 21"/>
          <p:cNvSpPr>
            <a:spLocks noChangeArrowheads="1"/>
          </p:cNvSpPr>
          <p:nvPr/>
        </p:nvSpPr>
        <p:spPr bwMode="auto">
          <a:xfrm>
            <a:off x="457200" y="3824288"/>
            <a:ext cx="1228725" cy="719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Tầm nhìn</a:t>
            </a:r>
          </a:p>
        </p:txBody>
      </p:sp>
      <p:sp>
        <p:nvSpPr>
          <p:cNvPr id="2493462" name="Rectangle 22"/>
          <p:cNvSpPr>
            <a:spLocks noChangeArrowheads="1"/>
          </p:cNvSpPr>
          <p:nvPr/>
        </p:nvSpPr>
        <p:spPr bwMode="auto">
          <a:xfrm>
            <a:off x="1727200" y="3824288"/>
            <a:ext cx="1228725" cy="71913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Kỹ năng</a:t>
            </a:r>
          </a:p>
        </p:txBody>
      </p:sp>
      <p:sp>
        <p:nvSpPr>
          <p:cNvPr id="2493463" name="Rectangle 23"/>
          <p:cNvSpPr>
            <a:spLocks noChangeArrowheads="1"/>
          </p:cNvSpPr>
          <p:nvPr/>
        </p:nvSpPr>
        <p:spPr bwMode="auto">
          <a:xfrm>
            <a:off x="4337050" y="3824288"/>
            <a:ext cx="1228725" cy="71913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Nguồn lực</a:t>
            </a:r>
          </a:p>
        </p:txBody>
      </p:sp>
      <p:sp>
        <p:nvSpPr>
          <p:cNvPr id="2493464" name="Rectangle 24"/>
          <p:cNvSpPr>
            <a:spLocks noChangeArrowheads="1"/>
          </p:cNvSpPr>
          <p:nvPr/>
        </p:nvSpPr>
        <p:spPr bwMode="auto">
          <a:xfrm>
            <a:off x="5641975" y="3824288"/>
            <a:ext cx="1292225" cy="719137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Hành động</a:t>
            </a:r>
          </a:p>
        </p:txBody>
      </p:sp>
      <p:sp>
        <p:nvSpPr>
          <p:cNvPr id="2493465" name="Rectangle 25"/>
          <p:cNvSpPr>
            <a:spLocks noChangeArrowheads="1"/>
          </p:cNvSpPr>
          <p:nvPr/>
        </p:nvSpPr>
        <p:spPr bwMode="auto">
          <a:xfrm>
            <a:off x="7305675" y="3824288"/>
            <a:ext cx="1457325" cy="719137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Verdana" pitchFamily="34" charset="0"/>
              </a:rPr>
              <a:t>Từ chối</a:t>
            </a:r>
          </a:p>
        </p:txBody>
      </p:sp>
      <p:sp>
        <p:nvSpPr>
          <p:cNvPr id="2493466" name="Rectangle 26"/>
          <p:cNvSpPr>
            <a:spLocks noChangeArrowheads="1"/>
          </p:cNvSpPr>
          <p:nvPr/>
        </p:nvSpPr>
        <p:spPr bwMode="auto">
          <a:xfrm>
            <a:off x="6946900" y="3824288"/>
            <a:ext cx="382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accent2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2493467" name="Rectangle 27"/>
          <p:cNvSpPr>
            <a:spLocks noChangeArrowheads="1"/>
          </p:cNvSpPr>
          <p:nvPr/>
        </p:nvSpPr>
        <p:spPr bwMode="auto">
          <a:xfrm>
            <a:off x="457200" y="4616450"/>
            <a:ext cx="1228725" cy="7191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Tầm nhìn</a:t>
            </a:r>
          </a:p>
        </p:txBody>
      </p:sp>
      <p:sp>
        <p:nvSpPr>
          <p:cNvPr id="2493468" name="Rectangle 28"/>
          <p:cNvSpPr>
            <a:spLocks noChangeArrowheads="1"/>
          </p:cNvSpPr>
          <p:nvPr/>
        </p:nvSpPr>
        <p:spPr bwMode="auto">
          <a:xfrm>
            <a:off x="1727200" y="4616450"/>
            <a:ext cx="1228725" cy="7191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Kỹ năng</a:t>
            </a:r>
          </a:p>
        </p:txBody>
      </p:sp>
      <p:sp>
        <p:nvSpPr>
          <p:cNvPr id="2493469" name="Rectangle 29"/>
          <p:cNvSpPr>
            <a:spLocks noChangeArrowheads="1"/>
          </p:cNvSpPr>
          <p:nvPr/>
        </p:nvSpPr>
        <p:spPr bwMode="auto">
          <a:xfrm>
            <a:off x="3032125" y="4616450"/>
            <a:ext cx="1228725" cy="719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Khuyến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khích</a:t>
            </a:r>
          </a:p>
        </p:txBody>
      </p:sp>
      <p:sp>
        <p:nvSpPr>
          <p:cNvPr id="2493470" name="Rectangle 30"/>
          <p:cNvSpPr>
            <a:spLocks noChangeArrowheads="1"/>
          </p:cNvSpPr>
          <p:nvPr/>
        </p:nvSpPr>
        <p:spPr bwMode="auto">
          <a:xfrm>
            <a:off x="5641975" y="4616450"/>
            <a:ext cx="1292225" cy="719138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Hành động</a:t>
            </a:r>
          </a:p>
        </p:txBody>
      </p:sp>
      <p:sp>
        <p:nvSpPr>
          <p:cNvPr id="2493471" name="Rectangle 31"/>
          <p:cNvSpPr>
            <a:spLocks noChangeArrowheads="1"/>
          </p:cNvSpPr>
          <p:nvPr/>
        </p:nvSpPr>
        <p:spPr bwMode="auto">
          <a:xfrm>
            <a:off x="7305675" y="4616450"/>
            <a:ext cx="1457325" cy="719138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Verdana" pitchFamily="34" charset="0"/>
              </a:rPr>
              <a:t>Thất vọng</a:t>
            </a:r>
          </a:p>
        </p:txBody>
      </p:sp>
      <p:sp>
        <p:nvSpPr>
          <p:cNvPr id="2493472" name="Rectangle 32"/>
          <p:cNvSpPr>
            <a:spLocks noChangeArrowheads="1"/>
          </p:cNvSpPr>
          <p:nvPr/>
        </p:nvSpPr>
        <p:spPr bwMode="auto">
          <a:xfrm>
            <a:off x="6946900" y="4616450"/>
            <a:ext cx="382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accent2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2493473" name="Rectangle 33"/>
          <p:cNvSpPr>
            <a:spLocks noChangeArrowheads="1"/>
          </p:cNvSpPr>
          <p:nvPr/>
        </p:nvSpPr>
        <p:spPr bwMode="auto">
          <a:xfrm>
            <a:off x="457200" y="5408613"/>
            <a:ext cx="1228725" cy="719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Tầm nhìn</a:t>
            </a:r>
          </a:p>
        </p:txBody>
      </p:sp>
      <p:sp>
        <p:nvSpPr>
          <p:cNvPr id="2493474" name="Rectangle 34"/>
          <p:cNvSpPr>
            <a:spLocks noChangeArrowheads="1"/>
          </p:cNvSpPr>
          <p:nvPr/>
        </p:nvSpPr>
        <p:spPr bwMode="auto">
          <a:xfrm>
            <a:off x="1727200" y="5408613"/>
            <a:ext cx="1228725" cy="71913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Kỹ năng</a:t>
            </a:r>
          </a:p>
        </p:txBody>
      </p:sp>
      <p:sp>
        <p:nvSpPr>
          <p:cNvPr id="2493475" name="Rectangle 35"/>
          <p:cNvSpPr>
            <a:spLocks noChangeArrowheads="1"/>
          </p:cNvSpPr>
          <p:nvPr/>
        </p:nvSpPr>
        <p:spPr bwMode="auto">
          <a:xfrm>
            <a:off x="3032125" y="5408613"/>
            <a:ext cx="1228725" cy="71913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Khuyến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khích</a:t>
            </a:r>
          </a:p>
        </p:txBody>
      </p:sp>
      <p:sp>
        <p:nvSpPr>
          <p:cNvPr id="2493476" name="Rectangle 36"/>
          <p:cNvSpPr>
            <a:spLocks noChangeArrowheads="1"/>
          </p:cNvSpPr>
          <p:nvPr/>
        </p:nvSpPr>
        <p:spPr bwMode="auto">
          <a:xfrm>
            <a:off x="4337050" y="5408613"/>
            <a:ext cx="1228725" cy="71913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Verdana" pitchFamily="34" charset="0"/>
              </a:rPr>
              <a:t>Nguồn lực</a:t>
            </a:r>
          </a:p>
        </p:txBody>
      </p:sp>
      <p:sp>
        <p:nvSpPr>
          <p:cNvPr id="2493477" name="Rectangle 37"/>
          <p:cNvSpPr>
            <a:spLocks noChangeArrowheads="1"/>
          </p:cNvSpPr>
          <p:nvPr/>
        </p:nvSpPr>
        <p:spPr bwMode="auto">
          <a:xfrm>
            <a:off x="7305675" y="5408613"/>
            <a:ext cx="1457325" cy="719137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Verdana" pitchFamily="34" charset="0"/>
              </a:rPr>
              <a:t>Mơ mộng</a:t>
            </a:r>
          </a:p>
        </p:txBody>
      </p:sp>
      <p:sp>
        <p:nvSpPr>
          <p:cNvPr id="2493478" name="Rectangle 38"/>
          <p:cNvSpPr>
            <a:spLocks noChangeArrowheads="1"/>
          </p:cNvSpPr>
          <p:nvPr/>
        </p:nvSpPr>
        <p:spPr bwMode="auto">
          <a:xfrm>
            <a:off x="6946900" y="5408613"/>
            <a:ext cx="382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accent2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23593" name="Rectangle 39"/>
          <p:cNvSpPr>
            <a:spLocks noChangeArrowheads="1"/>
          </p:cNvSpPr>
          <p:nvPr/>
        </p:nvSpPr>
        <p:spPr bwMode="auto">
          <a:xfrm>
            <a:off x="1177925" y="6272213"/>
            <a:ext cx="684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200">
                <a:latin typeface="Verdana" pitchFamily="34" charset="0"/>
              </a:rPr>
              <a:t>Adapted from Knoster, T. (1991) Presentation at TASH Conference, Washington DC</a:t>
            </a:r>
          </a:p>
          <a:p>
            <a:pPr algn="ctr"/>
            <a:r>
              <a:rPr lang="en-GB" sz="1200">
                <a:latin typeface="Verdana" pitchFamily="34" charset="0"/>
              </a:rPr>
              <a:t>(Adapted by Knoster from Enterprise Group Ltd.)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2493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24934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3442" grpId="0" animBg="1"/>
      <p:bldP spid="2493443" grpId="0" animBg="1"/>
      <p:bldP spid="2493444" grpId="0" animBg="1"/>
      <p:bldP spid="2493445" grpId="0" animBg="1"/>
      <p:bldP spid="2493446" grpId="0" animBg="1"/>
      <p:bldP spid="2493447" grpId="0" animBg="1"/>
      <p:bldP spid="2493447" grpId="1" animBg="1"/>
      <p:bldP spid="2493448" grpId="0"/>
      <p:bldP spid="2493449" grpId="0" animBg="1"/>
      <p:bldP spid="2493450" grpId="0" animBg="1"/>
      <p:bldP spid="2493451" grpId="0" animBg="1"/>
      <p:bldP spid="2493452" grpId="0" animBg="1"/>
      <p:bldP spid="2493453" grpId="0" animBg="1"/>
      <p:bldP spid="2493454" grpId="0"/>
      <p:bldP spid="2493455" grpId="0" animBg="1"/>
      <p:bldP spid="2493456" grpId="0" animBg="1"/>
      <p:bldP spid="2493457" grpId="0" animBg="1"/>
      <p:bldP spid="2493458" grpId="0" animBg="1"/>
      <p:bldP spid="2493459" grpId="0" animBg="1"/>
      <p:bldP spid="2493460" grpId="0"/>
      <p:bldP spid="2493461" grpId="0" animBg="1"/>
      <p:bldP spid="2493462" grpId="0" animBg="1"/>
      <p:bldP spid="2493463" grpId="0" animBg="1"/>
      <p:bldP spid="2493464" grpId="0" animBg="1"/>
      <p:bldP spid="2493465" grpId="0" animBg="1"/>
      <p:bldP spid="2493466" grpId="0"/>
      <p:bldP spid="2493467" grpId="0" animBg="1"/>
      <p:bldP spid="2493468" grpId="0" animBg="1"/>
      <p:bldP spid="2493469" grpId="0" animBg="1"/>
      <p:bldP spid="2493470" grpId="0" animBg="1"/>
      <p:bldP spid="2493471" grpId="0" animBg="1"/>
      <p:bldP spid="2493472" grpId="0"/>
      <p:bldP spid="2493473" grpId="0" animBg="1"/>
      <p:bldP spid="2493474" grpId="0" animBg="1"/>
      <p:bldP spid="2493475" grpId="0" animBg="1"/>
      <p:bldP spid="2493476" grpId="0" animBg="1"/>
      <p:bldP spid="2493477" grpId="0" animBg="1"/>
      <p:bldP spid="24934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6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" y="762000"/>
            <a:ext cx="7067550" cy="2362200"/>
          </a:xfrm>
        </p:spPr>
        <p:txBody>
          <a:bodyPr/>
          <a:lstStyle/>
          <a:p>
            <a:pPr eaLnBrk="1" hangingPunct="1"/>
            <a:r>
              <a:rPr lang="en-US" sz="6000" smtClean="0"/>
              <a:t>Tuyển một đôi tay</a:t>
            </a:r>
          </a:p>
        </p:txBody>
      </p:sp>
      <p:sp>
        <p:nvSpPr>
          <p:cNvPr id="4176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105400"/>
            <a:ext cx="7848600" cy="1447800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rgbClr val="FF0000"/>
                </a:solidFill>
              </a:rPr>
              <a:t>Miễn phí!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487ACDE1-2FA2-4084-B33E-7AF932643DE8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21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4176902" name="Picture 6" descr="heart_ventricles_beat_a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24384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6903" name="Picture 7" descr="what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939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6904" name="Rectangle 16056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7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7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7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7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7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7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7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7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7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7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7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6900" grpId="0"/>
      <p:bldP spid="417690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9600" smtClean="0"/>
              <a:t>Người đi</a:t>
            </a:r>
            <a:br>
              <a:rPr lang="en-US" sz="9600" smtClean="0"/>
            </a:br>
            <a:r>
              <a:rPr lang="en-US" sz="9600" smtClean="0"/>
              <a:t>Tri thức ở lại</a:t>
            </a:r>
          </a:p>
        </p:txBody>
      </p:sp>
      <p:sp>
        <p:nvSpPr>
          <p:cNvPr id="25603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636E60CA-FD73-43F5-AD53-88C94CC2E3D0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22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+mn-lt"/>
              </a:rPr>
              <a:t>Sự phát triển của thế giới</a:t>
            </a:r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1836738" y="1295400"/>
          <a:ext cx="29718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Clip" r:id="rId4" imgW="3848100" imgH="5478463" progId="MS_ClipArt_Gallery.2">
                  <p:embed/>
                </p:oleObj>
              </mc:Choice>
              <mc:Fallback>
                <p:oleObj name="Clip" r:id="rId4" imgW="3848100" imgH="547846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1295400"/>
                        <a:ext cx="29718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3381" name="Line 5"/>
          <p:cNvSpPr>
            <a:spLocks noChangeShapeType="1"/>
          </p:cNvSpPr>
          <p:nvPr/>
        </p:nvSpPr>
        <p:spPr bwMode="auto">
          <a:xfrm>
            <a:off x="1028700" y="6781800"/>
            <a:ext cx="3551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893382" name="Line 6"/>
          <p:cNvSpPr>
            <a:spLocks noChangeShapeType="1"/>
          </p:cNvSpPr>
          <p:nvPr/>
        </p:nvSpPr>
        <p:spPr bwMode="auto">
          <a:xfrm>
            <a:off x="1028700" y="4800600"/>
            <a:ext cx="3551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893383" name="Line 7"/>
          <p:cNvSpPr>
            <a:spLocks noChangeShapeType="1"/>
          </p:cNvSpPr>
          <p:nvPr/>
        </p:nvSpPr>
        <p:spPr bwMode="auto">
          <a:xfrm>
            <a:off x="1028700" y="2790825"/>
            <a:ext cx="3551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893384" name="Line 8"/>
          <p:cNvSpPr>
            <a:spLocks noChangeShapeType="1"/>
          </p:cNvSpPr>
          <p:nvPr/>
        </p:nvSpPr>
        <p:spPr bwMode="auto">
          <a:xfrm>
            <a:off x="1028700" y="2147888"/>
            <a:ext cx="3551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893385" name="Line 9"/>
          <p:cNvSpPr>
            <a:spLocks noChangeShapeType="1"/>
          </p:cNvSpPr>
          <p:nvPr/>
        </p:nvSpPr>
        <p:spPr bwMode="auto">
          <a:xfrm>
            <a:off x="1028700" y="1762125"/>
            <a:ext cx="3551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27138" y="54356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+mn-lt"/>
              </a:rPr>
              <a:t>Chân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50938" y="38862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+mn-lt"/>
              </a:rPr>
              <a:t>Tay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8538" y="22225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+mn-lt"/>
              </a:rPr>
              <a:t>Giác quan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98538" y="17272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+mn-lt"/>
              </a:rPr>
              <a:t>Não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98538" y="12192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+mn-lt"/>
              </a:rPr>
              <a:t>Tâm linh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32338" y="5495925"/>
            <a:ext cx="4287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66"/>
                </a:solidFill>
                <a:latin typeface="+mn-lt"/>
              </a:rPr>
              <a:t>Đất đai (CCLĐ)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56138" y="3886200"/>
            <a:ext cx="4287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66"/>
                </a:solidFill>
                <a:latin typeface="+mn-lt"/>
              </a:rPr>
              <a:t>Máy móc (N. Lượng)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56138" y="2255838"/>
            <a:ext cx="4487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66"/>
                </a:solidFill>
                <a:latin typeface="+mn-lt"/>
              </a:rPr>
              <a:t>Thông tin (mạng)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56138" y="1727200"/>
            <a:ext cx="4487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66"/>
                </a:solidFill>
                <a:latin typeface="+mn-lt"/>
              </a:rPr>
              <a:t>Tri thức (X.xét ý tưởng)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56138" y="1219200"/>
            <a:ext cx="4487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66"/>
                </a:solidFill>
                <a:latin typeface="+mn-lt"/>
              </a:rPr>
              <a:t>Cách mạng Tâm linh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>
              <a:lnSpc>
                <a:spcPct val="130000"/>
              </a:lnSpc>
              <a:tabLst>
                <a:tab pos="8523288" algn="l"/>
              </a:tabLst>
            </a:pPr>
            <a:r>
              <a:rPr lang="en-US" sz="5400" smtClean="0"/>
              <a:t>Human Capital</a:t>
            </a:r>
            <a:br>
              <a:rPr lang="en-US" sz="5400" smtClean="0"/>
            </a:br>
            <a:r>
              <a:rPr lang="en-US" sz="4000" smtClean="0"/>
              <a:t>(Vốn con người)</a:t>
            </a:r>
            <a:br>
              <a:rPr lang="en-US" sz="4000" smtClean="0"/>
            </a:br>
            <a:r>
              <a:rPr lang="en-US" sz="5400" smtClean="0">
                <a:solidFill>
                  <a:srgbClr val="FF0000"/>
                </a:solidFill>
              </a:rPr>
              <a:t>Intelligent Capital</a:t>
            </a:r>
            <a:br>
              <a:rPr lang="en-US" sz="5400" smtClean="0">
                <a:solidFill>
                  <a:srgbClr val="FF0000"/>
                </a:solidFill>
              </a:rPr>
            </a:br>
            <a:r>
              <a:rPr lang="en-US" sz="4000" smtClean="0">
                <a:solidFill>
                  <a:srgbClr val="FF0000"/>
                </a:solidFill>
              </a:rPr>
              <a:t>(Vốn tri thức)</a:t>
            </a:r>
            <a:br>
              <a:rPr lang="en-US" sz="4000" smtClean="0">
                <a:solidFill>
                  <a:srgbClr val="FF0000"/>
                </a:solidFill>
              </a:rPr>
            </a:br>
            <a:r>
              <a:rPr lang="en-US" sz="4800" smtClean="0">
                <a:solidFill>
                  <a:schemeClr val="accent2"/>
                </a:solidFill>
              </a:rPr>
              <a:t>Leading Changes</a:t>
            </a:r>
            <a:br>
              <a:rPr lang="en-US" sz="4800" smtClean="0">
                <a:solidFill>
                  <a:schemeClr val="accent2"/>
                </a:solidFill>
              </a:rPr>
            </a:br>
            <a:r>
              <a:rPr lang="en-US" sz="4000" smtClean="0">
                <a:solidFill>
                  <a:schemeClr val="accent2"/>
                </a:solidFill>
              </a:rPr>
              <a:t>(Lãnh đạo thay đổi)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087B280E-7222-4F5D-8A40-DA7419032956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24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27652" name="Picture 3" descr="0875847471_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3276600"/>
            <a:ext cx="2462212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031236198x01_bo2204203200_pisitbdp500a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 r="16280"/>
          <a:stretch>
            <a:fillRect/>
          </a:stretch>
        </p:blipFill>
        <p:spPr bwMode="auto">
          <a:xfrm>
            <a:off x="6781800" y="0"/>
            <a:ext cx="228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vi-VN" smtClean="0"/>
              <a:t>Dẫu có bạc vàng trăm vạn lạng</a:t>
            </a:r>
            <a:br>
              <a:rPr lang="vi-VN" smtClean="0"/>
            </a:br>
            <a:r>
              <a:rPr lang="en-US" smtClean="0">
                <a:solidFill>
                  <a:srgbClr val="FF0000"/>
                </a:solidFill>
              </a:rPr>
              <a:t>Chẳng bằng kinh sử một vài pho</a:t>
            </a:r>
          </a:p>
        </p:txBody>
      </p:sp>
      <p:sp>
        <p:nvSpPr>
          <p:cNvPr id="28675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00E54778-9700-4080-8FC4-41B4E1AA0DBB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25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smtClean="0"/>
              <a:t>Gạo tiền bao nhiêu </a:t>
            </a:r>
            <a:br>
              <a:rPr lang="en-US" sz="7200" smtClean="0"/>
            </a:br>
            <a:r>
              <a:rPr lang="en-US" sz="7200" smtClean="0"/>
              <a:t>tiêu cũng hết</a:t>
            </a:r>
            <a:br>
              <a:rPr lang="en-US" sz="7200" smtClean="0"/>
            </a:br>
            <a:r>
              <a:rPr lang="vi-VN" sz="8800" smtClean="0">
                <a:solidFill>
                  <a:srgbClr val="FF0000"/>
                </a:solidFill>
              </a:rPr>
              <a:t>Chữ</a:t>
            </a:r>
            <a:r>
              <a:rPr lang="en-US" sz="8800" smtClean="0">
                <a:solidFill>
                  <a:srgbClr val="FF0000"/>
                </a:solidFill>
              </a:rPr>
              <a:t> bán</a:t>
            </a:r>
            <a:r>
              <a:rPr lang="vi-VN" sz="8800" smtClean="0">
                <a:solidFill>
                  <a:srgbClr val="FF0000"/>
                </a:solidFill>
              </a:rPr>
              <a:t> đi rồi </a:t>
            </a:r>
            <a:r>
              <a:rPr lang="en-US" sz="8800" smtClean="0">
                <a:solidFill>
                  <a:srgbClr val="FF0000"/>
                </a:solidFill>
              </a:rPr>
              <a:t/>
            </a:r>
            <a:br>
              <a:rPr lang="en-US" sz="8800" smtClean="0">
                <a:solidFill>
                  <a:srgbClr val="FF0000"/>
                </a:solidFill>
              </a:rPr>
            </a:br>
            <a:r>
              <a:rPr lang="vi-VN" sz="8800" smtClean="0">
                <a:solidFill>
                  <a:srgbClr val="FF0000"/>
                </a:solidFill>
              </a:rPr>
              <a:t>vẫn còn nguyên</a:t>
            </a:r>
            <a:endParaRPr lang="en-US" sz="8800" smtClean="0">
              <a:solidFill>
                <a:srgbClr val="FF0000"/>
              </a:solidFill>
            </a:endParaRPr>
          </a:p>
        </p:txBody>
      </p:sp>
      <p:sp>
        <p:nvSpPr>
          <p:cNvPr id="29699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BBA51B4B-6234-412C-8E8C-9258EE053A03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26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smtClean="0"/>
              <a:t>Gạo tiền bao nhiêu </a:t>
            </a:r>
            <a:br>
              <a:rPr lang="en-US" sz="7200" smtClean="0"/>
            </a:br>
            <a:r>
              <a:rPr lang="en-US" sz="7200" smtClean="0"/>
              <a:t>tiêu cũng hết</a:t>
            </a:r>
            <a:br>
              <a:rPr lang="en-US" sz="7200" smtClean="0"/>
            </a:br>
            <a:r>
              <a:rPr lang="en-US" sz="7200" smtClean="0">
                <a:solidFill>
                  <a:srgbClr val="FF0000"/>
                </a:solidFill>
              </a:rPr>
              <a:t>Tri thức chia nhiều </a:t>
            </a:r>
            <a:r>
              <a:rPr lang="en-US" sz="9600" smtClean="0">
                <a:solidFill>
                  <a:srgbClr val="FF0000"/>
                </a:solidFill>
              </a:rPr>
              <a:t>ta giầu nhanh</a:t>
            </a:r>
            <a:endParaRPr lang="en-US" sz="7200" smtClean="0">
              <a:solidFill>
                <a:srgbClr val="FF0000"/>
              </a:solidFill>
            </a:endParaRPr>
          </a:p>
        </p:txBody>
      </p:sp>
      <p:sp>
        <p:nvSpPr>
          <p:cNvPr id="30723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112D3518-3FB6-40EB-9785-745A11BA3CF7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27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Phân biệt tri thức</a:t>
            </a:r>
          </a:p>
        </p:txBody>
      </p:sp>
      <p:grpSp>
        <p:nvGrpSpPr>
          <p:cNvPr id="31747" name="Group 28"/>
          <p:cNvGrpSpPr>
            <a:grpSpLocks/>
          </p:cNvGrpSpPr>
          <p:nvPr/>
        </p:nvGrpSpPr>
        <p:grpSpPr bwMode="auto">
          <a:xfrm>
            <a:off x="542925" y="1285875"/>
            <a:ext cx="7958138" cy="5143500"/>
            <a:chOff x="616533" y="1821268"/>
            <a:chExt cx="5029595" cy="4125508"/>
          </a:xfrm>
        </p:grpSpPr>
        <p:grpSp>
          <p:nvGrpSpPr>
            <p:cNvPr id="31749" name="Group 6"/>
            <p:cNvGrpSpPr>
              <a:grpSpLocks/>
            </p:cNvGrpSpPr>
            <p:nvPr/>
          </p:nvGrpSpPr>
          <p:grpSpPr bwMode="auto">
            <a:xfrm>
              <a:off x="742951" y="4649789"/>
              <a:ext cx="4903177" cy="1296987"/>
              <a:chOff x="507" y="2929"/>
              <a:chExt cx="3346" cy="817"/>
            </a:xfrm>
          </p:grpSpPr>
          <p:sp>
            <p:nvSpPr>
              <p:cNvPr id="2" name="Freeform 3"/>
              <p:cNvSpPr>
                <a:spLocks/>
              </p:cNvSpPr>
              <p:nvPr/>
            </p:nvSpPr>
            <p:spPr bwMode="auto">
              <a:xfrm>
                <a:off x="3262" y="2929"/>
                <a:ext cx="591" cy="817"/>
              </a:xfrm>
              <a:custGeom>
                <a:avLst/>
                <a:gdLst/>
                <a:ahLst/>
                <a:cxnLst>
                  <a:cxn ang="0">
                    <a:pos x="278" y="815"/>
                  </a:cxn>
                  <a:cxn ang="0">
                    <a:pos x="0" y="347"/>
                  </a:cxn>
                  <a:cxn ang="0">
                    <a:pos x="261" y="0"/>
                  </a:cxn>
                  <a:cxn ang="0">
                    <a:pos x="590" y="406"/>
                  </a:cxn>
                  <a:cxn ang="0">
                    <a:pos x="278" y="815"/>
                  </a:cxn>
                </a:cxnLst>
                <a:rect l="0" t="0" r="r" b="b"/>
                <a:pathLst>
                  <a:path w="591" h="816">
                    <a:moveTo>
                      <a:pt x="278" y="815"/>
                    </a:moveTo>
                    <a:lnTo>
                      <a:pt x="0" y="347"/>
                    </a:lnTo>
                    <a:lnTo>
                      <a:pt x="261" y="0"/>
                    </a:lnTo>
                    <a:lnTo>
                      <a:pt x="590" y="406"/>
                    </a:lnTo>
                    <a:lnTo>
                      <a:pt x="278" y="815"/>
                    </a:lnTo>
                  </a:path>
                </a:pathLst>
              </a:custGeom>
              <a:solidFill>
                <a:srgbClr val="FF5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" name="Freeform 4"/>
              <p:cNvSpPr>
                <a:spLocks/>
              </p:cNvSpPr>
              <p:nvPr/>
            </p:nvSpPr>
            <p:spPr bwMode="auto">
              <a:xfrm>
                <a:off x="775" y="2929"/>
                <a:ext cx="2749" cy="351"/>
              </a:xfrm>
              <a:custGeom>
                <a:avLst/>
                <a:gdLst/>
                <a:ahLst/>
                <a:cxnLst>
                  <a:cxn ang="0">
                    <a:pos x="0" y="349"/>
                  </a:cxn>
                  <a:cxn ang="0">
                    <a:pos x="2487" y="349"/>
                  </a:cxn>
                  <a:cxn ang="0">
                    <a:pos x="2748" y="0"/>
                  </a:cxn>
                  <a:cxn ang="0">
                    <a:pos x="351" y="0"/>
                  </a:cxn>
                  <a:cxn ang="0">
                    <a:pos x="0" y="349"/>
                  </a:cxn>
                </a:cxnLst>
                <a:rect l="0" t="0" r="r" b="b"/>
                <a:pathLst>
                  <a:path w="2749" h="350">
                    <a:moveTo>
                      <a:pt x="0" y="349"/>
                    </a:moveTo>
                    <a:lnTo>
                      <a:pt x="2487" y="349"/>
                    </a:lnTo>
                    <a:lnTo>
                      <a:pt x="2748" y="0"/>
                    </a:lnTo>
                    <a:lnTo>
                      <a:pt x="351" y="0"/>
                    </a:lnTo>
                    <a:lnTo>
                      <a:pt x="0" y="349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" name="Freeform 5"/>
              <p:cNvSpPr>
                <a:spLocks/>
              </p:cNvSpPr>
              <p:nvPr/>
            </p:nvSpPr>
            <p:spPr bwMode="auto">
              <a:xfrm>
                <a:off x="507" y="3276"/>
                <a:ext cx="3036" cy="470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754" y="0"/>
                  </a:cxn>
                  <a:cxn ang="0">
                    <a:pos x="3035" y="469"/>
                  </a:cxn>
                  <a:cxn ang="0">
                    <a:pos x="0" y="469"/>
                  </a:cxn>
                  <a:cxn ang="0">
                    <a:pos x="267" y="0"/>
                  </a:cxn>
                </a:cxnLst>
                <a:rect l="0" t="0" r="r" b="b"/>
                <a:pathLst>
                  <a:path w="3036" h="470">
                    <a:moveTo>
                      <a:pt x="267" y="0"/>
                    </a:moveTo>
                    <a:lnTo>
                      <a:pt x="2754" y="0"/>
                    </a:lnTo>
                    <a:lnTo>
                      <a:pt x="3035" y="469"/>
                    </a:lnTo>
                    <a:lnTo>
                      <a:pt x="0" y="469"/>
                    </a:lnTo>
                    <a:lnTo>
                      <a:pt x="267" y="0"/>
                    </a:lnTo>
                  </a:path>
                </a:pathLst>
              </a:custGeom>
              <a:solidFill>
                <a:srgbClr val="FF00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1750" name="Group 10"/>
            <p:cNvGrpSpPr>
              <a:grpSpLocks/>
            </p:cNvGrpSpPr>
            <p:nvPr/>
          </p:nvGrpSpPr>
          <p:grpSpPr bwMode="auto">
            <a:xfrm>
              <a:off x="1207477" y="3914776"/>
              <a:ext cx="3887666" cy="1173163"/>
              <a:chOff x="824" y="2466"/>
              <a:chExt cx="2653" cy="739"/>
            </a:xfrm>
          </p:grpSpPr>
          <p:sp>
            <p:nvSpPr>
              <p:cNvPr id="19463" name="Freeform 7"/>
              <p:cNvSpPr>
                <a:spLocks/>
              </p:cNvSpPr>
              <p:nvPr/>
            </p:nvSpPr>
            <p:spPr bwMode="auto">
              <a:xfrm>
                <a:off x="2955" y="2466"/>
                <a:ext cx="522" cy="740"/>
              </a:xfrm>
              <a:custGeom>
                <a:avLst/>
                <a:gdLst/>
                <a:ahLst/>
                <a:cxnLst>
                  <a:cxn ang="0">
                    <a:pos x="266" y="738"/>
                  </a:cxn>
                  <a:cxn ang="0">
                    <a:pos x="0" y="258"/>
                  </a:cxn>
                  <a:cxn ang="0">
                    <a:pos x="195" y="0"/>
                  </a:cxn>
                  <a:cxn ang="0">
                    <a:pos x="521" y="407"/>
                  </a:cxn>
                  <a:cxn ang="0">
                    <a:pos x="266" y="738"/>
                  </a:cxn>
                </a:cxnLst>
                <a:rect l="0" t="0" r="r" b="b"/>
                <a:pathLst>
                  <a:path w="522" h="739">
                    <a:moveTo>
                      <a:pt x="266" y="738"/>
                    </a:moveTo>
                    <a:lnTo>
                      <a:pt x="0" y="258"/>
                    </a:lnTo>
                    <a:lnTo>
                      <a:pt x="195" y="0"/>
                    </a:lnTo>
                    <a:lnTo>
                      <a:pt x="521" y="407"/>
                    </a:lnTo>
                    <a:lnTo>
                      <a:pt x="266" y="738"/>
                    </a:lnTo>
                  </a:path>
                </a:pathLst>
              </a:custGeom>
              <a:solidFill>
                <a:srgbClr val="FF5F7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auto">
              <a:xfrm>
                <a:off x="1090" y="2466"/>
                <a:ext cx="2066" cy="260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1871" y="259"/>
                  </a:cxn>
                  <a:cxn ang="0">
                    <a:pos x="2065" y="0"/>
                  </a:cxn>
                  <a:cxn ang="0">
                    <a:pos x="370" y="1"/>
                  </a:cxn>
                  <a:cxn ang="0">
                    <a:pos x="0" y="259"/>
                  </a:cxn>
                </a:cxnLst>
                <a:rect l="0" t="0" r="r" b="b"/>
                <a:pathLst>
                  <a:path w="2066" h="260">
                    <a:moveTo>
                      <a:pt x="0" y="259"/>
                    </a:moveTo>
                    <a:lnTo>
                      <a:pt x="1871" y="259"/>
                    </a:lnTo>
                    <a:lnTo>
                      <a:pt x="2065" y="0"/>
                    </a:lnTo>
                    <a:lnTo>
                      <a:pt x="370" y="1"/>
                    </a:lnTo>
                    <a:lnTo>
                      <a:pt x="0" y="259"/>
                    </a:lnTo>
                  </a:path>
                </a:pathLst>
              </a:custGeom>
              <a:solidFill>
                <a:srgbClr val="8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auto">
              <a:xfrm>
                <a:off x="824" y="2724"/>
                <a:ext cx="2398" cy="481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397" y="480"/>
                  </a:cxn>
                  <a:cxn ang="0">
                    <a:pos x="2131" y="0"/>
                  </a:cxn>
                  <a:cxn ang="0">
                    <a:pos x="263" y="0"/>
                  </a:cxn>
                  <a:cxn ang="0">
                    <a:pos x="0" y="480"/>
                  </a:cxn>
                </a:cxnLst>
                <a:rect l="0" t="0" r="r" b="b"/>
                <a:pathLst>
                  <a:path w="2398" h="481">
                    <a:moveTo>
                      <a:pt x="0" y="480"/>
                    </a:moveTo>
                    <a:lnTo>
                      <a:pt x="2397" y="480"/>
                    </a:lnTo>
                    <a:lnTo>
                      <a:pt x="2131" y="0"/>
                    </a:lnTo>
                    <a:lnTo>
                      <a:pt x="263" y="0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1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1751" name="Group 14"/>
            <p:cNvGrpSpPr>
              <a:grpSpLocks/>
            </p:cNvGrpSpPr>
            <p:nvPr/>
          </p:nvGrpSpPr>
          <p:grpSpPr bwMode="auto">
            <a:xfrm>
              <a:off x="1655074" y="3178165"/>
              <a:ext cx="2889738" cy="1019175"/>
              <a:chOff x="1175" y="1792"/>
              <a:chExt cx="1972" cy="642"/>
            </a:xfrm>
          </p:grpSpPr>
          <p:sp>
            <p:nvSpPr>
              <p:cNvPr id="19467" name="Freeform 11"/>
              <p:cNvSpPr>
                <a:spLocks/>
              </p:cNvSpPr>
              <p:nvPr/>
            </p:nvSpPr>
            <p:spPr bwMode="auto">
              <a:xfrm>
                <a:off x="2690" y="1792"/>
                <a:ext cx="457" cy="641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271" y="640"/>
                  </a:cxn>
                  <a:cxn ang="0">
                    <a:pos x="456" y="402"/>
                  </a:cxn>
                  <a:cxn ang="0">
                    <a:pos x="131" y="0"/>
                  </a:cxn>
                  <a:cxn ang="0">
                    <a:pos x="0" y="175"/>
                  </a:cxn>
                </a:cxnLst>
                <a:rect l="0" t="0" r="r" b="b"/>
                <a:pathLst>
                  <a:path w="457" h="641">
                    <a:moveTo>
                      <a:pt x="0" y="175"/>
                    </a:moveTo>
                    <a:lnTo>
                      <a:pt x="271" y="640"/>
                    </a:lnTo>
                    <a:lnTo>
                      <a:pt x="456" y="402"/>
                    </a:lnTo>
                    <a:lnTo>
                      <a:pt x="131" y="0"/>
                    </a:lnTo>
                    <a:lnTo>
                      <a:pt x="0" y="175"/>
                    </a:lnTo>
                  </a:path>
                </a:pathLst>
              </a:custGeom>
              <a:solidFill>
                <a:srgbClr val="BF5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468" name="Freeform 12"/>
              <p:cNvSpPr>
                <a:spLocks/>
              </p:cNvSpPr>
              <p:nvPr/>
            </p:nvSpPr>
            <p:spPr bwMode="auto">
              <a:xfrm>
                <a:off x="1441" y="1792"/>
                <a:ext cx="1380" cy="174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1248" y="173"/>
                  </a:cxn>
                  <a:cxn ang="0">
                    <a:pos x="1379" y="0"/>
                  </a:cxn>
                  <a:cxn ang="0">
                    <a:pos x="349" y="0"/>
                  </a:cxn>
                  <a:cxn ang="0">
                    <a:pos x="0" y="173"/>
                  </a:cxn>
                </a:cxnLst>
                <a:rect l="0" t="0" r="r" b="b"/>
                <a:pathLst>
                  <a:path w="1380" h="174">
                    <a:moveTo>
                      <a:pt x="0" y="173"/>
                    </a:moveTo>
                    <a:lnTo>
                      <a:pt x="1248" y="173"/>
                    </a:lnTo>
                    <a:lnTo>
                      <a:pt x="1379" y="0"/>
                    </a:lnTo>
                    <a:lnTo>
                      <a:pt x="349" y="0"/>
                    </a:lnTo>
                    <a:lnTo>
                      <a:pt x="0" y="173"/>
                    </a:lnTo>
                  </a:path>
                </a:pathLst>
              </a:custGeom>
              <a:solidFill>
                <a:srgbClr val="5F00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469" name="Freeform 13"/>
              <p:cNvSpPr>
                <a:spLocks/>
              </p:cNvSpPr>
              <p:nvPr/>
            </p:nvSpPr>
            <p:spPr bwMode="auto">
              <a:xfrm>
                <a:off x="1175" y="1966"/>
                <a:ext cx="1783" cy="468"/>
              </a:xfrm>
              <a:custGeom>
                <a:avLst/>
                <a:gdLst/>
                <a:ahLst/>
                <a:cxnLst>
                  <a:cxn ang="0">
                    <a:pos x="0" y="468"/>
                  </a:cxn>
                  <a:cxn ang="0">
                    <a:pos x="1785" y="468"/>
                  </a:cxn>
                  <a:cxn ang="0">
                    <a:pos x="1514" y="0"/>
                  </a:cxn>
                  <a:cxn ang="0">
                    <a:pos x="266" y="0"/>
                  </a:cxn>
                  <a:cxn ang="0">
                    <a:pos x="0" y="468"/>
                  </a:cxn>
                </a:cxnLst>
                <a:rect l="0" t="0" r="r" b="b"/>
                <a:pathLst>
                  <a:path w="1786" h="469">
                    <a:moveTo>
                      <a:pt x="0" y="468"/>
                    </a:moveTo>
                    <a:lnTo>
                      <a:pt x="1785" y="468"/>
                    </a:lnTo>
                    <a:lnTo>
                      <a:pt x="1514" y="0"/>
                    </a:lnTo>
                    <a:lnTo>
                      <a:pt x="266" y="0"/>
                    </a:lnTo>
                    <a:lnTo>
                      <a:pt x="0" y="468"/>
                    </a:lnTo>
                  </a:path>
                </a:pathLst>
              </a:custGeom>
              <a:solidFill>
                <a:srgbClr val="9F3FD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19471" name="Freeform 15"/>
            <p:cNvSpPr>
              <a:spLocks/>
            </p:cNvSpPr>
            <p:nvPr/>
          </p:nvSpPr>
          <p:spPr bwMode="auto">
            <a:xfrm>
              <a:off x="2959263" y="1821268"/>
              <a:ext cx="1069529" cy="1530513"/>
            </a:xfrm>
            <a:custGeom>
              <a:avLst/>
              <a:gdLst/>
              <a:ahLst/>
              <a:cxnLst>
                <a:cxn ang="0">
                  <a:pos x="592" y="963"/>
                </a:cxn>
                <a:cxn ang="0">
                  <a:pos x="729" y="814"/>
                </a:cxn>
                <a:cxn ang="0">
                  <a:pos x="0" y="0"/>
                </a:cxn>
                <a:cxn ang="0">
                  <a:pos x="592" y="963"/>
                </a:cxn>
              </a:cxnLst>
              <a:rect l="0" t="0" r="r" b="b"/>
              <a:pathLst>
                <a:path w="730" h="964">
                  <a:moveTo>
                    <a:pt x="592" y="963"/>
                  </a:moveTo>
                  <a:lnTo>
                    <a:pt x="729" y="814"/>
                  </a:lnTo>
                  <a:lnTo>
                    <a:pt x="0" y="0"/>
                  </a:lnTo>
                  <a:lnTo>
                    <a:pt x="592" y="963"/>
                  </a:lnTo>
                </a:path>
              </a:pathLst>
            </a:custGeom>
            <a:solidFill>
              <a:srgbClr val="FFBF1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vi-VN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auto">
            <a:xfrm>
              <a:off x="2114476" y="1821268"/>
              <a:ext cx="1715661" cy="1530513"/>
            </a:xfrm>
            <a:custGeom>
              <a:avLst/>
              <a:gdLst/>
              <a:ahLst/>
              <a:cxnLst>
                <a:cxn ang="0">
                  <a:pos x="0" y="963"/>
                </a:cxn>
                <a:cxn ang="0">
                  <a:pos x="1170" y="963"/>
                </a:cxn>
                <a:cxn ang="0">
                  <a:pos x="585" y="0"/>
                </a:cxn>
                <a:cxn ang="0">
                  <a:pos x="0" y="963"/>
                </a:cxn>
              </a:cxnLst>
              <a:rect l="0" t="0" r="r" b="b"/>
              <a:pathLst>
                <a:path w="1171" h="964">
                  <a:moveTo>
                    <a:pt x="0" y="963"/>
                  </a:moveTo>
                  <a:lnTo>
                    <a:pt x="1170" y="963"/>
                  </a:lnTo>
                  <a:lnTo>
                    <a:pt x="585" y="0"/>
                  </a:lnTo>
                  <a:lnTo>
                    <a:pt x="0" y="963"/>
                  </a:lnTo>
                </a:path>
              </a:pathLst>
            </a:custGeom>
            <a:solidFill>
              <a:srgbClr val="FF9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vi-VN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1558642" y="5271924"/>
              <a:ext cx="3000901" cy="6150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4400">
                  <a:solidFill>
                    <a:schemeClr val="bg1"/>
                  </a:solidFill>
                  <a:latin typeface="+mn-lt"/>
                  <a:cs typeface="+mn-cs"/>
                </a:rPr>
                <a:t>Dữ liệu - Data</a:t>
              </a:r>
            </a:p>
          </p:txBody>
        </p:sp>
        <p:sp>
          <p:nvSpPr>
            <p:cNvPr id="19474" name="Rectangle 18"/>
            <p:cNvSpPr>
              <a:spLocks noChangeArrowheads="1"/>
            </p:cNvSpPr>
            <p:nvPr/>
          </p:nvSpPr>
          <p:spPr bwMode="auto">
            <a:xfrm>
              <a:off x="616533" y="4490115"/>
              <a:ext cx="4761711" cy="516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3600">
                  <a:solidFill>
                    <a:schemeClr val="bg1"/>
                  </a:solidFill>
                  <a:latin typeface="+mn-lt"/>
                  <a:cs typeface="+mn-cs"/>
                </a:rPr>
                <a:t>Thông tin – Information</a:t>
              </a:r>
            </a:p>
          </p:txBody>
        </p:sp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1280724" y="3672653"/>
              <a:ext cx="3471454" cy="4176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chemeClr val="bg1"/>
                  </a:solidFill>
                  <a:latin typeface="+mn-lt"/>
                  <a:cs typeface="+mn-cs"/>
                </a:rPr>
                <a:t>Tri thức - Knowledge</a:t>
              </a:r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984748" y="2655283"/>
              <a:ext cx="4008224" cy="7627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chemeClr val="bg1"/>
                  </a:solidFill>
                  <a:latin typeface="+mn-lt"/>
                  <a:cs typeface="+mn-cs"/>
                </a:rPr>
                <a:t>Thông tuệ </a:t>
              </a:r>
              <a:br>
                <a:rPr lang="en-US" sz="2800">
                  <a:solidFill>
                    <a:schemeClr val="bg1"/>
                  </a:solidFill>
                  <a:latin typeface="+mn-lt"/>
                  <a:cs typeface="+mn-cs"/>
                </a:rPr>
              </a:br>
              <a:r>
                <a:rPr lang="en-US" sz="2800">
                  <a:solidFill>
                    <a:schemeClr val="bg1"/>
                  </a:solidFill>
                  <a:latin typeface="+mn-lt"/>
                  <a:cs typeface="+mn-cs"/>
                </a:rPr>
                <a:t>Wisdom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05200" y="6400800"/>
            <a:ext cx="5638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>
                <a:latin typeface="+mj-lt"/>
              </a:rPr>
              <a:t>Trích: Nonaka và Takeuchi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8"/>
          <p:cNvGrpSpPr>
            <a:grpSpLocks/>
          </p:cNvGrpSpPr>
          <p:nvPr/>
        </p:nvGrpSpPr>
        <p:grpSpPr bwMode="auto">
          <a:xfrm>
            <a:off x="742950" y="571500"/>
            <a:ext cx="7758113" cy="5143500"/>
            <a:chOff x="742951" y="1821268"/>
            <a:chExt cx="4903177" cy="4125508"/>
          </a:xfrm>
        </p:grpSpPr>
        <p:grpSp>
          <p:nvGrpSpPr>
            <p:cNvPr id="32771" name="Group 6"/>
            <p:cNvGrpSpPr>
              <a:grpSpLocks/>
            </p:cNvGrpSpPr>
            <p:nvPr/>
          </p:nvGrpSpPr>
          <p:grpSpPr bwMode="auto">
            <a:xfrm>
              <a:off x="742951" y="4649789"/>
              <a:ext cx="4903177" cy="1296987"/>
              <a:chOff x="507" y="2929"/>
              <a:chExt cx="3346" cy="817"/>
            </a:xfrm>
          </p:grpSpPr>
          <p:sp>
            <p:nvSpPr>
              <p:cNvPr id="2" name="Freeform 3"/>
              <p:cNvSpPr>
                <a:spLocks/>
              </p:cNvSpPr>
              <p:nvPr/>
            </p:nvSpPr>
            <p:spPr bwMode="auto">
              <a:xfrm>
                <a:off x="3262" y="2929"/>
                <a:ext cx="591" cy="817"/>
              </a:xfrm>
              <a:custGeom>
                <a:avLst/>
                <a:gdLst/>
                <a:ahLst/>
                <a:cxnLst>
                  <a:cxn ang="0">
                    <a:pos x="278" y="815"/>
                  </a:cxn>
                  <a:cxn ang="0">
                    <a:pos x="0" y="347"/>
                  </a:cxn>
                  <a:cxn ang="0">
                    <a:pos x="261" y="0"/>
                  </a:cxn>
                  <a:cxn ang="0">
                    <a:pos x="590" y="406"/>
                  </a:cxn>
                  <a:cxn ang="0">
                    <a:pos x="278" y="815"/>
                  </a:cxn>
                </a:cxnLst>
                <a:rect l="0" t="0" r="r" b="b"/>
                <a:pathLst>
                  <a:path w="591" h="816">
                    <a:moveTo>
                      <a:pt x="278" y="815"/>
                    </a:moveTo>
                    <a:lnTo>
                      <a:pt x="0" y="347"/>
                    </a:lnTo>
                    <a:lnTo>
                      <a:pt x="261" y="0"/>
                    </a:lnTo>
                    <a:lnTo>
                      <a:pt x="590" y="406"/>
                    </a:lnTo>
                    <a:lnTo>
                      <a:pt x="278" y="815"/>
                    </a:lnTo>
                  </a:path>
                </a:pathLst>
              </a:custGeom>
              <a:solidFill>
                <a:srgbClr val="FF5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" name="Freeform 4"/>
              <p:cNvSpPr>
                <a:spLocks/>
              </p:cNvSpPr>
              <p:nvPr/>
            </p:nvSpPr>
            <p:spPr bwMode="auto">
              <a:xfrm>
                <a:off x="775" y="2929"/>
                <a:ext cx="2749" cy="351"/>
              </a:xfrm>
              <a:custGeom>
                <a:avLst/>
                <a:gdLst/>
                <a:ahLst/>
                <a:cxnLst>
                  <a:cxn ang="0">
                    <a:pos x="0" y="349"/>
                  </a:cxn>
                  <a:cxn ang="0">
                    <a:pos x="2487" y="349"/>
                  </a:cxn>
                  <a:cxn ang="0">
                    <a:pos x="2748" y="0"/>
                  </a:cxn>
                  <a:cxn ang="0">
                    <a:pos x="351" y="0"/>
                  </a:cxn>
                  <a:cxn ang="0">
                    <a:pos x="0" y="349"/>
                  </a:cxn>
                </a:cxnLst>
                <a:rect l="0" t="0" r="r" b="b"/>
                <a:pathLst>
                  <a:path w="2749" h="350">
                    <a:moveTo>
                      <a:pt x="0" y="349"/>
                    </a:moveTo>
                    <a:lnTo>
                      <a:pt x="2487" y="349"/>
                    </a:lnTo>
                    <a:lnTo>
                      <a:pt x="2748" y="0"/>
                    </a:lnTo>
                    <a:lnTo>
                      <a:pt x="351" y="0"/>
                    </a:lnTo>
                    <a:lnTo>
                      <a:pt x="0" y="349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" name="Freeform 5"/>
              <p:cNvSpPr>
                <a:spLocks/>
              </p:cNvSpPr>
              <p:nvPr/>
            </p:nvSpPr>
            <p:spPr bwMode="auto">
              <a:xfrm>
                <a:off x="507" y="3276"/>
                <a:ext cx="3036" cy="470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754" y="0"/>
                  </a:cxn>
                  <a:cxn ang="0">
                    <a:pos x="3035" y="469"/>
                  </a:cxn>
                  <a:cxn ang="0">
                    <a:pos x="0" y="469"/>
                  </a:cxn>
                  <a:cxn ang="0">
                    <a:pos x="267" y="0"/>
                  </a:cxn>
                </a:cxnLst>
                <a:rect l="0" t="0" r="r" b="b"/>
                <a:pathLst>
                  <a:path w="3036" h="470">
                    <a:moveTo>
                      <a:pt x="267" y="0"/>
                    </a:moveTo>
                    <a:lnTo>
                      <a:pt x="2754" y="0"/>
                    </a:lnTo>
                    <a:lnTo>
                      <a:pt x="3035" y="469"/>
                    </a:lnTo>
                    <a:lnTo>
                      <a:pt x="0" y="469"/>
                    </a:lnTo>
                    <a:lnTo>
                      <a:pt x="267" y="0"/>
                    </a:lnTo>
                  </a:path>
                </a:pathLst>
              </a:custGeom>
              <a:solidFill>
                <a:srgbClr val="FF00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2772" name="Group 10"/>
            <p:cNvGrpSpPr>
              <a:grpSpLocks/>
            </p:cNvGrpSpPr>
            <p:nvPr/>
          </p:nvGrpSpPr>
          <p:grpSpPr bwMode="auto">
            <a:xfrm>
              <a:off x="1207477" y="3914776"/>
              <a:ext cx="3887666" cy="1173163"/>
              <a:chOff x="824" y="2466"/>
              <a:chExt cx="2653" cy="739"/>
            </a:xfrm>
          </p:grpSpPr>
          <p:sp>
            <p:nvSpPr>
              <p:cNvPr id="19463" name="Freeform 7"/>
              <p:cNvSpPr>
                <a:spLocks/>
              </p:cNvSpPr>
              <p:nvPr/>
            </p:nvSpPr>
            <p:spPr bwMode="auto">
              <a:xfrm>
                <a:off x="2955" y="2466"/>
                <a:ext cx="522" cy="740"/>
              </a:xfrm>
              <a:custGeom>
                <a:avLst/>
                <a:gdLst/>
                <a:ahLst/>
                <a:cxnLst>
                  <a:cxn ang="0">
                    <a:pos x="266" y="738"/>
                  </a:cxn>
                  <a:cxn ang="0">
                    <a:pos x="0" y="258"/>
                  </a:cxn>
                  <a:cxn ang="0">
                    <a:pos x="195" y="0"/>
                  </a:cxn>
                  <a:cxn ang="0">
                    <a:pos x="521" y="407"/>
                  </a:cxn>
                  <a:cxn ang="0">
                    <a:pos x="266" y="738"/>
                  </a:cxn>
                </a:cxnLst>
                <a:rect l="0" t="0" r="r" b="b"/>
                <a:pathLst>
                  <a:path w="522" h="739">
                    <a:moveTo>
                      <a:pt x="266" y="738"/>
                    </a:moveTo>
                    <a:lnTo>
                      <a:pt x="0" y="258"/>
                    </a:lnTo>
                    <a:lnTo>
                      <a:pt x="195" y="0"/>
                    </a:lnTo>
                    <a:lnTo>
                      <a:pt x="521" y="407"/>
                    </a:lnTo>
                    <a:lnTo>
                      <a:pt x="266" y="738"/>
                    </a:lnTo>
                  </a:path>
                </a:pathLst>
              </a:custGeom>
              <a:solidFill>
                <a:srgbClr val="FF5F7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auto">
              <a:xfrm>
                <a:off x="1090" y="2466"/>
                <a:ext cx="2066" cy="260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1871" y="259"/>
                  </a:cxn>
                  <a:cxn ang="0">
                    <a:pos x="2065" y="0"/>
                  </a:cxn>
                  <a:cxn ang="0">
                    <a:pos x="370" y="1"/>
                  </a:cxn>
                  <a:cxn ang="0">
                    <a:pos x="0" y="259"/>
                  </a:cxn>
                </a:cxnLst>
                <a:rect l="0" t="0" r="r" b="b"/>
                <a:pathLst>
                  <a:path w="2066" h="260">
                    <a:moveTo>
                      <a:pt x="0" y="259"/>
                    </a:moveTo>
                    <a:lnTo>
                      <a:pt x="1871" y="259"/>
                    </a:lnTo>
                    <a:lnTo>
                      <a:pt x="2065" y="0"/>
                    </a:lnTo>
                    <a:lnTo>
                      <a:pt x="370" y="1"/>
                    </a:lnTo>
                    <a:lnTo>
                      <a:pt x="0" y="259"/>
                    </a:lnTo>
                  </a:path>
                </a:pathLst>
              </a:custGeom>
              <a:solidFill>
                <a:srgbClr val="8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auto">
              <a:xfrm>
                <a:off x="824" y="2724"/>
                <a:ext cx="2398" cy="481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397" y="480"/>
                  </a:cxn>
                  <a:cxn ang="0">
                    <a:pos x="2131" y="0"/>
                  </a:cxn>
                  <a:cxn ang="0">
                    <a:pos x="263" y="0"/>
                  </a:cxn>
                  <a:cxn ang="0">
                    <a:pos x="0" y="480"/>
                  </a:cxn>
                </a:cxnLst>
                <a:rect l="0" t="0" r="r" b="b"/>
                <a:pathLst>
                  <a:path w="2398" h="481">
                    <a:moveTo>
                      <a:pt x="0" y="480"/>
                    </a:moveTo>
                    <a:lnTo>
                      <a:pt x="2397" y="480"/>
                    </a:lnTo>
                    <a:lnTo>
                      <a:pt x="2131" y="0"/>
                    </a:lnTo>
                    <a:lnTo>
                      <a:pt x="263" y="0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1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2773" name="Group 14"/>
            <p:cNvGrpSpPr>
              <a:grpSpLocks/>
            </p:cNvGrpSpPr>
            <p:nvPr/>
          </p:nvGrpSpPr>
          <p:grpSpPr bwMode="auto">
            <a:xfrm>
              <a:off x="1655074" y="3178165"/>
              <a:ext cx="2889738" cy="1019175"/>
              <a:chOff x="1175" y="1792"/>
              <a:chExt cx="1972" cy="642"/>
            </a:xfrm>
          </p:grpSpPr>
          <p:sp>
            <p:nvSpPr>
              <p:cNvPr id="19467" name="Freeform 11"/>
              <p:cNvSpPr>
                <a:spLocks/>
              </p:cNvSpPr>
              <p:nvPr/>
            </p:nvSpPr>
            <p:spPr bwMode="auto">
              <a:xfrm>
                <a:off x="2690" y="1792"/>
                <a:ext cx="457" cy="641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271" y="640"/>
                  </a:cxn>
                  <a:cxn ang="0">
                    <a:pos x="456" y="402"/>
                  </a:cxn>
                  <a:cxn ang="0">
                    <a:pos x="131" y="0"/>
                  </a:cxn>
                  <a:cxn ang="0">
                    <a:pos x="0" y="175"/>
                  </a:cxn>
                </a:cxnLst>
                <a:rect l="0" t="0" r="r" b="b"/>
                <a:pathLst>
                  <a:path w="457" h="641">
                    <a:moveTo>
                      <a:pt x="0" y="175"/>
                    </a:moveTo>
                    <a:lnTo>
                      <a:pt x="271" y="640"/>
                    </a:lnTo>
                    <a:lnTo>
                      <a:pt x="456" y="402"/>
                    </a:lnTo>
                    <a:lnTo>
                      <a:pt x="131" y="0"/>
                    </a:lnTo>
                    <a:lnTo>
                      <a:pt x="0" y="175"/>
                    </a:lnTo>
                  </a:path>
                </a:pathLst>
              </a:custGeom>
              <a:solidFill>
                <a:srgbClr val="BF5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468" name="Freeform 12"/>
              <p:cNvSpPr>
                <a:spLocks/>
              </p:cNvSpPr>
              <p:nvPr/>
            </p:nvSpPr>
            <p:spPr bwMode="auto">
              <a:xfrm>
                <a:off x="1441" y="1792"/>
                <a:ext cx="1380" cy="174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1248" y="173"/>
                  </a:cxn>
                  <a:cxn ang="0">
                    <a:pos x="1379" y="0"/>
                  </a:cxn>
                  <a:cxn ang="0">
                    <a:pos x="349" y="0"/>
                  </a:cxn>
                  <a:cxn ang="0">
                    <a:pos x="0" y="173"/>
                  </a:cxn>
                </a:cxnLst>
                <a:rect l="0" t="0" r="r" b="b"/>
                <a:pathLst>
                  <a:path w="1380" h="174">
                    <a:moveTo>
                      <a:pt x="0" y="173"/>
                    </a:moveTo>
                    <a:lnTo>
                      <a:pt x="1248" y="173"/>
                    </a:lnTo>
                    <a:lnTo>
                      <a:pt x="1379" y="0"/>
                    </a:lnTo>
                    <a:lnTo>
                      <a:pt x="349" y="0"/>
                    </a:lnTo>
                    <a:lnTo>
                      <a:pt x="0" y="173"/>
                    </a:lnTo>
                  </a:path>
                </a:pathLst>
              </a:custGeom>
              <a:solidFill>
                <a:srgbClr val="5F00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469" name="Freeform 13"/>
              <p:cNvSpPr>
                <a:spLocks/>
              </p:cNvSpPr>
              <p:nvPr/>
            </p:nvSpPr>
            <p:spPr bwMode="auto">
              <a:xfrm>
                <a:off x="1175" y="1966"/>
                <a:ext cx="1783" cy="468"/>
              </a:xfrm>
              <a:custGeom>
                <a:avLst/>
                <a:gdLst/>
                <a:ahLst/>
                <a:cxnLst>
                  <a:cxn ang="0">
                    <a:pos x="0" y="468"/>
                  </a:cxn>
                  <a:cxn ang="0">
                    <a:pos x="1785" y="468"/>
                  </a:cxn>
                  <a:cxn ang="0">
                    <a:pos x="1514" y="0"/>
                  </a:cxn>
                  <a:cxn ang="0">
                    <a:pos x="266" y="0"/>
                  </a:cxn>
                  <a:cxn ang="0">
                    <a:pos x="0" y="468"/>
                  </a:cxn>
                </a:cxnLst>
                <a:rect l="0" t="0" r="r" b="b"/>
                <a:pathLst>
                  <a:path w="1786" h="469">
                    <a:moveTo>
                      <a:pt x="0" y="468"/>
                    </a:moveTo>
                    <a:lnTo>
                      <a:pt x="1785" y="468"/>
                    </a:lnTo>
                    <a:lnTo>
                      <a:pt x="1514" y="0"/>
                    </a:lnTo>
                    <a:lnTo>
                      <a:pt x="266" y="0"/>
                    </a:lnTo>
                    <a:lnTo>
                      <a:pt x="0" y="468"/>
                    </a:lnTo>
                  </a:path>
                </a:pathLst>
              </a:custGeom>
              <a:solidFill>
                <a:srgbClr val="9F3FD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vi-VN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19471" name="Freeform 15"/>
            <p:cNvSpPr>
              <a:spLocks/>
            </p:cNvSpPr>
            <p:nvPr/>
          </p:nvSpPr>
          <p:spPr bwMode="auto">
            <a:xfrm>
              <a:off x="2959263" y="1821268"/>
              <a:ext cx="1069529" cy="1530513"/>
            </a:xfrm>
            <a:custGeom>
              <a:avLst/>
              <a:gdLst/>
              <a:ahLst/>
              <a:cxnLst>
                <a:cxn ang="0">
                  <a:pos x="592" y="963"/>
                </a:cxn>
                <a:cxn ang="0">
                  <a:pos x="729" y="814"/>
                </a:cxn>
                <a:cxn ang="0">
                  <a:pos x="0" y="0"/>
                </a:cxn>
                <a:cxn ang="0">
                  <a:pos x="592" y="963"/>
                </a:cxn>
              </a:cxnLst>
              <a:rect l="0" t="0" r="r" b="b"/>
              <a:pathLst>
                <a:path w="730" h="964">
                  <a:moveTo>
                    <a:pt x="592" y="963"/>
                  </a:moveTo>
                  <a:lnTo>
                    <a:pt x="729" y="814"/>
                  </a:lnTo>
                  <a:lnTo>
                    <a:pt x="0" y="0"/>
                  </a:lnTo>
                  <a:lnTo>
                    <a:pt x="592" y="963"/>
                  </a:lnTo>
                </a:path>
              </a:pathLst>
            </a:custGeom>
            <a:solidFill>
              <a:srgbClr val="FFBF1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vi-VN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auto">
            <a:xfrm>
              <a:off x="2114476" y="1821268"/>
              <a:ext cx="1715660" cy="1530513"/>
            </a:xfrm>
            <a:custGeom>
              <a:avLst/>
              <a:gdLst/>
              <a:ahLst/>
              <a:cxnLst>
                <a:cxn ang="0">
                  <a:pos x="0" y="963"/>
                </a:cxn>
                <a:cxn ang="0">
                  <a:pos x="1170" y="963"/>
                </a:cxn>
                <a:cxn ang="0">
                  <a:pos x="585" y="0"/>
                </a:cxn>
                <a:cxn ang="0">
                  <a:pos x="0" y="963"/>
                </a:cxn>
              </a:cxnLst>
              <a:rect l="0" t="0" r="r" b="b"/>
              <a:pathLst>
                <a:path w="1171" h="964">
                  <a:moveTo>
                    <a:pt x="0" y="963"/>
                  </a:moveTo>
                  <a:lnTo>
                    <a:pt x="1170" y="963"/>
                  </a:lnTo>
                  <a:lnTo>
                    <a:pt x="585" y="0"/>
                  </a:lnTo>
                  <a:lnTo>
                    <a:pt x="0" y="963"/>
                  </a:lnTo>
                </a:path>
              </a:pathLst>
            </a:custGeom>
            <a:solidFill>
              <a:srgbClr val="FF9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vi-VN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2079360" y="5271924"/>
              <a:ext cx="1833048" cy="6150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4400">
                  <a:solidFill>
                    <a:schemeClr val="bg1"/>
                  </a:solidFill>
                  <a:latin typeface="+mn-lt"/>
                  <a:cs typeface="+mn-cs"/>
                </a:rPr>
                <a:t>Chữ cái</a:t>
              </a:r>
            </a:p>
          </p:txBody>
        </p:sp>
        <p:sp>
          <p:nvSpPr>
            <p:cNvPr id="19474" name="Rectangle 18"/>
            <p:cNvSpPr>
              <a:spLocks noChangeArrowheads="1"/>
            </p:cNvSpPr>
            <p:nvPr/>
          </p:nvSpPr>
          <p:spPr bwMode="auto">
            <a:xfrm>
              <a:off x="1898764" y="4400984"/>
              <a:ext cx="2100931" cy="6150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4400">
                  <a:solidFill>
                    <a:schemeClr val="bg1"/>
                  </a:solidFill>
                  <a:latin typeface="+mn-lt"/>
                  <a:cs typeface="+mn-cs"/>
                </a:rPr>
                <a:t>Từ vựng</a:t>
              </a:r>
            </a:p>
          </p:txBody>
        </p:sp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2079360" y="3555509"/>
              <a:ext cx="1777866" cy="6150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4400">
                  <a:solidFill>
                    <a:schemeClr val="bg1"/>
                  </a:solidFill>
                  <a:latin typeface="+mn-lt"/>
                  <a:cs typeface="+mn-cs"/>
                </a:rPr>
                <a:t>Khái niệm</a:t>
              </a:r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2272999" y="2703669"/>
              <a:ext cx="1431723" cy="6150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440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Tư duy</a:t>
              </a: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Sự dịch chuyển các nền kinh tế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6F9C0-B3BD-4142-9C06-0890447AED03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4284663" y="1311275"/>
            <a:ext cx="4859337" cy="2709863"/>
            <a:chOff x="2699" y="826"/>
            <a:chExt cx="3061" cy="1707"/>
          </a:xfrm>
        </p:grpSpPr>
        <p:sp>
          <p:nvSpPr>
            <p:cNvPr id="48151" name="Text Box 6"/>
            <p:cNvSpPr txBox="1">
              <a:spLocks noChangeArrowheads="1"/>
            </p:cNvSpPr>
            <p:nvPr/>
          </p:nvSpPr>
          <p:spPr bwMode="auto">
            <a:xfrm>
              <a:off x="3062" y="826"/>
              <a:ext cx="208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1" tIns="45710" rIns="91421" bIns="45710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solidFill>
                    <a:srgbClr val="000066"/>
                  </a:solidFill>
                  <a:latin typeface="+mn-lt"/>
                  <a:cs typeface="+mn-cs"/>
                </a:rPr>
                <a:t>Quản trị tri thức</a:t>
              </a:r>
            </a:p>
          </p:txBody>
        </p:sp>
        <p:sp>
          <p:nvSpPr>
            <p:cNvPr id="48152" name="Line 8"/>
            <p:cNvSpPr>
              <a:spLocks noChangeShapeType="1"/>
            </p:cNvSpPr>
            <p:nvPr/>
          </p:nvSpPr>
          <p:spPr bwMode="auto">
            <a:xfrm flipV="1">
              <a:off x="2880" y="1453"/>
              <a:ext cx="2579" cy="17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33"/>
              </a:extrusionClr>
            </a:sp3d>
          </p:spPr>
          <p:txBody>
            <a:bodyPr>
              <a:flatTx/>
            </a:bodyPr>
            <a:lstStyle/>
            <a:p>
              <a:pPr eaLnBrk="0" hangingPunct="0">
                <a:defRPr/>
              </a:pPr>
              <a:endParaRPr lang="en-US" sz="3200" b="1">
                <a:latin typeface="+mn-lt"/>
                <a:cs typeface="+mn-cs"/>
              </a:endParaRPr>
            </a:p>
          </p:txBody>
        </p:sp>
        <p:grpSp>
          <p:nvGrpSpPr>
            <p:cNvPr id="6165" name="Group 50"/>
            <p:cNvGrpSpPr>
              <a:grpSpLocks/>
            </p:cNvGrpSpPr>
            <p:nvPr/>
          </p:nvGrpSpPr>
          <p:grpSpPr bwMode="auto">
            <a:xfrm>
              <a:off x="3923" y="1625"/>
              <a:ext cx="494" cy="409"/>
              <a:chOff x="4003" y="1624"/>
              <a:chExt cx="493" cy="411"/>
            </a:xfrm>
          </p:grpSpPr>
          <p:sp>
            <p:nvSpPr>
              <p:cNvPr id="48157" name="AutoShape 14"/>
              <p:cNvSpPr>
                <a:spLocks noChangeArrowheads="1"/>
              </p:cNvSpPr>
              <p:nvPr/>
            </p:nvSpPr>
            <p:spPr bwMode="auto">
              <a:xfrm>
                <a:off x="4003" y="1624"/>
                <a:ext cx="493" cy="23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>
                  <a:defRPr/>
                </a:pPr>
                <a:endParaRPr lang="en-US" sz="3200" b="1">
                  <a:latin typeface="+mn-lt"/>
                  <a:cs typeface="+mn-cs"/>
                </a:endParaRPr>
              </a:p>
            </p:txBody>
          </p:sp>
          <p:sp>
            <p:nvSpPr>
              <p:cNvPr id="48158" name="AutoShape 15"/>
              <p:cNvSpPr>
                <a:spLocks noChangeArrowheads="1"/>
              </p:cNvSpPr>
              <p:nvPr/>
            </p:nvSpPr>
            <p:spPr bwMode="auto">
              <a:xfrm>
                <a:off x="4055" y="1833"/>
                <a:ext cx="388" cy="20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>
                  <a:defRPr/>
                </a:pPr>
                <a:endParaRPr lang="en-US" sz="3200" b="1">
                  <a:latin typeface="+mn-lt"/>
                  <a:cs typeface="+mn-cs"/>
                </a:endParaRPr>
              </a:p>
            </p:txBody>
          </p:sp>
        </p:grpSp>
        <p:sp>
          <p:nvSpPr>
            <p:cNvPr id="48154" name="Text Box 18"/>
            <p:cNvSpPr txBox="1">
              <a:spLocks noChangeArrowheads="1"/>
            </p:cNvSpPr>
            <p:nvPr/>
          </p:nvSpPr>
          <p:spPr bwMode="auto">
            <a:xfrm>
              <a:off x="3606" y="2165"/>
              <a:ext cx="196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1" tIns="45710" rIns="91421" bIns="45710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solidFill>
                    <a:srgbClr val="000066"/>
                  </a:solidFill>
                  <a:latin typeface="+mn-lt"/>
                  <a:cs typeface="+mn-cs"/>
                </a:rPr>
                <a:t>Kinh tế tri thức</a:t>
              </a:r>
            </a:p>
          </p:txBody>
        </p:sp>
        <p:sp>
          <p:nvSpPr>
            <p:cNvPr id="48155" name="Text Box 19"/>
            <p:cNvSpPr txBox="1">
              <a:spLocks noChangeArrowheads="1"/>
            </p:cNvSpPr>
            <p:nvPr/>
          </p:nvSpPr>
          <p:spPr bwMode="auto">
            <a:xfrm>
              <a:off x="4704" y="1561"/>
              <a:ext cx="105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1" tIns="45710" rIns="91421" bIns="45710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solidFill>
                    <a:srgbClr val="000066"/>
                  </a:solidFill>
                  <a:latin typeface="+mn-lt"/>
                  <a:cs typeface="+mn-cs"/>
                </a:rPr>
                <a:t>2008 </a:t>
              </a:r>
              <a:r>
                <a:rPr lang="en-US" sz="3200" b="1">
                  <a:solidFill>
                    <a:srgbClr val="000066"/>
                  </a:solidFill>
                  <a:latin typeface="+mn-lt"/>
                  <a:cs typeface="+mn-cs"/>
                  <a:sym typeface="Wingdings" pitchFamily="2" charset="2"/>
                </a:rPr>
                <a:t></a:t>
              </a:r>
              <a:endParaRPr lang="en-US" sz="3200" b="1">
                <a:solidFill>
                  <a:srgbClr val="000066"/>
                </a:solidFill>
                <a:latin typeface="+mn-lt"/>
                <a:cs typeface="+mn-cs"/>
              </a:endParaRPr>
            </a:p>
          </p:txBody>
        </p:sp>
        <p:sp>
          <p:nvSpPr>
            <p:cNvPr id="48156" name="Text Box 20"/>
            <p:cNvSpPr txBox="1">
              <a:spLocks noChangeArrowheads="1"/>
            </p:cNvSpPr>
            <p:nvPr/>
          </p:nvSpPr>
          <p:spPr bwMode="auto">
            <a:xfrm>
              <a:off x="2699" y="1538"/>
              <a:ext cx="69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1" tIns="45710" rIns="91421" bIns="45710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solidFill>
                    <a:srgbClr val="000066"/>
                  </a:solidFill>
                  <a:latin typeface="+mn-lt"/>
                  <a:cs typeface="+mn-cs"/>
                </a:rPr>
                <a:t>1990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79388" y="3271838"/>
            <a:ext cx="5580062" cy="3133725"/>
            <a:chOff x="113" y="2061"/>
            <a:chExt cx="3515" cy="1974"/>
          </a:xfrm>
        </p:grpSpPr>
        <p:sp>
          <p:nvSpPr>
            <p:cNvPr id="48139" name="Text Box 5"/>
            <p:cNvSpPr txBox="1">
              <a:spLocks noChangeArrowheads="1"/>
            </p:cNvSpPr>
            <p:nvPr/>
          </p:nvSpPr>
          <p:spPr bwMode="auto">
            <a:xfrm>
              <a:off x="703" y="2061"/>
              <a:ext cx="246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1" tIns="45710" rIns="91421" bIns="45710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latin typeface="+mn-lt"/>
                  <a:cs typeface="+mn-cs"/>
                </a:rPr>
                <a:t>Quản trị con người</a:t>
              </a:r>
            </a:p>
          </p:txBody>
        </p:sp>
        <p:sp>
          <p:nvSpPr>
            <p:cNvPr id="48140" name="Line 7"/>
            <p:cNvSpPr>
              <a:spLocks noChangeShapeType="1"/>
            </p:cNvSpPr>
            <p:nvPr/>
          </p:nvSpPr>
          <p:spPr bwMode="auto">
            <a:xfrm>
              <a:off x="864" y="2649"/>
              <a:ext cx="2243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>
              <a:flatTx/>
            </a:bodyPr>
            <a:lstStyle/>
            <a:p>
              <a:pPr eaLnBrk="0" hangingPunct="0">
                <a:defRPr/>
              </a:pPr>
              <a:endParaRPr lang="en-US" sz="3200" b="1">
                <a:latin typeface="+mn-lt"/>
                <a:cs typeface="+mn-cs"/>
              </a:endParaRPr>
            </a:p>
          </p:txBody>
        </p:sp>
        <p:sp>
          <p:nvSpPr>
            <p:cNvPr id="48141" name="Text Box 9"/>
            <p:cNvSpPr txBox="1">
              <a:spLocks noChangeArrowheads="1"/>
            </p:cNvSpPr>
            <p:nvPr/>
          </p:nvSpPr>
          <p:spPr bwMode="auto">
            <a:xfrm>
              <a:off x="113" y="3420"/>
              <a:ext cx="166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1" tIns="45710" rIns="91421" bIns="45710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latin typeface="+mn-lt"/>
                  <a:cs typeface="+mn-cs"/>
                </a:rPr>
                <a:t>Kinh tế </a:t>
              </a:r>
              <a:br>
                <a:rPr lang="en-US" sz="2800" b="1">
                  <a:latin typeface="+mn-lt"/>
                  <a:cs typeface="+mn-cs"/>
                </a:rPr>
              </a:br>
              <a:r>
                <a:rPr lang="en-US" sz="2800" b="1">
                  <a:latin typeface="+mn-lt"/>
                  <a:cs typeface="+mn-cs"/>
                </a:rPr>
                <a:t>nông nghiệp</a:t>
              </a:r>
            </a:p>
          </p:txBody>
        </p:sp>
        <p:grpSp>
          <p:nvGrpSpPr>
            <p:cNvPr id="6154" name="Group 48"/>
            <p:cNvGrpSpPr>
              <a:grpSpLocks/>
            </p:cNvGrpSpPr>
            <p:nvPr/>
          </p:nvGrpSpPr>
          <p:grpSpPr bwMode="auto">
            <a:xfrm>
              <a:off x="300" y="2807"/>
              <a:ext cx="493" cy="411"/>
              <a:chOff x="207" y="2807"/>
              <a:chExt cx="493" cy="411"/>
            </a:xfrm>
          </p:grpSpPr>
          <p:sp>
            <p:nvSpPr>
              <p:cNvPr id="48149" name="AutoShape 10"/>
              <p:cNvSpPr>
                <a:spLocks noChangeArrowheads="1"/>
              </p:cNvSpPr>
              <p:nvPr/>
            </p:nvSpPr>
            <p:spPr bwMode="auto">
              <a:xfrm>
                <a:off x="207" y="2807"/>
                <a:ext cx="493" cy="23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>
                  <a:defRPr/>
                </a:pPr>
                <a:endParaRPr lang="en-US" sz="3200" b="1">
                  <a:latin typeface="+mn-lt"/>
                  <a:cs typeface="+mn-cs"/>
                </a:endParaRPr>
              </a:p>
            </p:txBody>
          </p:sp>
          <p:sp>
            <p:nvSpPr>
              <p:cNvPr id="48150" name="AutoShape 11"/>
              <p:cNvSpPr>
                <a:spLocks noChangeArrowheads="1"/>
              </p:cNvSpPr>
              <p:nvPr/>
            </p:nvSpPr>
            <p:spPr bwMode="auto">
              <a:xfrm>
                <a:off x="263" y="3016"/>
                <a:ext cx="388" cy="20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>
                  <a:defRPr/>
                </a:pPr>
                <a:endParaRPr lang="en-US" sz="3200" b="1">
                  <a:latin typeface="+mn-lt"/>
                  <a:cs typeface="+mn-cs"/>
                </a:endParaRPr>
              </a:p>
            </p:txBody>
          </p:sp>
        </p:grpSp>
        <p:grpSp>
          <p:nvGrpSpPr>
            <p:cNvPr id="6155" name="Group 49"/>
            <p:cNvGrpSpPr>
              <a:grpSpLocks/>
            </p:cNvGrpSpPr>
            <p:nvPr/>
          </p:nvGrpSpPr>
          <p:grpSpPr bwMode="auto">
            <a:xfrm>
              <a:off x="2050" y="2796"/>
              <a:ext cx="494" cy="412"/>
              <a:chOff x="2082" y="2796"/>
              <a:chExt cx="493" cy="411"/>
            </a:xfrm>
          </p:grpSpPr>
          <p:sp>
            <p:nvSpPr>
              <p:cNvPr id="48147" name="AutoShape 12"/>
              <p:cNvSpPr>
                <a:spLocks noChangeArrowheads="1"/>
              </p:cNvSpPr>
              <p:nvPr/>
            </p:nvSpPr>
            <p:spPr bwMode="auto">
              <a:xfrm>
                <a:off x="2082" y="2796"/>
                <a:ext cx="493" cy="23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>
                  <a:defRPr/>
                </a:pPr>
                <a:endParaRPr lang="en-US" sz="3200" b="1">
                  <a:latin typeface="+mn-lt"/>
                  <a:cs typeface="+mn-cs"/>
                </a:endParaRPr>
              </a:p>
            </p:txBody>
          </p:sp>
          <p:sp>
            <p:nvSpPr>
              <p:cNvPr id="48148" name="AutoShape 13"/>
              <p:cNvSpPr>
                <a:spLocks noChangeArrowheads="1"/>
              </p:cNvSpPr>
              <p:nvPr/>
            </p:nvSpPr>
            <p:spPr bwMode="auto">
              <a:xfrm>
                <a:off x="2134" y="3005"/>
                <a:ext cx="388" cy="20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>
                  <a:defRPr/>
                </a:pPr>
                <a:endParaRPr lang="en-US" sz="3200" b="1">
                  <a:latin typeface="+mn-lt"/>
                  <a:cs typeface="+mn-cs"/>
                </a:endParaRPr>
              </a:p>
            </p:txBody>
          </p:sp>
        </p:grpSp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1824" y="3434"/>
              <a:ext cx="180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1" tIns="45710" rIns="91421" bIns="45710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latin typeface="+mn-lt"/>
                  <a:cs typeface="+mn-cs"/>
                </a:rPr>
                <a:t>Kinh tế</a:t>
              </a:r>
              <a:br>
                <a:rPr lang="en-US" sz="2800" b="1">
                  <a:latin typeface="+mn-lt"/>
                  <a:cs typeface="+mn-cs"/>
                </a:rPr>
              </a:br>
              <a:r>
                <a:rPr lang="en-US" sz="2800" b="1">
                  <a:latin typeface="+mn-lt"/>
                  <a:cs typeface="+mn-cs"/>
                </a:rPr>
                <a:t>hàng hóa</a:t>
              </a:r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2806" y="2830"/>
              <a:ext cx="69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1" tIns="45710" rIns="91421" bIns="45710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latin typeface="+mn-lt"/>
                  <a:cs typeface="+mn-cs"/>
                </a:rPr>
                <a:t>1990</a:t>
              </a:r>
            </a:p>
          </p:txBody>
        </p:sp>
        <p:sp>
          <p:nvSpPr>
            <p:cNvPr id="48146" name="Text Box 21"/>
            <p:cNvSpPr txBox="1">
              <a:spLocks noChangeArrowheads="1"/>
            </p:cNvSpPr>
            <p:nvPr/>
          </p:nvSpPr>
          <p:spPr bwMode="auto">
            <a:xfrm>
              <a:off x="787" y="2814"/>
              <a:ext cx="83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1" tIns="45710" rIns="91421" bIns="45710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latin typeface="+mn-lt"/>
                  <a:cs typeface="+mn-cs"/>
                </a:rPr>
                <a:t>1850s</a:t>
              </a:r>
            </a:p>
          </p:txBody>
        </p:sp>
      </p:grpSp>
      <p:sp>
        <p:nvSpPr>
          <p:cNvPr id="309270" name="Arc 22"/>
          <p:cNvSpPr>
            <a:spLocks/>
          </p:cNvSpPr>
          <p:nvPr/>
        </p:nvSpPr>
        <p:spPr bwMode="auto">
          <a:xfrm flipH="1">
            <a:off x="2428875" y="1901825"/>
            <a:ext cx="1711325" cy="1225550"/>
          </a:xfrm>
          <a:custGeom>
            <a:avLst/>
            <a:gdLst>
              <a:gd name="G0" fmla="+- 1605 0 0"/>
              <a:gd name="G1" fmla="+- 21600 0 0"/>
              <a:gd name="G2" fmla="+- 21600 0 0"/>
              <a:gd name="T0" fmla="*/ 0 w 23205"/>
              <a:gd name="T1" fmla="*/ 60 h 21600"/>
              <a:gd name="T2" fmla="*/ 23205 w 23205"/>
              <a:gd name="T3" fmla="*/ 21600 h 21600"/>
              <a:gd name="T4" fmla="*/ 1605 w 2320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205" h="21600" fill="none" extrusionOk="0">
                <a:moveTo>
                  <a:pt x="-1" y="59"/>
                </a:moveTo>
                <a:cubicBezTo>
                  <a:pt x="534" y="19"/>
                  <a:pt x="1069" y="-1"/>
                  <a:pt x="1605" y="0"/>
                </a:cubicBezTo>
                <a:cubicBezTo>
                  <a:pt x="13534" y="0"/>
                  <a:pt x="23205" y="9670"/>
                  <a:pt x="23205" y="21600"/>
                </a:cubicBezTo>
              </a:path>
              <a:path w="23205" h="21600" stroke="0" extrusionOk="0">
                <a:moveTo>
                  <a:pt x="-1" y="59"/>
                </a:moveTo>
                <a:cubicBezTo>
                  <a:pt x="534" y="19"/>
                  <a:pt x="1069" y="-1"/>
                  <a:pt x="1605" y="0"/>
                </a:cubicBezTo>
                <a:cubicBezTo>
                  <a:pt x="13534" y="0"/>
                  <a:pt x="23205" y="9670"/>
                  <a:pt x="23205" y="21600"/>
                </a:cubicBezTo>
                <a:lnTo>
                  <a:pt x="1605" y="21600"/>
                </a:lnTo>
                <a:close/>
              </a:path>
            </a:pathLst>
          </a:custGeom>
          <a:noFill/>
          <a:ln w="57150">
            <a:solidFill>
              <a:schemeClr val="tx2"/>
            </a:solidFill>
            <a:round/>
            <a:headEnd type="triangle" w="lg" len="lg"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1" tIns="45710" rIns="91421" bIns="45710" anchor="ctr"/>
          <a:lstStyle/>
          <a:p>
            <a:pPr algn="ctr" eaLnBrk="0" hangingPunct="0">
              <a:defRPr/>
            </a:pPr>
            <a:endParaRPr lang="en-US" sz="4000" b="1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3" name="j038828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9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xplosion 2 40"/>
          <p:cNvSpPr>
            <a:spLocks noChangeArrowheads="1"/>
          </p:cNvSpPr>
          <p:nvPr/>
        </p:nvSpPr>
        <p:spPr bwMode="auto">
          <a:xfrm>
            <a:off x="2819400" y="1657350"/>
            <a:ext cx="3581400" cy="3505200"/>
          </a:xfrm>
          <a:prstGeom prst="irregularSeal2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Arial" pitchFamily="34" charset="0"/>
            </a:endParaRPr>
          </a:p>
        </p:txBody>
      </p:sp>
      <p:sp>
        <p:nvSpPr>
          <p:cNvPr id="1714187" name="Text Box 11"/>
          <p:cNvSpPr txBox="1">
            <a:spLocks noChangeArrowheads="1"/>
          </p:cNvSpPr>
          <p:nvPr/>
        </p:nvSpPr>
        <p:spPr bwMode="auto">
          <a:xfrm>
            <a:off x="3124200" y="2722563"/>
            <a:ext cx="270668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FF3300"/>
                </a:solidFill>
                <a:latin typeface="+mn-lt"/>
                <a:cs typeface="Arial" pitchFamily="34" charset="0"/>
              </a:rPr>
              <a:t>ĂN</a:t>
            </a:r>
            <a:br>
              <a:rPr lang="en-US" sz="5400" b="1">
                <a:solidFill>
                  <a:srgbClr val="FF3300"/>
                </a:solidFill>
                <a:latin typeface="+mn-lt"/>
                <a:cs typeface="Arial" pitchFamily="34" charset="0"/>
              </a:rPr>
            </a:br>
            <a:r>
              <a:rPr lang="en-US" sz="5400" b="1">
                <a:solidFill>
                  <a:srgbClr val="000066"/>
                </a:solidFill>
                <a:latin typeface="+mn-lt"/>
                <a:cs typeface="Arial" pitchFamily="34" charset="0"/>
              </a:rPr>
              <a:t>HỌC</a:t>
            </a:r>
          </a:p>
        </p:txBody>
      </p:sp>
      <p:cxnSp>
        <p:nvCxnSpPr>
          <p:cNvPr id="16" name="Straight Connector 15"/>
          <p:cNvCxnSpPr>
            <a:cxnSpLocks noChangeShapeType="1"/>
            <a:stCxn id="14355" idx="6"/>
            <a:endCxn id="14356" idx="1"/>
          </p:cNvCxnSpPr>
          <p:nvPr/>
        </p:nvCxnSpPr>
        <p:spPr bwMode="auto">
          <a:xfrm>
            <a:off x="4648200" y="400050"/>
            <a:ext cx="2951163" cy="1998663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14356" idx="4"/>
            <a:endCxn id="14357" idx="7"/>
          </p:cNvCxnSpPr>
          <p:nvPr/>
        </p:nvCxnSpPr>
        <p:spPr bwMode="auto">
          <a:xfrm rot="5400000">
            <a:off x="5487987" y="3733801"/>
            <a:ext cx="3255963" cy="1236662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14357" idx="2"/>
            <a:endCxn id="14358" idx="6"/>
          </p:cNvCxnSpPr>
          <p:nvPr/>
        </p:nvCxnSpPr>
        <p:spPr bwMode="auto">
          <a:xfrm rot="10800000">
            <a:off x="2743200" y="6115050"/>
            <a:ext cx="3429000" cy="1588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14358" idx="1"/>
            <a:endCxn id="14359" idx="4"/>
          </p:cNvCxnSpPr>
          <p:nvPr/>
        </p:nvCxnSpPr>
        <p:spPr bwMode="auto">
          <a:xfrm rot="16200000" flipV="1">
            <a:off x="133350" y="3695700"/>
            <a:ext cx="3255963" cy="1312863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  <a:stCxn id="14359" idx="7"/>
            <a:endCxn id="14355" idx="2"/>
          </p:cNvCxnSpPr>
          <p:nvPr/>
        </p:nvCxnSpPr>
        <p:spPr bwMode="auto">
          <a:xfrm rot="5400000" flipH="1" flipV="1">
            <a:off x="1754187" y="-114299"/>
            <a:ext cx="1998663" cy="3027362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  <a:stCxn id="14358" idx="0"/>
            <a:endCxn id="14355" idx="3"/>
          </p:cNvCxnSpPr>
          <p:nvPr/>
        </p:nvCxnSpPr>
        <p:spPr bwMode="auto">
          <a:xfrm rot="5400000" flipH="1" flipV="1">
            <a:off x="742951" y="2344737"/>
            <a:ext cx="5389562" cy="1770063"/>
          </a:xfrm>
          <a:prstGeom prst="line">
            <a:avLst/>
          </a:prstGeom>
          <a:noFill/>
          <a:ln w="76200" algn="ctr">
            <a:solidFill>
              <a:srgbClr val="0066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  <a:stCxn id="14357" idx="0"/>
            <a:endCxn id="14355" idx="5"/>
          </p:cNvCxnSpPr>
          <p:nvPr/>
        </p:nvCxnSpPr>
        <p:spPr bwMode="auto">
          <a:xfrm rot="16200000" flipV="1">
            <a:off x="2782888" y="2344738"/>
            <a:ext cx="5389562" cy="1770062"/>
          </a:xfrm>
          <a:prstGeom prst="line">
            <a:avLst/>
          </a:prstGeom>
          <a:noFill/>
          <a:ln w="76200" algn="ctr">
            <a:solidFill>
              <a:srgbClr val="0066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  <a:stCxn id="14356" idx="2"/>
            <a:endCxn id="14359" idx="6"/>
          </p:cNvCxnSpPr>
          <p:nvPr/>
        </p:nvCxnSpPr>
        <p:spPr bwMode="auto">
          <a:xfrm rot="10800000">
            <a:off x="1295400" y="2533650"/>
            <a:ext cx="6248400" cy="1588"/>
          </a:xfrm>
          <a:prstGeom prst="line">
            <a:avLst/>
          </a:prstGeom>
          <a:noFill/>
          <a:ln w="76200" algn="ctr">
            <a:solidFill>
              <a:srgbClr val="0066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  <a:stCxn id="14357" idx="1"/>
            <a:endCxn id="14359" idx="5"/>
          </p:cNvCxnSpPr>
          <p:nvPr/>
        </p:nvCxnSpPr>
        <p:spPr bwMode="auto">
          <a:xfrm rot="16200000" flipV="1">
            <a:off x="2078038" y="1830388"/>
            <a:ext cx="3311525" cy="4987925"/>
          </a:xfrm>
          <a:prstGeom prst="line">
            <a:avLst/>
          </a:prstGeom>
          <a:noFill/>
          <a:ln w="76200" algn="ctr">
            <a:solidFill>
              <a:srgbClr val="0066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  <a:stCxn id="14356" idx="3"/>
            <a:endCxn id="14358" idx="7"/>
          </p:cNvCxnSpPr>
          <p:nvPr/>
        </p:nvCxnSpPr>
        <p:spPr bwMode="auto">
          <a:xfrm rot="5400000">
            <a:off x="3487738" y="1868488"/>
            <a:ext cx="3311525" cy="4911725"/>
          </a:xfrm>
          <a:prstGeom prst="line">
            <a:avLst/>
          </a:prstGeom>
          <a:noFill/>
          <a:ln w="76200" algn="ctr">
            <a:solidFill>
              <a:srgbClr val="0066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1600200" y="2690813"/>
            <a:ext cx="1600200" cy="533400"/>
          </a:xfrm>
          <a:prstGeom prst="straightConnector1">
            <a:avLst/>
          </a:prstGeom>
          <a:noFill/>
          <a:ln w="127000" algn="ctr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5400000">
            <a:off x="3711575" y="1450975"/>
            <a:ext cx="1447800" cy="31750"/>
          </a:xfrm>
          <a:prstGeom prst="straightConnector1">
            <a:avLst/>
          </a:prstGeom>
          <a:noFill/>
          <a:ln w="127000" algn="ctr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5708650" y="2738438"/>
            <a:ext cx="1539875" cy="519112"/>
          </a:xfrm>
          <a:prstGeom prst="straightConnector1">
            <a:avLst/>
          </a:prstGeom>
          <a:noFill/>
          <a:ln w="127000" algn="ctr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rot="16200000" flipV="1">
            <a:off x="5019675" y="4606925"/>
            <a:ext cx="1219200" cy="990600"/>
          </a:xfrm>
          <a:prstGeom prst="straightConnector1">
            <a:avLst/>
          </a:prstGeom>
          <a:noFill/>
          <a:ln w="127000" algn="ctr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rot="5400000" flipH="1" flipV="1">
            <a:off x="2644775" y="4714875"/>
            <a:ext cx="1174750" cy="850900"/>
          </a:xfrm>
          <a:prstGeom prst="straightConnector1">
            <a:avLst/>
          </a:prstGeom>
          <a:noFill/>
          <a:ln w="127000" algn="ctr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5" name="Oval 48"/>
          <p:cNvSpPr>
            <a:spLocks noChangeArrowheads="1"/>
          </p:cNvSpPr>
          <p:nvPr/>
        </p:nvSpPr>
        <p:spPr bwMode="auto">
          <a:xfrm>
            <a:off x="4267200" y="209550"/>
            <a:ext cx="3810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Arial" pitchFamily="34" charset="0"/>
            </a:endParaRPr>
          </a:p>
        </p:txBody>
      </p:sp>
      <p:sp>
        <p:nvSpPr>
          <p:cNvPr id="14356" name="Oval 49"/>
          <p:cNvSpPr>
            <a:spLocks noChangeArrowheads="1"/>
          </p:cNvSpPr>
          <p:nvPr/>
        </p:nvSpPr>
        <p:spPr bwMode="auto">
          <a:xfrm>
            <a:off x="7543800" y="2343150"/>
            <a:ext cx="3810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Arial" pitchFamily="34" charset="0"/>
            </a:endParaRPr>
          </a:p>
        </p:txBody>
      </p:sp>
      <p:sp>
        <p:nvSpPr>
          <p:cNvPr id="14357" name="Oval 50"/>
          <p:cNvSpPr>
            <a:spLocks noChangeArrowheads="1"/>
          </p:cNvSpPr>
          <p:nvPr/>
        </p:nvSpPr>
        <p:spPr bwMode="auto">
          <a:xfrm>
            <a:off x="6172200" y="5924550"/>
            <a:ext cx="3810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Arial" pitchFamily="34" charset="0"/>
            </a:endParaRPr>
          </a:p>
        </p:txBody>
      </p:sp>
      <p:sp>
        <p:nvSpPr>
          <p:cNvPr id="14358" name="Oval 51"/>
          <p:cNvSpPr>
            <a:spLocks noChangeArrowheads="1"/>
          </p:cNvSpPr>
          <p:nvPr/>
        </p:nvSpPr>
        <p:spPr bwMode="auto">
          <a:xfrm>
            <a:off x="2362200" y="5924550"/>
            <a:ext cx="3810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Arial" pitchFamily="34" charset="0"/>
            </a:endParaRPr>
          </a:p>
        </p:txBody>
      </p:sp>
      <p:sp>
        <p:nvSpPr>
          <p:cNvPr id="14359" name="Oval 52"/>
          <p:cNvSpPr>
            <a:spLocks noChangeArrowheads="1"/>
          </p:cNvSpPr>
          <p:nvPr/>
        </p:nvSpPr>
        <p:spPr bwMode="auto">
          <a:xfrm>
            <a:off x="914400" y="2343150"/>
            <a:ext cx="3810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Arial" pitchFamily="34" charset="0"/>
            </a:endParaRPr>
          </a:p>
        </p:txBody>
      </p:sp>
      <p:sp>
        <p:nvSpPr>
          <p:cNvPr id="1714182" name="Text Box 6"/>
          <p:cNvSpPr txBox="1">
            <a:spLocks noChangeArrowheads="1"/>
          </p:cNvSpPr>
          <p:nvPr/>
        </p:nvSpPr>
        <p:spPr bwMode="auto">
          <a:xfrm>
            <a:off x="4951413" y="-19050"/>
            <a:ext cx="15255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3300"/>
                </a:solidFill>
                <a:latin typeface="+mn-lt"/>
                <a:cs typeface="Arial" pitchFamily="34" charset="0"/>
              </a:rPr>
              <a:t>NẤU</a:t>
            </a:r>
            <a:br>
              <a:rPr lang="en-US" sz="3200" b="1">
                <a:solidFill>
                  <a:srgbClr val="FF3300"/>
                </a:solidFill>
                <a:latin typeface="+mn-lt"/>
                <a:cs typeface="Arial" pitchFamily="34" charset="0"/>
              </a:rPr>
            </a:br>
            <a:r>
              <a:rPr lang="en-US" sz="3200" b="1">
                <a:solidFill>
                  <a:srgbClr val="000066"/>
                </a:solidFill>
                <a:latin typeface="+mn-lt"/>
                <a:cs typeface="Arial" pitchFamily="34" charset="0"/>
              </a:rPr>
              <a:t>NÓI</a:t>
            </a:r>
            <a:endParaRPr lang="en-US" sz="3200">
              <a:solidFill>
                <a:srgbClr val="000066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14183" name="Text Box 7"/>
          <p:cNvSpPr txBox="1">
            <a:spLocks noChangeArrowheads="1"/>
          </p:cNvSpPr>
          <p:nvPr/>
        </p:nvSpPr>
        <p:spPr bwMode="auto">
          <a:xfrm>
            <a:off x="7353300" y="1112838"/>
            <a:ext cx="1485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3300"/>
                </a:solidFill>
                <a:latin typeface="+mn-lt"/>
                <a:cs typeface="Arial" pitchFamily="34" charset="0"/>
              </a:rPr>
              <a:t>NGẬM</a:t>
            </a:r>
            <a:r>
              <a:rPr lang="en-US" sz="3200" b="1">
                <a:solidFill>
                  <a:srgbClr val="000066"/>
                </a:solidFill>
                <a:latin typeface="+mn-lt"/>
                <a:cs typeface="Arial" pitchFamily="34" charset="0"/>
              </a:rPr>
              <a:t/>
            </a:r>
            <a:br>
              <a:rPr lang="en-US" sz="3200" b="1">
                <a:solidFill>
                  <a:srgbClr val="000066"/>
                </a:solidFill>
                <a:latin typeface="+mn-lt"/>
                <a:cs typeface="Arial" pitchFamily="34" charset="0"/>
              </a:rPr>
            </a:br>
            <a:r>
              <a:rPr lang="en-US" sz="3200" b="1">
                <a:solidFill>
                  <a:srgbClr val="000066"/>
                </a:solidFill>
                <a:latin typeface="+mn-lt"/>
                <a:cs typeface="Arial" pitchFamily="34" charset="0"/>
              </a:rPr>
              <a:t>NGHE</a:t>
            </a:r>
            <a:endParaRPr lang="en-US" sz="3200">
              <a:solidFill>
                <a:srgbClr val="000066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14184" name="Text Box 8"/>
          <p:cNvSpPr txBox="1">
            <a:spLocks noChangeArrowheads="1"/>
          </p:cNvSpPr>
          <p:nvPr/>
        </p:nvSpPr>
        <p:spPr bwMode="auto">
          <a:xfrm>
            <a:off x="6629400" y="56388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3300"/>
                </a:solidFill>
                <a:latin typeface="+mn-lt"/>
                <a:cs typeface="Arial" pitchFamily="34" charset="0"/>
              </a:rPr>
              <a:t>NHAI</a:t>
            </a:r>
            <a:r>
              <a:rPr lang="en-US" sz="3200" b="1">
                <a:solidFill>
                  <a:srgbClr val="000066"/>
                </a:solidFill>
                <a:latin typeface="+mn-lt"/>
                <a:cs typeface="Arial" pitchFamily="34" charset="0"/>
              </a:rPr>
              <a:t/>
            </a:r>
            <a:br>
              <a:rPr lang="en-US" sz="3200" b="1">
                <a:solidFill>
                  <a:srgbClr val="000066"/>
                </a:solidFill>
                <a:latin typeface="+mn-lt"/>
                <a:cs typeface="Arial" pitchFamily="34" charset="0"/>
              </a:rPr>
            </a:br>
            <a:r>
              <a:rPr lang="en-US" sz="3200" b="1">
                <a:solidFill>
                  <a:srgbClr val="000066"/>
                </a:solidFill>
                <a:latin typeface="+mn-lt"/>
                <a:cs typeface="Arial" pitchFamily="34" charset="0"/>
              </a:rPr>
              <a:t>NGHĨ</a:t>
            </a:r>
            <a:endParaRPr lang="en-US" sz="3200">
              <a:solidFill>
                <a:srgbClr val="000066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14185" name="Text Box 9"/>
          <p:cNvSpPr txBox="1">
            <a:spLocks noChangeArrowheads="1"/>
          </p:cNvSpPr>
          <p:nvPr/>
        </p:nvSpPr>
        <p:spPr bwMode="auto">
          <a:xfrm>
            <a:off x="-57150" y="1055688"/>
            <a:ext cx="272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3300"/>
                </a:solidFill>
                <a:latin typeface="+mn-lt"/>
                <a:cs typeface="Arial" pitchFamily="34" charset="0"/>
              </a:rPr>
              <a:t>NUÔI NGƯỜI</a:t>
            </a:r>
            <a:r>
              <a:rPr lang="en-US" sz="3200" b="1">
                <a:solidFill>
                  <a:srgbClr val="000066"/>
                </a:solidFill>
                <a:latin typeface="+mn-lt"/>
                <a:cs typeface="Arial" pitchFamily="34" charset="0"/>
              </a:rPr>
              <a:t/>
            </a:r>
            <a:br>
              <a:rPr lang="en-US" sz="3200" b="1">
                <a:solidFill>
                  <a:srgbClr val="000066"/>
                </a:solidFill>
                <a:latin typeface="+mn-lt"/>
                <a:cs typeface="Arial" pitchFamily="34" charset="0"/>
              </a:rPr>
            </a:br>
            <a:r>
              <a:rPr lang="en-US" sz="3200" b="1">
                <a:solidFill>
                  <a:srgbClr val="000066"/>
                </a:solidFill>
                <a:latin typeface="+mn-lt"/>
                <a:cs typeface="Arial" pitchFamily="34" charset="0"/>
              </a:rPr>
              <a:t>NUÔI ĐỜI</a:t>
            </a:r>
            <a:endParaRPr lang="en-US" sz="3200">
              <a:solidFill>
                <a:srgbClr val="000066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14186" name="Text Box 10"/>
          <p:cNvSpPr txBox="1">
            <a:spLocks noChangeArrowheads="1"/>
          </p:cNvSpPr>
          <p:nvPr/>
        </p:nvSpPr>
        <p:spPr bwMode="auto">
          <a:xfrm>
            <a:off x="762000" y="5562600"/>
            <a:ext cx="1495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3300"/>
                </a:solidFill>
                <a:latin typeface="+mn-lt"/>
                <a:cs typeface="Arial" pitchFamily="34" charset="0"/>
              </a:rPr>
              <a:t>NUỐT</a:t>
            </a:r>
            <a:r>
              <a:rPr lang="en-US" sz="3200" b="1">
                <a:solidFill>
                  <a:srgbClr val="000066"/>
                </a:solidFill>
                <a:latin typeface="+mn-lt"/>
                <a:cs typeface="Arial" pitchFamily="34" charset="0"/>
              </a:rPr>
              <a:t/>
            </a:r>
            <a:br>
              <a:rPr lang="en-US" sz="3200" b="1">
                <a:solidFill>
                  <a:srgbClr val="000066"/>
                </a:solidFill>
                <a:latin typeface="+mn-lt"/>
                <a:cs typeface="Arial" pitchFamily="34" charset="0"/>
              </a:rPr>
            </a:br>
            <a:r>
              <a:rPr lang="en-US" sz="3200" b="1">
                <a:solidFill>
                  <a:srgbClr val="000066"/>
                </a:solidFill>
                <a:latin typeface="+mn-lt"/>
                <a:cs typeface="Arial" pitchFamily="34" charset="0"/>
              </a:rPr>
              <a:t>NHỚ</a:t>
            </a:r>
            <a:endParaRPr lang="en-US" sz="3200">
              <a:solidFill>
                <a:srgbClr val="000066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1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1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1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1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1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1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714187" grpId="0"/>
      <p:bldP spid="1714182" grpId="0"/>
      <p:bldP spid="1714183" grpId="0"/>
      <p:bldP spid="1714184" grpId="0"/>
      <p:bldP spid="1714185" grpId="0"/>
      <p:bldP spid="171418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Nội dung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4400" b="1" smtClean="0"/>
          </a:p>
          <a:p>
            <a:pPr eaLnBrk="1" hangingPunct="1"/>
            <a:r>
              <a:rPr lang="en-US" sz="4400" b="1" smtClean="0"/>
              <a:t>Tại sao quản trị tri thức</a:t>
            </a:r>
          </a:p>
          <a:p>
            <a:pPr eaLnBrk="1" hangingPunct="1"/>
            <a:endParaRPr lang="en-US" sz="4400" b="1" smtClean="0"/>
          </a:p>
          <a:p>
            <a:pPr eaLnBrk="1" hangingPunct="1"/>
            <a:r>
              <a:rPr lang="en-US" sz="4400" b="1" u="sng" smtClean="0">
                <a:solidFill>
                  <a:srgbClr val="FF0000"/>
                </a:solidFill>
              </a:rPr>
              <a:t>Các mô hình quản trị tri thức</a:t>
            </a:r>
          </a:p>
          <a:p>
            <a:pPr eaLnBrk="1" hangingPunct="1"/>
            <a:endParaRPr lang="en-US" sz="4400" b="1" smtClean="0"/>
          </a:p>
          <a:p>
            <a:pPr eaLnBrk="1" hangingPunct="1"/>
            <a:r>
              <a:rPr lang="en-US" sz="4400" b="1" smtClean="0"/>
              <a:t>Phát triển sự nghiệp</a:t>
            </a:r>
          </a:p>
          <a:p>
            <a:pPr eaLnBrk="1" hangingPunct="1"/>
            <a:endParaRPr lang="en-US" sz="44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416B4-634C-40C0-A4C9-6F8C9943081F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58875" y="58738"/>
            <a:ext cx="777081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ker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CƠ SỞ QUẢN TRỊ TRI THỨC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1516063" y="1363663"/>
            <a:ext cx="7164387" cy="1208087"/>
          </a:xfrm>
          <a:prstGeom prst="triangle">
            <a:avLst>
              <a:gd name="adj" fmla="val 49995"/>
            </a:avLst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en-US" sz="2800" b="1">
                <a:latin typeface="Arial" charset="0"/>
              </a:rPr>
              <a:t>Lãnh đạo</a:t>
            </a:r>
          </a:p>
          <a:p>
            <a:pPr algn="ctr" defTabSz="762000" eaLnBrk="0" hangingPunct="0"/>
            <a:r>
              <a:rPr lang="en-US" sz="2000" b="1">
                <a:latin typeface="Arial" charset="0"/>
              </a:rPr>
              <a:t>Cấu trúc – Văn hóa – CS nhân sự – Tầm nhìn</a:t>
            </a:r>
          </a:p>
          <a:p>
            <a:pPr algn="ctr" defTabSz="762000" eaLnBrk="0" hangingPunct="0"/>
            <a:endParaRPr lang="en-US" sz="1800" b="1">
              <a:latin typeface="Arial" charset="0"/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1363663" y="2868613"/>
            <a:ext cx="1247775" cy="2025650"/>
          </a:xfrm>
          <a:prstGeom prst="diamond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Quy</a:t>
            </a:r>
            <a:br>
              <a:rPr lang="en-US" sz="1600" b="1">
                <a:solidFill>
                  <a:schemeClr val="bg1"/>
                </a:solidFill>
                <a:latin typeface="Arial" charset="0"/>
              </a:rPr>
            </a:br>
            <a:r>
              <a:rPr lang="en-US" sz="1600" b="1">
                <a:solidFill>
                  <a:schemeClr val="bg1"/>
                </a:solidFill>
                <a:latin typeface="Arial" charset="0"/>
              </a:rPr>
              <a:t>trình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886075" y="2878138"/>
            <a:ext cx="1247775" cy="2025650"/>
          </a:xfrm>
          <a:prstGeom prst="diamond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344613" y="5270500"/>
            <a:ext cx="7573962" cy="67310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vi-VN">
              <a:latin typeface="Arial" pitchFamily="34" charset="0"/>
              <a:cs typeface="+mn-cs"/>
            </a:endParaRP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3038475" y="3571875"/>
            <a:ext cx="8874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n-US" sz="1800" b="1">
                <a:solidFill>
                  <a:schemeClr val="bg1"/>
                </a:solidFill>
                <a:latin typeface="Arial" charset="0"/>
              </a:rPr>
              <a:t>Con người</a:t>
            </a:r>
          </a:p>
        </p:txBody>
      </p:sp>
      <p:sp>
        <p:nvSpPr>
          <p:cNvPr id="35848" name="AutoShape 9"/>
          <p:cNvSpPr>
            <a:spLocks noChangeArrowheads="1"/>
          </p:cNvSpPr>
          <p:nvPr/>
        </p:nvSpPr>
        <p:spPr bwMode="auto">
          <a:xfrm>
            <a:off x="4416425" y="2906713"/>
            <a:ext cx="1247775" cy="1963737"/>
          </a:xfrm>
          <a:prstGeom prst="diamond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4527550" y="3597275"/>
            <a:ext cx="11239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n-US" sz="1800" b="1">
                <a:solidFill>
                  <a:schemeClr val="bg1"/>
                </a:solidFill>
                <a:latin typeface="Arial" charset="0"/>
              </a:rPr>
              <a:t>Đo lường</a:t>
            </a:r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1349375" y="5335588"/>
            <a:ext cx="48069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1600">
                <a:solidFill>
                  <a:schemeClr val="bg1"/>
                </a:solidFill>
                <a:latin typeface="Arial" charset="0"/>
              </a:rPr>
              <a:t>‘Cứng’ : Mạng máy tình, phần mềm chia sẻ nhóm...</a:t>
            </a:r>
          </a:p>
          <a:p>
            <a:pPr defTabSz="762000" eaLnBrk="0" hangingPunct="0"/>
            <a:r>
              <a:rPr lang="en-US" sz="1600">
                <a:solidFill>
                  <a:schemeClr val="bg1"/>
                </a:solidFill>
                <a:latin typeface="Arial" charset="0"/>
              </a:rPr>
              <a:t>‘Mềm’ : Kỹ năng, học tập,</a:t>
            </a:r>
          </a:p>
        </p:txBody>
      </p:sp>
      <p:sp>
        <p:nvSpPr>
          <p:cNvPr id="35851" name="Rectangle 12"/>
          <p:cNvSpPr>
            <a:spLocks noChangeArrowheads="1"/>
          </p:cNvSpPr>
          <p:nvPr/>
        </p:nvSpPr>
        <p:spPr bwMode="auto">
          <a:xfrm>
            <a:off x="9525" y="1643063"/>
            <a:ext cx="1449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b="1" i="1">
                <a:latin typeface="Arial" charset="0"/>
              </a:rPr>
              <a:t>Hỗ trợ</a:t>
            </a:r>
          </a:p>
        </p:txBody>
      </p:sp>
      <p:sp>
        <p:nvSpPr>
          <p:cNvPr id="35852" name="Rectangle 13"/>
          <p:cNvSpPr>
            <a:spLocks noChangeArrowheads="1"/>
          </p:cNvSpPr>
          <p:nvPr/>
        </p:nvSpPr>
        <p:spPr bwMode="auto">
          <a:xfrm>
            <a:off x="76200" y="3386138"/>
            <a:ext cx="15001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b="1" i="1">
                <a:latin typeface="Arial" charset="0"/>
              </a:rPr>
              <a:t>Đòn bẩy</a:t>
            </a:r>
          </a:p>
        </p:txBody>
      </p:sp>
      <p:sp>
        <p:nvSpPr>
          <p:cNvPr id="35853" name="Rectangle 14"/>
          <p:cNvSpPr>
            <a:spLocks noChangeArrowheads="1"/>
          </p:cNvSpPr>
          <p:nvPr/>
        </p:nvSpPr>
        <p:spPr bwMode="auto">
          <a:xfrm>
            <a:off x="0" y="4791075"/>
            <a:ext cx="18478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b="1" i="1">
                <a:latin typeface="Arial" charset="0"/>
              </a:rPr>
              <a:t>Nền tảng</a:t>
            </a:r>
          </a:p>
        </p:txBody>
      </p:sp>
      <p:sp>
        <p:nvSpPr>
          <p:cNvPr id="35854" name="AutoShape 15"/>
          <p:cNvSpPr>
            <a:spLocks noChangeArrowheads="1"/>
          </p:cNvSpPr>
          <p:nvPr/>
        </p:nvSpPr>
        <p:spPr bwMode="auto">
          <a:xfrm>
            <a:off x="6026150" y="2930525"/>
            <a:ext cx="1247775" cy="1963738"/>
          </a:xfrm>
          <a:prstGeom prst="diamond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  <a:latin typeface="Arial" charset="0"/>
              </a:rPr>
              <a:t>Thông</a:t>
            </a:r>
            <a:br>
              <a:rPr lang="en-US" sz="1800" b="1">
                <a:solidFill>
                  <a:schemeClr val="bg1"/>
                </a:solidFill>
                <a:latin typeface="Arial" charset="0"/>
              </a:rPr>
            </a:br>
            <a:r>
              <a:rPr lang="en-US" sz="1800" b="1">
                <a:solidFill>
                  <a:schemeClr val="bg1"/>
                </a:solidFill>
                <a:latin typeface="Arial" charset="0"/>
              </a:rPr>
              <a:t>tin</a:t>
            </a:r>
          </a:p>
        </p:txBody>
      </p:sp>
      <p:sp>
        <p:nvSpPr>
          <p:cNvPr id="35855" name="AutoShape 16"/>
          <p:cNvSpPr>
            <a:spLocks noChangeArrowheads="1"/>
          </p:cNvSpPr>
          <p:nvPr/>
        </p:nvSpPr>
        <p:spPr bwMode="auto">
          <a:xfrm>
            <a:off x="7621588" y="2954338"/>
            <a:ext cx="1247775" cy="1963737"/>
          </a:xfrm>
          <a:prstGeom prst="diamond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Không gian</a:t>
            </a:r>
            <a:br>
              <a:rPr lang="en-US" sz="1600" b="1">
                <a:solidFill>
                  <a:schemeClr val="bg1"/>
                </a:solidFill>
                <a:latin typeface="Arial" charset="0"/>
              </a:rPr>
            </a:br>
            <a:r>
              <a:rPr lang="en-US" sz="1600" b="1">
                <a:solidFill>
                  <a:schemeClr val="bg1"/>
                </a:solidFill>
                <a:latin typeface="Arial" charset="0"/>
              </a:rPr>
              <a:t>chia sẻ</a:t>
            </a:r>
          </a:p>
        </p:txBody>
      </p:sp>
      <p:sp>
        <p:nvSpPr>
          <p:cNvPr id="35856" name="Rectangle 17"/>
          <p:cNvSpPr>
            <a:spLocks noChangeArrowheads="1"/>
          </p:cNvSpPr>
          <p:nvPr/>
        </p:nvSpPr>
        <p:spPr bwMode="auto">
          <a:xfrm>
            <a:off x="6905625" y="5321300"/>
            <a:ext cx="12192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Arial" charset="0"/>
              </a:rPr>
              <a:t>Công cụ và</a:t>
            </a:r>
            <a:br>
              <a:rPr lang="en-US" sz="1600">
                <a:solidFill>
                  <a:schemeClr val="bg1"/>
                </a:solidFill>
                <a:latin typeface="Arial" charset="0"/>
              </a:rPr>
            </a:br>
            <a:r>
              <a:rPr lang="en-US" sz="1600">
                <a:solidFill>
                  <a:schemeClr val="bg1"/>
                </a:solidFill>
                <a:latin typeface="Arial" charset="0"/>
              </a:rPr>
              <a:t>Kỹ thuật</a:t>
            </a:r>
          </a:p>
        </p:txBody>
      </p:sp>
      <p:sp>
        <p:nvSpPr>
          <p:cNvPr id="35857" name="Rectangle 18"/>
          <p:cNvSpPr>
            <a:spLocks noChangeArrowheads="1"/>
          </p:cNvSpPr>
          <p:nvPr/>
        </p:nvSpPr>
        <p:spPr bwMode="auto">
          <a:xfrm>
            <a:off x="6234113" y="5330825"/>
            <a:ext cx="3619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+</a:t>
            </a:r>
          </a:p>
        </p:txBody>
      </p:sp>
      <p:sp>
        <p:nvSpPr>
          <p:cNvPr id="35858" name="TextBox 23"/>
          <p:cNvSpPr txBox="1">
            <a:spLocks noChangeArrowheads="1"/>
          </p:cNvSpPr>
          <p:nvPr/>
        </p:nvSpPr>
        <p:spPr bwMode="auto">
          <a:xfrm>
            <a:off x="3714750" y="6072188"/>
            <a:ext cx="2500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/>
            <a:r>
              <a:rPr lang="en-US" sz="2000" b="1" i="1">
                <a:latin typeface="Arial" charset="0"/>
              </a:rPr>
              <a:t>David Skyrme</a:t>
            </a:r>
            <a:endParaRPr lang="vi-VN" sz="2000" b="1" i="1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AB7332B4-3446-4E8D-88DA-03398633846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grpSp>
        <p:nvGrpSpPr>
          <p:cNvPr id="36867" name="Group 9"/>
          <p:cNvGrpSpPr>
            <a:grpSpLocks/>
          </p:cNvGrpSpPr>
          <p:nvPr/>
        </p:nvGrpSpPr>
        <p:grpSpPr bwMode="auto">
          <a:xfrm>
            <a:off x="1150938" y="152400"/>
            <a:ext cx="7688262" cy="882650"/>
            <a:chOff x="725" y="262"/>
            <a:chExt cx="3743" cy="557"/>
          </a:xfrm>
        </p:grpSpPr>
        <p:pic>
          <p:nvPicPr>
            <p:cNvPr id="36869" name="Picture 10" descr="j03963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7515">
              <a:off x="729" y="258"/>
              <a:ext cx="557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Rectangle 11"/>
            <p:cNvSpPr>
              <a:spLocks noChangeArrowheads="1"/>
            </p:cNvSpPr>
            <p:nvPr/>
          </p:nvSpPr>
          <p:spPr bwMode="auto">
            <a:xfrm>
              <a:off x="1166" y="305"/>
              <a:ext cx="330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1" tIns="45710" rIns="91421" bIns="45710" anchor="ctr"/>
            <a:lstStyle/>
            <a:p>
              <a:pPr algn="ctr" eaLnBrk="0" hangingPunct="0"/>
              <a:r>
                <a:rPr lang="en-US" sz="4800" b="1">
                  <a:latin typeface="Arial" charset="0"/>
                </a:rPr>
                <a:t>QUẢN TRỊ TRI THỨC</a:t>
              </a:r>
            </a:p>
          </p:txBody>
        </p:sp>
      </p:grpSp>
      <p:sp>
        <p:nvSpPr>
          <p:cNvPr id="36868" name="Rectangle 15"/>
          <p:cNvSpPr>
            <a:spLocks noChangeArrowheads="1"/>
          </p:cNvSpPr>
          <p:nvPr/>
        </p:nvSpPr>
        <p:spPr bwMode="auto">
          <a:xfrm>
            <a:off x="649288" y="1447800"/>
            <a:ext cx="8158162" cy="512445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00"/>
              </a:gs>
              <a:gs pos="100000">
                <a:srgbClr val="00006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en-US" sz="3200">
                <a:solidFill>
                  <a:schemeClr val="bg1"/>
                </a:solidFill>
                <a:latin typeface="Myriad Pro" pitchFamily="34" charset="0"/>
              </a:rPr>
              <a:t>Một quy trình để giúp cho tổ chức trở nên 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  <a:latin typeface="Myriad Pro" pitchFamily="34" charset="0"/>
              </a:rPr>
              <a:t>tự định hướng tốt hơn, năng động hơn, 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  <a:latin typeface="Myriad Pro" pitchFamily="34" charset="0"/>
              </a:rPr>
              <a:t>hợp tác hiệu quả hơn và đột phá mạnh hơn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  <a:latin typeface="Myriad Pro" pitchFamily="34" charset="0"/>
              </a:rPr>
              <a:t>để xây dựng </a:t>
            </a:r>
          </a:p>
          <a:p>
            <a:pPr algn="ctr" eaLnBrk="0" hangingPunct="0"/>
            <a:endParaRPr lang="en-US" sz="3200">
              <a:solidFill>
                <a:schemeClr val="bg1"/>
              </a:solidFill>
              <a:latin typeface="Myriad Pro" pitchFamily="34" charset="0"/>
            </a:endParaRPr>
          </a:p>
          <a:p>
            <a:pPr algn="ctr" eaLnBrk="0" hangingPunct="0"/>
            <a:r>
              <a:rPr lang="en-US" sz="4400">
                <a:solidFill>
                  <a:schemeClr val="bg1"/>
                </a:solidFill>
                <a:latin typeface="Myriad Pro" pitchFamily="34" charset="0"/>
              </a:rPr>
              <a:t>Khả năng hoạt động tốt</a:t>
            </a:r>
          </a:p>
          <a:p>
            <a:pPr algn="ctr" eaLnBrk="0" hangingPunct="0"/>
            <a:r>
              <a:rPr lang="en-US" sz="4400">
                <a:solidFill>
                  <a:schemeClr val="bg1"/>
                </a:solidFill>
                <a:latin typeface="Myriad Pro" pitchFamily="34" charset="0"/>
              </a:rPr>
              <a:t>Phục vụ khách hàng tận tình</a:t>
            </a:r>
          </a:p>
          <a:p>
            <a:pPr algn="ctr" eaLnBrk="0" hangingPunct="0"/>
            <a:r>
              <a:rPr lang="en-US" sz="4400">
                <a:solidFill>
                  <a:schemeClr val="bg1"/>
                </a:solidFill>
                <a:latin typeface="Myriad Pro" pitchFamily="34" charset="0"/>
              </a:rPr>
              <a:t>Đột phá mạnh mẽ</a:t>
            </a:r>
            <a:endParaRPr lang="en-US" sz="400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SN00732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Lưu ý quan trọng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14E6C-F42D-460A-ADC2-A4AE666D8C3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250825" y="1550988"/>
            <a:ext cx="8137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>
            <a:spAutoFit/>
          </a:bodyPr>
          <a:lstStyle>
            <a:lvl1pPr marL="406400" indent="-4064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406400" indent="-4064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lvl="1">
              <a:buFont typeface="Wingdings" pitchFamily="2" charset="2"/>
              <a:buChar char="v"/>
            </a:pPr>
            <a:r>
              <a:rPr lang="en-US" sz="2600">
                <a:latin typeface="Arial" charset="0"/>
              </a:rPr>
              <a:t>QTTT hướng đến con người, không hướng đến công nghệ (Công nghệ là yếu tố thúc đẩy).</a:t>
            </a:r>
          </a:p>
          <a:p>
            <a:pPr algn="just">
              <a:buFont typeface="Wingdings" pitchFamily="2" charset="2"/>
              <a:buChar char="v"/>
            </a:pPr>
            <a:endParaRPr lang="en-US" sz="2600">
              <a:latin typeface="Arial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600">
                <a:latin typeface="Arial" charset="0"/>
              </a:rPr>
              <a:t>  QTTT là một quá trình dài hạn, không phải là một dự án chóng vánh.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287338" y="3886200"/>
            <a:ext cx="8604250" cy="230822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  <a:latin typeface="Arial" charset="0"/>
              </a:rPr>
              <a:t>Đó là cuộc quá trình nâng cao hiệu quả hoạt động của tổ chức, chú trọng chủ yếu vào khai thác tri thức ẩn và tri thức diện</a:t>
            </a:r>
          </a:p>
        </p:txBody>
      </p:sp>
    </p:spTree>
  </p:cSld>
  <p:clrMapOvr>
    <a:masterClrMapping/>
  </p:clrMapOvr>
  <p:transition spd="med">
    <p:checker/>
    <p:sndAc>
      <p:stSnd>
        <p:snd r:embed="rId3" name="j03884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MÔ HÌNH CỦA JT FRANK</a:t>
            </a: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81F82-C71B-4BB9-AA63-AAF4BE29C6C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75889" name="Line 81"/>
          <p:cNvSpPr>
            <a:spLocks noChangeShapeType="1"/>
          </p:cNvSpPr>
          <p:nvPr/>
        </p:nvSpPr>
        <p:spPr bwMode="auto">
          <a:xfrm>
            <a:off x="1598613" y="5041900"/>
            <a:ext cx="6048375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576263" y="5149850"/>
            <a:ext cx="8035925" cy="1403350"/>
            <a:chOff x="383" y="3181"/>
            <a:chExt cx="5062" cy="884"/>
          </a:xfrm>
        </p:grpSpPr>
        <p:sp>
          <p:nvSpPr>
            <p:cNvPr id="375891" name="AutoShape 83"/>
            <p:cNvSpPr>
              <a:spLocks noChangeArrowheads="1"/>
            </p:cNvSpPr>
            <p:nvPr/>
          </p:nvSpPr>
          <p:spPr bwMode="auto">
            <a:xfrm>
              <a:off x="3833" y="3620"/>
              <a:ext cx="1612" cy="4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6600"/>
                </a:gs>
                <a:gs pos="100000">
                  <a:srgbClr val="996600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Arial" pitchFamily="34" charset="0"/>
                  <a:cs typeface="+mn-cs"/>
                </a:rPr>
                <a:t>Công </a:t>
              </a:r>
              <a:r>
                <a:rPr lang="en-US" sz="1800" b="1" dirty="0" err="1">
                  <a:latin typeface="Arial" pitchFamily="34" charset="0"/>
                  <a:cs typeface="+mn-cs"/>
                </a:rPr>
                <a:t>nghệ</a:t>
              </a:r>
              <a:endParaRPr lang="en-US" sz="1800" b="1" dirty="0">
                <a:latin typeface="Arial" pitchFamily="34" charset="0"/>
                <a:cs typeface="+mn-cs"/>
              </a:endParaRPr>
            </a:p>
          </p:txBody>
        </p:sp>
        <p:sp>
          <p:nvSpPr>
            <p:cNvPr id="375892" name="AutoShape 84"/>
            <p:cNvSpPr>
              <a:spLocks noChangeArrowheads="1"/>
            </p:cNvSpPr>
            <p:nvPr/>
          </p:nvSpPr>
          <p:spPr bwMode="auto">
            <a:xfrm>
              <a:off x="2097" y="3620"/>
              <a:ext cx="1612" cy="4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6600"/>
                </a:gs>
                <a:gs pos="100000">
                  <a:srgbClr val="996600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Arial" pitchFamily="34" charset="0"/>
                  <a:cs typeface="+mn-cs"/>
                </a:rPr>
                <a:t>Các chuyên gia </a:t>
              </a:r>
              <a:br>
                <a:rPr lang="en-US" sz="1800" b="1">
                  <a:latin typeface="Arial" pitchFamily="34" charset="0"/>
                  <a:cs typeface="+mn-cs"/>
                </a:rPr>
              </a:br>
              <a:r>
                <a:rPr lang="en-US" sz="1800" b="1">
                  <a:latin typeface="Arial" pitchFamily="34" charset="0"/>
                  <a:cs typeface="+mn-cs"/>
                </a:rPr>
                <a:t>về QTTT</a:t>
              </a:r>
              <a:endParaRPr lang="en-US" sz="1800" b="1" dirty="0">
                <a:latin typeface="Arial" pitchFamily="34" charset="0"/>
                <a:cs typeface="+mn-cs"/>
              </a:endParaRPr>
            </a:p>
          </p:txBody>
        </p:sp>
        <p:sp>
          <p:nvSpPr>
            <p:cNvPr id="375893" name="AutoShape 85"/>
            <p:cNvSpPr>
              <a:spLocks noChangeArrowheads="1"/>
            </p:cNvSpPr>
            <p:nvPr/>
          </p:nvSpPr>
          <p:spPr bwMode="auto">
            <a:xfrm>
              <a:off x="383" y="3620"/>
              <a:ext cx="1612" cy="4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6600"/>
                </a:gs>
                <a:gs pos="100000">
                  <a:srgbClr val="996600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Arial" pitchFamily="34" charset="0"/>
                  <a:cs typeface="+mn-cs"/>
                </a:rPr>
                <a:t>Công </a:t>
              </a:r>
              <a:r>
                <a:rPr lang="en-US" sz="1800" b="1" dirty="0" err="1">
                  <a:latin typeface="Arial" pitchFamily="34" charset="0"/>
                  <a:cs typeface="+mn-cs"/>
                </a:rPr>
                <a:t>cụ</a:t>
              </a:r>
              <a:r>
                <a:rPr lang="en-US" sz="1800" b="1" dirty="0">
                  <a:latin typeface="Arial" pitchFamily="34" charset="0"/>
                  <a:cs typeface="+mn-cs"/>
                </a:rPr>
                <a:t> </a:t>
              </a:r>
            </a:p>
            <a:p>
              <a:pPr algn="ctr" eaLnBrk="0" hangingPunct="0">
                <a:defRPr/>
              </a:pPr>
              <a:r>
                <a:rPr lang="en-US" sz="1800" b="1">
                  <a:latin typeface="Arial" pitchFamily="34" charset="0"/>
                  <a:cs typeface="+mn-cs"/>
                </a:rPr>
                <a:t>văn hóa</a:t>
              </a:r>
              <a:endParaRPr lang="en-US" sz="1800" b="1" dirty="0">
                <a:latin typeface="Arial" pitchFamily="34" charset="0"/>
                <a:cs typeface="+mn-cs"/>
              </a:endParaRPr>
            </a:p>
          </p:txBody>
        </p:sp>
        <p:sp>
          <p:nvSpPr>
            <p:cNvPr id="375894" name="AutoShape 86"/>
            <p:cNvSpPr>
              <a:spLocks noChangeArrowheads="1"/>
            </p:cNvSpPr>
            <p:nvPr/>
          </p:nvSpPr>
          <p:spPr bwMode="auto">
            <a:xfrm>
              <a:off x="3833" y="3181"/>
              <a:ext cx="1612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6600">
                    <a:gamma/>
                    <a:tint val="0"/>
                    <a:invGamma/>
                  </a:srgbClr>
                </a:gs>
                <a:gs pos="100000">
                  <a:srgbClr val="99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Arial" pitchFamily="34" charset="0"/>
                  <a:cs typeface="+mn-cs"/>
                </a:rPr>
                <a:t>Chính sách và lộ trình </a:t>
              </a:r>
              <a:endParaRPr lang="en-US" sz="1800" b="1" dirty="0">
                <a:latin typeface="Arial" pitchFamily="34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sz="1800" b="1" dirty="0">
                  <a:latin typeface="Arial" pitchFamily="34" charset="0"/>
                  <a:cs typeface="+mn-cs"/>
                </a:rPr>
                <a:t>POKM</a:t>
              </a:r>
            </a:p>
          </p:txBody>
        </p:sp>
        <p:sp>
          <p:nvSpPr>
            <p:cNvPr id="375895" name="AutoShape 87"/>
            <p:cNvSpPr>
              <a:spLocks noChangeArrowheads="1"/>
            </p:cNvSpPr>
            <p:nvPr/>
          </p:nvSpPr>
          <p:spPr bwMode="auto">
            <a:xfrm>
              <a:off x="2097" y="3181"/>
              <a:ext cx="1612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6600">
                    <a:gamma/>
                    <a:tint val="0"/>
                    <a:invGamma/>
                  </a:srgbClr>
                </a:gs>
                <a:gs pos="100000">
                  <a:srgbClr val="99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 err="1">
                  <a:latin typeface="Arial" pitchFamily="34" charset="0"/>
                  <a:cs typeface="+mn-cs"/>
                </a:rPr>
                <a:t>Thiết</a:t>
              </a:r>
              <a:r>
                <a:rPr lang="en-US" sz="1800" b="1">
                  <a:latin typeface="Arial" pitchFamily="34" charset="0"/>
                  <a:cs typeface="+mn-cs"/>
                </a:rPr>
                <a:t> kế</a:t>
              </a:r>
              <a:br>
                <a:rPr lang="en-US" sz="1800" b="1">
                  <a:latin typeface="Arial" pitchFamily="34" charset="0"/>
                  <a:cs typeface="+mn-cs"/>
                </a:rPr>
              </a:br>
              <a:r>
                <a:rPr lang="en-US" sz="1800" b="1">
                  <a:latin typeface="Arial" pitchFamily="34" charset="0"/>
                  <a:cs typeface="+mn-cs"/>
                </a:rPr>
                <a:t>cơ cấu tổ chức</a:t>
              </a:r>
              <a:endParaRPr lang="en-US" sz="1800" b="1" dirty="0">
                <a:latin typeface="Arial" pitchFamily="34" charset="0"/>
                <a:cs typeface="+mn-cs"/>
              </a:endParaRPr>
            </a:p>
          </p:txBody>
        </p:sp>
        <p:sp>
          <p:nvSpPr>
            <p:cNvPr id="375896" name="AutoShape 88"/>
            <p:cNvSpPr>
              <a:spLocks noChangeArrowheads="1"/>
            </p:cNvSpPr>
            <p:nvPr/>
          </p:nvSpPr>
          <p:spPr bwMode="auto">
            <a:xfrm>
              <a:off x="383" y="3181"/>
              <a:ext cx="1612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6600">
                    <a:gamma/>
                    <a:tint val="0"/>
                    <a:invGamma/>
                  </a:srgbClr>
                </a:gs>
                <a:gs pos="100000">
                  <a:srgbClr val="99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 err="1">
                  <a:latin typeface="Arial" pitchFamily="34" charset="0"/>
                  <a:cs typeface="+mn-cs"/>
                </a:rPr>
                <a:t>Kiến</a:t>
              </a:r>
              <a:r>
                <a:rPr lang="en-US" sz="1800" b="1">
                  <a:latin typeface="Arial" pitchFamily="34" charset="0"/>
                  <a:cs typeface="+mn-cs"/>
                </a:rPr>
                <a:t> trúc</a:t>
              </a:r>
              <a:br>
                <a:rPr lang="en-US" sz="1800" b="1">
                  <a:latin typeface="Arial" pitchFamily="34" charset="0"/>
                  <a:cs typeface="+mn-cs"/>
                </a:rPr>
              </a:br>
              <a:r>
                <a:rPr lang="en-US" sz="1800" b="1">
                  <a:latin typeface="Arial" pitchFamily="34" charset="0"/>
                  <a:cs typeface="+mn-cs"/>
                </a:rPr>
                <a:t>không gian</a:t>
              </a:r>
              <a:endParaRPr lang="en-US" sz="1800" b="1" dirty="0"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938213" y="1225550"/>
            <a:ext cx="7270750" cy="3727450"/>
            <a:chOff x="613" y="709"/>
            <a:chExt cx="4580" cy="2041"/>
          </a:xfrm>
        </p:grpSpPr>
        <p:sp>
          <p:nvSpPr>
            <p:cNvPr id="38919" name="AutoShape 92"/>
            <p:cNvSpPr>
              <a:spLocks noChangeArrowheads="1"/>
            </p:cNvSpPr>
            <p:nvPr/>
          </p:nvSpPr>
          <p:spPr bwMode="auto">
            <a:xfrm>
              <a:off x="613" y="1208"/>
              <a:ext cx="1270" cy="249"/>
            </a:xfrm>
            <a:prstGeom prst="flowChartAlternateProcess">
              <a:avLst/>
            </a:prstGeom>
            <a:solidFill>
              <a:srgbClr val="003300"/>
            </a:solidFill>
            <a:ln w="38100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Chia sẻ tri thức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8920" name="AutoShape 93"/>
            <p:cNvSpPr>
              <a:spLocks noChangeArrowheads="1"/>
            </p:cNvSpPr>
            <p:nvPr/>
          </p:nvSpPr>
          <p:spPr bwMode="auto">
            <a:xfrm>
              <a:off x="2267" y="709"/>
              <a:ext cx="1293" cy="249"/>
            </a:xfrm>
            <a:prstGeom prst="flowChartAlternateProcess">
              <a:avLst/>
            </a:prstGeom>
            <a:solidFill>
              <a:srgbClr val="003300"/>
            </a:solidFill>
            <a:ln w="38100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Phát triển tri thức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8921" name="AutoShape 94"/>
            <p:cNvSpPr>
              <a:spLocks noChangeArrowheads="1"/>
            </p:cNvSpPr>
            <p:nvPr/>
          </p:nvSpPr>
          <p:spPr bwMode="auto">
            <a:xfrm>
              <a:off x="635" y="1639"/>
              <a:ext cx="1270" cy="249"/>
            </a:xfrm>
            <a:prstGeom prst="flowChartAlternateProcess">
              <a:avLst/>
            </a:prstGeom>
            <a:solidFill>
              <a:srgbClr val="003300"/>
            </a:solidFill>
            <a:ln w="38100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Ứng dụng tri thức</a:t>
              </a:r>
            </a:p>
          </p:txBody>
        </p:sp>
        <p:sp>
          <p:nvSpPr>
            <p:cNvPr id="38922" name="AutoShape 95"/>
            <p:cNvSpPr>
              <a:spLocks noChangeArrowheads="1"/>
            </p:cNvSpPr>
            <p:nvPr/>
          </p:nvSpPr>
          <p:spPr bwMode="auto">
            <a:xfrm>
              <a:off x="635" y="2070"/>
              <a:ext cx="1270" cy="249"/>
            </a:xfrm>
            <a:prstGeom prst="flowChartAlternateProcess">
              <a:avLst/>
            </a:prstGeom>
            <a:solidFill>
              <a:srgbClr val="003300"/>
            </a:solidFill>
            <a:ln w="38100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Thu nhận tri thức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8923" name="AutoShape 96"/>
            <p:cNvSpPr>
              <a:spLocks noChangeArrowheads="1"/>
            </p:cNvSpPr>
            <p:nvPr/>
          </p:nvSpPr>
          <p:spPr bwMode="auto">
            <a:xfrm>
              <a:off x="3923" y="1231"/>
              <a:ext cx="1270" cy="249"/>
            </a:xfrm>
            <a:prstGeom prst="flowChartAlternateProcess">
              <a:avLst/>
            </a:prstGeom>
            <a:solidFill>
              <a:srgbClr val="003300"/>
            </a:solidFill>
            <a:ln w="38100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Sáng tạo tri thức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8924" name="AutoShape 97"/>
            <p:cNvSpPr>
              <a:spLocks noChangeArrowheads="1"/>
            </p:cNvSpPr>
            <p:nvPr/>
          </p:nvSpPr>
          <p:spPr bwMode="auto">
            <a:xfrm>
              <a:off x="3923" y="1663"/>
              <a:ext cx="1270" cy="249"/>
            </a:xfrm>
            <a:prstGeom prst="flowChartAlternateProcess">
              <a:avLst/>
            </a:prstGeom>
            <a:solidFill>
              <a:srgbClr val="003300"/>
            </a:solidFill>
            <a:ln w="38100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Lưu giữ tri thức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8925" name="AutoShape 98"/>
            <p:cNvSpPr>
              <a:spLocks noChangeArrowheads="1"/>
            </p:cNvSpPr>
            <p:nvPr/>
          </p:nvSpPr>
          <p:spPr bwMode="auto">
            <a:xfrm>
              <a:off x="3923" y="2094"/>
              <a:ext cx="1270" cy="249"/>
            </a:xfrm>
            <a:prstGeom prst="flowChartAlternateProcess">
              <a:avLst/>
            </a:prstGeom>
            <a:solidFill>
              <a:srgbClr val="003300"/>
            </a:solidFill>
            <a:ln w="38100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Đánh giá tri thức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8926" name="Arc 99"/>
            <p:cNvSpPr>
              <a:spLocks/>
            </p:cNvSpPr>
            <p:nvPr/>
          </p:nvSpPr>
          <p:spPr bwMode="auto">
            <a:xfrm rot="-4957826">
              <a:off x="3016" y="1238"/>
              <a:ext cx="549" cy="731"/>
            </a:xfrm>
            <a:custGeom>
              <a:avLst/>
              <a:gdLst>
                <a:gd name="T0" fmla="*/ 0 w 21600"/>
                <a:gd name="T1" fmla="*/ 0 h 19744"/>
                <a:gd name="T2" fmla="*/ 0 w 21600"/>
                <a:gd name="T3" fmla="*/ 0 h 19744"/>
                <a:gd name="T4" fmla="*/ 0 w 21600"/>
                <a:gd name="T5" fmla="*/ 0 h 197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744"/>
                <a:gd name="T11" fmla="*/ 21600 w 21600"/>
                <a:gd name="T12" fmla="*/ 19744 h 19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744" fill="none" extrusionOk="0">
                  <a:moveTo>
                    <a:pt x="8759" y="-1"/>
                  </a:moveTo>
                  <a:cubicBezTo>
                    <a:pt x="16566" y="3463"/>
                    <a:pt x="21600" y="11202"/>
                    <a:pt x="21600" y="19744"/>
                  </a:cubicBezTo>
                </a:path>
                <a:path w="21600" h="19744" stroke="0" extrusionOk="0">
                  <a:moveTo>
                    <a:pt x="8759" y="-1"/>
                  </a:moveTo>
                  <a:cubicBezTo>
                    <a:pt x="16566" y="3463"/>
                    <a:pt x="21600" y="11202"/>
                    <a:pt x="21600" y="19744"/>
                  </a:cubicBezTo>
                  <a:lnTo>
                    <a:pt x="0" y="19744"/>
                  </a:lnTo>
                  <a:lnTo>
                    <a:pt x="8759" y="-1"/>
                  </a:lnTo>
                  <a:close/>
                </a:path>
              </a:pathLst>
            </a:custGeom>
            <a:noFill/>
            <a:ln w="57150">
              <a:solidFill>
                <a:srgbClr val="9966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927" name="Arc 100"/>
            <p:cNvSpPr>
              <a:spLocks/>
            </p:cNvSpPr>
            <p:nvPr/>
          </p:nvSpPr>
          <p:spPr bwMode="auto">
            <a:xfrm rot="-243533">
              <a:off x="2220" y="1337"/>
              <a:ext cx="658" cy="517"/>
            </a:xfrm>
            <a:custGeom>
              <a:avLst/>
              <a:gdLst>
                <a:gd name="T0" fmla="*/ 0 w 18988"/>
                <a:gd name="T1" fmla="*/ 0 h 21600"/>
                <a:gd name="T2" fmla="*/ 0 w 18988"/>
                <a:gd name="T3" fmla="*/ 0 h 21600"/>
                <a:gd name="T4" fmla="*/ 0 w 189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8988"/>
                <a:gd name="T10" fmla="*/ 0 h 21600"/>
                <a:gd name="T11" fmla="*/ 18988 w 189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88" h="21600" fill="none" extrusionOk="0">
                  <a:moveTo>
                    <a:pt x="63" y="0"/>
                  </a:moveTo>
                  <a:cubicBezTo>
                    <a:pt x="7964" y="23"/>
                    <a:pt x="15221" y="4358"/>
                    <a:pt x="18987" y="11303"/>
                  </a:cubicBezTo>
                </a:path>
                <a:path w="18988" h="21600" stroke="0" extrusionOk="0">
                  <a:moveTo>
                    <a:pt x="63" y="0"/>
                  </a:moveTo>
                  <a:cubicBezTo>
                    <a:pt x="7964" y="23"/>
                    <a:pt x="15221" y="4358"/>
                    <a:pt x="18987" y="11303"/>
                  </a:cubicBezTo>
                  <a:lnTo>
                    <a:pt x="0" y="21600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57150">
              <a:solidFill>
                <a:srgbClr val="9966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928" name="AutoShape 101"/>
            <p:cNvSpPr>
              <a:spLocks noChangeArrowheads="1"/>
            </p:cNvSpPr>
            <p:nvPr/>
          </p:nvSpPr>
          <p:spPr bwMode="auto">
            <a:xfrm rot="-5400000">
              <a:off x="1998" y="1274"/>
              <a:ext cx="240" cy="154"/>
            </a:xfrm>
            <a:prstGeom prst="triangle">
              <a:avLst>
                <a:gd name="adj" fmla="val 50000"/>
              </a:avLst>
            </a:prstGeom>
            <a:solidFill>
              <a:srgbClr val="996600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0" hangingPunct="0"/>
              <a:endParaRPr lang="vi-VN" b="1">
                <a:latin typeface="Arial" charset="0"/>
              </a:endParaRPr>
            </a:p>
          </p:txBody>
        </p:sp>
        <p:sp>
          <p:nvSpPr>
            <p:cNvPr id="38929" name="AutoShape 102"/>
            <p:cNvSpPr>
              <a:spLocks noChangeArrowheads="1"/>
            </p:cNvSpPr>
            <p:nvPr/>
          </p:nvSpPr>
          <p:spPr bwMode="auto">
            <a:xfrm rot="5400000">
              <a:off x="3608" y="1297"/>
              <a:ext cx="240" cy="154"/>
            </a:xfrm>
            <a:prstGeom prst="triangle">
              <a:avLst>
                <a:gd name="adj" fmla="val 50000"/>
              </a:avLst>
            </a:prstGeom>
            <a:solidFill>
              <a:srgbClr val="996600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0" hangingPunct="0"/>
              <a:endParaRPr lang="vi-VN" b="1">
                <a:latin typeface="Arial" charset="0"/>
              </a:endParaRPr>
            </a:p>
          </p:txBody>
        </p:sp>
        <p:sp>
          <p:nvSpPr>
            <p:cNvPr id="38930" name="Arc 103"/>
            <p:cNvSpPr>
              <a:spLocks/>
            </p:cNvSpPr>
            <p:nvPr/>
          </p:nvSpPr>
          <p:spPr bwMode="auto">
            <a:xfrm rot="-4657159">
              <a:off x="3016" y="1579"/>
              <a:ext cx="549" cy="731"/>
            </a:xfrm>
            <a:custGeom>
              <a:avLst/>
              <a:gdLst>
                <a:gd name="T0" fmla="*/ 0 w 21600"/>
                <a:gd name="T1" fmla="*/ 0 h 19744"/>
                <a:gd name="T2" fmla="*/ 0 w 21600"/>
                <a:gd name="T3" fmla="*/ 0 h 19744"/>
                <a:gd name="T4" fmla="*/ 0 w 21600"/>
                <a:gd name="T5" fmla="*/ 0 h 197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744"/>
                <a:gd name="T11" fmla="*/ 21600 w 21600"/>
                <a:gd name="T12" fmla="*/ 19744 h 19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744" fill="none" extrusionOk="0">
                  <a:moveTo>
                    <a:pt x="8759" y="-1"/>
                  </a:moveTo>
                  <a:cubicBezTo>
                    <a:pt x="16566" y="3463"/>
                    <a:pt x="21600" y="11202"/>
                    <a:pt x="21600" y="19744"/>
                  </a:cubicBezTo>
                </a:path>
                <a:path w="21600" h="19744" stroke="0" extrusionOk="0">
                  <a:moveTo>
                    <a:pt x="8759" y="-1"/>
                  </a:moveTo>
                  <a:cubicBezTo>
                    <a:pt x="16566" y="3463"/>
                    <a:pt x="21600" y="11202"/>
                    <a:pt x="21600" y="19744"/>
                  </a:cubicBezTo>
                  <a:lnTo>
                    <a:pt x="0" y="19744"/>
                  </a:lnTo>
                  <a:lnTo>
                    <a:pt x="8759" y="-1"/>
                  </a:lnTo>
                  <a:close/>
                </a:path>
              </a:pathLst>
            </a:custGeom>
            <a:noFill/>
            <a:ln w="57150">
              <a:solidFill>
                <a:srgbClr val="9966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931" name="AutoShape 104"/>
            <p:cNvSpPr>
              <a:spLocks noChangeArrowheads="1"/>
            </p:cNvSpPr>
            <p:nvPr/>
          </p:nvSpPr>
          <p:spPr bwMode="auto">
            <a:xfrm rot="5400000">
              <a:off x="3613" y="1683"/>
              <a:ext cx="240" cy="154"/>
            </a:xfrm>
            <a:prstGeom prst="triangle">
              <a:avLst>
                <a:gd name="adj" fmla="val 50000"/>
              </a:avLst>
            </a:prstGeom>
            <a:solidFill>
              <a:srgbClr val="996600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0" hangingPunct="0"/>
              <a:endParaRPr lang="vi-VN" b="1">
                <a:latin typeface="Arial" charset="0"/>
              </a:endParaRPr>
            </a:p>
          </p:txBody>
        </p:sp>
        <p:sp>
          <p:nvSpPr>
            <p:cNvPr id="38932" name="Arc 105"/>
            <p:cNvSpPr>
              <a:spLocks/>
            </p:cNvSpPr>
            <p:nvPr/>
          </p:nvSpPr>
          <p:spPr bwMode="auto">
            <a:xfrm rot="-4234402">
              <a:off x="3016" y="1975"/>
              <a:ext cx="549" cy="731"/>
            </a:xfrm>
            <a:custGeom>
              <a:avLst/>
              <a:gdLst>
                <a:gd name="T0" fmla="*/ 0 w 21600"/>
                <a:gd name="T1" fmla="*/ 0 h 19744"/>
                <a:gd name="T2" fmla="*/ 0 w 21600"/>
                <a:gd name="T3" fmla="*/ 0 h 19744"/>
                <a:gd name="T4" fmla="*/ 0 w 21600"/>
                <a:gd name="T5" fmla="*/ 0 h 197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744"/>
                <a:gd name="T11" fmla="*/ 21600 w 21600"/>
                <a:gd name="T12" fmla="*/ 19744 h 19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744" fill="none" extrusionOk="0">
                  <a:moveTo>
                    <a:pt x="8759" y="-1"/>
                  </a:moveTo>
                  <a:cubicBezTo>
                    <a:pt x="16566" y="3463"/>
                    <a:pt x="21600" y="11202"/>
                    <a:pt x="21600" y="19744"/>
                  </a:cubicBezTo>
                </a:path>
                <a:path w="21600" h="19744" stroke="0" extrusionOk="0">
                  <a:moveTo>
                    <a:pt x="8759" y="-1"/>
                  </a:moveTo>
                  <a:cubicBezTo>
                    <a:pt x="16566" y="3463"/>
                    <a:pt x="21600" y="11202"/>
                    <a:pt x="21600" y="19744"/>
                  </a:cubicBezTo>
                  <a:lnTo>
                    <a:pt x="0" y="19744"/>
                  </a:lnTo>
                  <a:lnTo>
                    <a:pt x="8759" y="-1"/>
                  </a:lnTo>
                  <a:close/>
                </a:path>
              </a:pathLst>
            </a:custGeom>
            <a:noFill/>
            <a:ln w="57150">
              <a:solidFill>
                <a:srgbClr val="9966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933" name="AutoShape 106"/>
            <p:cNvSpPr>
              <a:spLocks noChangeArrowheads="1"/>
            </p:cNvSpPr>
            <p:nvPr/>
          </p:nvSpPr>
          <p:spPr bwMode="auto">
            <a:xfrm rot="5400000">
              <a:off x="3613" y="2123"/>
              <a:ext cx="240" cy="154"/>
            </a:xfrm>
            <a:prstGeom prst="triangle">
              <a:avLst>
                <a:gd name="adj" fmla="val 50000"/>
              </a:avLst>
            </a:prstGeom>
            <a:solidFill>
              <a:srgbClr val="996600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0" hangingPunct="0"/>
              <a:endParaRPr lang="vi-VN" b="1">
                <a:latin typeface="Arial" charset="0"/>
              </a:endParaRPr>
            </a:p>
          </p:txBody>
        </p:sp>
        <p:sp>
          <p:nvSpPr>
            <p:cNvPr id="38934" name="Arc 107"/>
            <p:cNvSpPr>
              <a:spLocks/>
            </p:cNvSpPr>
            <p:nvPr/>
          </p:nvSpPr>
          <p:spPr bwMode="auto">
            <a:xfrm rot="-549191">
              <a:off x="2220" y="1690"/>
              <a:ext cx="658" cy="517"/>
            </a:xfrm>
            <a:custGeom>
              <a:avLst/>
              <a:gdLst>
                <a:gd name="T0" fmla="*/ 0 w 18988"/>
                <a:gd name="T1" fmla="*/ 0 h 21600"/>
                <a:gd name="T2" fmla="*/ 0 w 18988"/>
                <a:gd name="T3" fmla="*/ 0 h 21600"/>
                <a:gd name="T4" fmla="*/ 0 w 189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8988"/>
                <a:gd name="T10" fmla="*/ 0 h 21600"/>
                <a:gd name="T11" fmla="*/ 18988 w 189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88" h="21600" fill="none" extrusionOk="0">
                  <a:moveTo>
                    <a:pt x="63" y="0"/>
                  </a:moveTo>
                  <a:cubicBezTo>
                    <a:pt x="7964" y="23"/>
                    <a:pt x="15221" y="4358"/>
                    <a:pt x="18987" y="11303"/>
                  </a:cubicBezTo>
                </a:path>
                <a:path w="18988" h="21600" stroke="0" extrusionOk="0">
                  <a:moveTo>
                    <a:pt x="63" y="0"/>
                  </a:moveTo>
                  <a:cubicBezTo>
                    <a:pt x="7964" y="23"/>
                    <a:pt x="15221" y="4358"/>
                    <a:pt x="18987" y="11303"/>
                  </a:cubicBezTo>
                  <a:lnTo>
                    <a:pt x="0" y="21600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57150">
              <a:solidFill>
                <a:srgbClr val="9966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935" name="AutoShape 108"/>
            <p:cNvSpPr>
              <a:spLocks noChangeArrowheads="1"/>
            </p:cNvSpPr>
            <p:nvPr/>
          </p:nvSpPr>
          <p:spPr bwMode="auto">
            <a:xfrm rot="-5400000">
              <a:off x="1998" y="1673"/>
              <a:ext cx="240" cy="154"/>
            </a:xfrm>
            <a:prstGeom prst="triangle">
              <a:avLst>
                <a:gd name="adj" fmla="val 50000"/>
              </a:avLst>
            </a:prstGeom>
            <a:solidFill>
              <a:srgbClr val="996600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0" hangingPunct="0"/>
              <a:endParaRPr lang="vi-VN" b="1">
                <a:latin typeface="Arial" charset="0"/>
              </a:endParaRPr>
            </a:p>
          </p:txBody>
        </p:sp>
        <p:sp>
          <p:nvSpPr>
            <p:cNvPr id="38936" name="Arc 109"/>
            <p:cNvSpPr>
              <a:spLocks/>
            </p:cNvSpPr>
            <p:nvPr/>
          </p:nvSpPr>
          <p:spPr bwMode="auto">
            <a:xfrm rot="-1001396">
              <a:off x="2220" y="2098"/>
              <a:ext cx="658" cy="517"/>
            </a:xfrm>
            <a:custGeom>
              <a:avLst/>
              <a:gdLst>
                <a:gd name="T0" fmla="*/ 0 w 18988"/>
                <a:gd name="T1" fmla="*/ 0 h 21600"/>
                <a:gd name="T2" fmla="*/ 0 w 18988"/>
                <a:gd name="T3" fmla="*/ 0 h 21600"/>
                <a:gd name="T4" fmla="*/ 0 w 189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8988"/>
                <a:gd name="T10" fmla="*/ 0 h 21600"/>
                <a:gd name="T11" fmla="*/ 18988 w 189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88" h="21600" fill="none" extrusionOk="0">
                  <a:moveTo>
                    <a:pt x="63" y="0"/>
                  </a:moveTo>
                  <a:cubicBezTo>
                    <a:pt x="7964" y="23"/>
                    <a:pt x="15221" y="4358"/>
                    <a:pt x="18987" y="11303"/>
                  </a:cubicBezTo>
                </a:path>
                <a:path w="18988" h="21600" stroke="0" extrusionOk="0">
                  <a:moveTo>
                    <a:pt x="63" y="0"/>
                  </a:moveTo>
                  <a:cubicBezTo>
                    <a:pt x="7964" y="23"/>
                    <a:pt x="15221" y="4358"/>
                    <a:pt x="18987" y="11303"/>
                  </a:cubicBezTo>
                  <a:lnTo>
                    <a:pt x="0" y="21600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57150">
              <a:solidFill>
                <a:srgbClr val="9966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937" name="AutoShape 110"/>
            <p:cNvSpPr>
              <a:spLocks noChangeArrowheads="1"/>
            </p:cNvSpPr>
            <p:nvPr/>
          </p:nvSpPr>
          <p:spPr bwMode="auto">
            <a:xfrm rot="-5400000">
              <a:off x="1998" y="2100"/>
              <a:ext cx="240" cy="154"/>
            </a:xfrm>
            <a:prstGeom prst="triangle">
              <a:avLst>
                <a:gd name="adj" fmla="val 50000"/>
              </a:avLst>
            </a:prstGeom>
            <a:solidFill>
              <a:srgbClr val="996600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0" hangingPunct="0"/>
              <a:endParaRPr lang="vi-VN" b="1">
                <a:latin typeface="Arial" charset="0"/>
              </a:endParaRPr>
            </a:p>
          </p:txBody>
        </p:sp>
        <p:sp>
          <p:nvSpPr>
            <p:cNvPr id="38938" name="AutoShape 111"/>
            <p:cNvSpPr>
              <a:spLocks noChangeArrowheads="1"/>
            </p:cNvSpPr>
            <p:nvPr/>
          </p:nvSpPr>
          <p:spPr bwMode="auto">
            <a:xfrm>
              <a:off x="2835" y="1050"/>
              <a:ext cx="163" cy="1465"/>
            </a:xfrm>
            <a:prstGeom prst="triangle">
              <a:avLst>
                <a:gd name="adj" fmla="val 50000"/>
              </a:avLst>
            </a:prstGeom>
            <a:solidFill>
              <a:srgbClr val="996600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0" hangingPunct="0"/>
              <a:endParaRPr lang="vi-VN" b="1">
                <a:latin typeface="Arial" charset="0"/>
              </a:endParaRPr>
            </a:p>
          </p:txBody>
        </p:sp>
        <p:sp>
          <p:nvSpPr>
            <p:cNvPr id="38939" name="AutoShape 112"/>
            <p:cNvSpPr>
              <a:spLocks noChangeArrowheads="1"/>
            </p:cNvSpPr>
            <p:nvPr/>
          </p:nvSpPr>
          <p:spPr bwMode="auto">
            <a:xfrm>
              <a:off x="2789" y="1027"/>
              <a:ext cx="240" cy="193"/>
            </a:xfrm>
            <a:prstGeom prst="triangle">
              <a:avLst>
                <a:gd name="adj" fmla="val 50000"/>
              </a:avLst>
            </a:prstGeom>
            <a:solidFill>
              <a:srgbClr val="996600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0" hangingPunct="0"/>
              <a:endParaRPr lang="vi-VN" b="1">
                <a:latin typeface="Arial" charset="0"/>
              </a:endParaRPr>
            </a:p>
          </p:txBody>
        </p:sp>
        <p:sp>
          <p:nvSpPr>
            <p:cNvPr id="38940" name="AutoShape 113"/>
            <p:cNvSpPr>
              <a:spLocks noChangeArrowheads="1"/>
            </p:cNvSpPr>
            <p:nvPr/>
          </p:nvSpPr>
          <p:spPr bwMode="auto">
            <a:xfrm>
              <a:off x="2245" y="2501"/>
              <a:ext cx="1316" cy="249"/>
            </a:xfrm>
            <a:prstGeom prst="flowChartAlternateProcess">
              <a:avLst/>
            </a:prstGeom>
            <a:solidFill>
              <a:srgbClr val="003300"/>
            </a:solidFill>
            <a:ln w="38100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Nhận diện tri thức</a:t>
              </a:r>
              <a:endParaRPr lang="en-US" sz="1800" b="1"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8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E9D0ED8C-5337-46A5-9C72-FC0B7AF8746D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36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69668" name="AutoShape 4"/>
          <p:cNvSpPr>
            <a:spLocks noChangeArrowheads="1"/>
          </p:cNvSpPr>
          <p:nvPr/>
        </p:nvSpPr>
        <p:spPr bwMode="auto">
          <a:xfrm>
            <a:off x="2357438" y="685800"/>
            <a:ext cx="4321175" cy="60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lIns="91421" tIns="45710" rIns="91421" bIns="45710" anchor="ctr">
            <a:flatTx/>
          </a:bodyPr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latin typeface="Arial" charset="0"/>
              </a:rPr>
              <a:t>Hệ quả</a:t>
            </a:r>
          </a:p>
        </p:txBody>
      </p:sp>
      <p:sp>
        <p:nvSpPr>
          <p:cNvPr id="369669" name="Text Box 5"/>
          <p:cNvSpPr txBox="1">
            <a:spLocks noChangeArrowheads="1"/>
          </p:cNvSpPr>
          <p:nvPr/>
        </p:nvSpPr>
        <p:spPr bwMode="auto">
          <a:xfrm>
            <a:off x="428625" y="1525588"/>
            <a:ext cx="8424863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800">
                <a:latin typeface="Futura Md BT" pitchFamily="34" charset="0"/>
              </a:rPr>
              <a:t>Tiếp thu những thói quen tư duy và hành động đó </a:t>
            </a:r>
          </a:p>
          <a:p>
            <a:pPr algn="ctr">
              <a:lnSpc>
                <a:spcPct val="90000"/>
              </a:lnSpc>
            </a:pPr>
            <a:r>
              <a:rPr lang="en-US" sz="2800">
                <a:latin typeface="Futura Md BT" pitchFamily="34" charset="0"/>
              </a:rPr>
              <a:t>để cá nhân, nhóm và tổ chức trở nên</a:t>
            </a:r>
            <a:br>
              <a:rPr lang="en-US" sz="2800">
                <a:latin typeface="Futura Md BT" pitchFamily="34" charset="0"/>
              </a:rPr>
            </a:br>
            <a:endParaRPr lang="en-US" sz="1800">
              <a:latin typeface="FranklinGotTDemCon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CC0000"/>
                </a:solidFill>
                <a:latin typeface="Myriad Pro" pitchFamily="34" charset="0"/>
              </a:rPr>
              <a:t>Tự lực tốt hơn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CC0000"/>
                </a:solidFill>
                <a:latin typeface="Myriad Pro" pitchFamily="34" charset="0"/>
              </a:rPr>
              <a:t>Chủ động hơn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CC0000"/>
                </a:solidFill>
                <a:latin typeface="Myriad Pro" pitchFamily="34" charset="0"/>
              </a:rPr>
              <a:t>Hợp tác tốt hơn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CC0000"/>
                </a:solidFill>
                <a:latin typeface="Myriad Pro" pitchFamily="34" charset="0"/>
              </a:rPr>
              <a:t>Đột phá mạnh hơn</a:t>
            </a:r>
            <a:endParaRPr lang="en-US" sz="3600" b="1">
              <a:solidFill>
                <a:srgbClr val="CC0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AutoShape 2"/>
          <p:cNvSpPr>
            <a:spLocks noChangeArrowheads="1"/>
          </p:cNvSpPr>
          <p:nvPr/>
        </p:nvSpPr>
        <p:spPr bwMode="auto">
          <a:xfrm>
            <a:off x="1936750" y="381000"/>
            <a:ext cx="5207000" cy="2252663"/>
          </a:xfrm>
          <a:prstGeom prst="triangle">
            <a:avLst>
              <a:gd name="adj" fmla="val 50259"/>
            </a:avLst>
          </a:prstGeom>
          <a:gradFill rotWithShape="1">
            <a:gsLst>
              <a:gs pos="0">
                <a:srgbClr val="996600"/>
              </a:gs>
              <a:gs pos="100000">
                <a:srgbClr val="0000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00"/>
            </a:extrusionClr>
          </a:sp3d>
        </p:spPr>
        <p:txBody>
          <a:bodyPr wrap="none" lIns="91421" tIns="45710" rIns="91421" bIns="45710" anchor="ctr">
            <a:flatTx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Hoạt động tốt.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Phục vụ khách hàng tận tình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Đột phá¸ manh mẽ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3F18EB0C-4B40-4961-A17F-983D18C43CDB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37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86755" name="Rectangle 3"/>
          <p:cNvSpPr>
            <a:spLocks noChangeArrowheads="1"/>
          </p:cNvSpPr>
          <p:nvPr/>
        </p:nvSpPr>
        <p:spPr bwMode="auto">
          <a:xfrm>
            <a:off x="1962150" y="2820988"/>
            <a:ext cx="5257800" cy="1687512"/>
          </a:xfrm>
          <a:prstGeom prst="rect">
            <a:avLst/>
          </a:prstGeom>
          <a:solidFill>
            <a:srgbClr val="5F5F5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5F5F5F"/>
            </a:extrusionClr>
          </a:sp3d>
        </p:spPr>
        <p:txBody>
          <a:bodyPr wrap="none" lIns="91421" tIns="45710" rIns="91421" bIns="45710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TỰ ĐỊNH HƯỚNG,</a:t>
            </a:r>
            <a:br>
              <a:rPr lang="en-US" b="1">
                <a:solidFill>
                  <a:schemeClr val="bg1"/>
                </a:solidFill>
                <a:latin typeface="Arial" charset="0"/>
              </a:rPr>
            </a:br>
            <a:r>
              <a:rPr lang="en-US" b="1">
                <a:solidFill>
                  <a:schemeClr val="bg1"/>
                </a:solidFill>
                <a:latin typeface="Arial" charset="0"/>
              </a:rPr>
              <a:t>CHỦ ĐỘNG,</a:t>
            </a:r>
            <a:br>
              <a:rPr lang="en-US" b="1">
                <a:solidFill>
                  <a:schemeClr val="bg1"/>
                </a:solidFill>
                <a:latin typeface="Arial" charset="0"/>
              </a:rPr>
            </a:br>
            <a:r>
              <a:rPr lang="en-US" b="1">
                <a:solidFill>
                  <a:schemeClr val="bg1"/>
                </a:solidFill>
                <a:latin typeface="Arial" charset="0"/>
              </a:rPr>
              <a:t>HỢP TÁC TỐT</a:t>
            </a:r>
            <a:br>
              <a:rPr lang="en-US" b="1">
                <a:solidFill>
                  <a:schemeClr val="bg1"/>
                </a:solidFill>
                <a:latin typeface="Arial" charset="0"/>
              </a:rPr>
            </a:br>
            <a:r>
              <a:rPr lang="en-US" b="1">
                <a:solidFill>
                  <a:schemeClr val="bg1"/>
                </a:solidFill>
                <a:latin typeface="Arial" charset="0"/>
              </a:rPr>
              <a:t>ĐỘT PHÁ</a:t>
            </a:r>
          </a:p>
          <a:p>
            <a:pPr algn="ctr" eaLnBrk="0" hangingPunct="0">
              <a:lnSpc>
                <a:spcPct val="90000"/>
              </a:lnSpc>
            </a:pPr>
            <a:endParaRPr lang="en-US" sz="400">
              <a:solidFill>
                <a:schemeClr val="bg1"/>
              </a:solidFill>
              <a:latin typeface="Arial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  <a:latin typeface="Arial" charset="0"/>
              </a:rPr>
              <a:t>( Thói quen tư duy hiện đại)</a:t>
            </a:r>
          </a:p>
        </p:txBody>
      </p:sp>
      <p:sp>
        <p:nvSpPr>
          <p:cNvPr id="586756" name="AutoShape 4"/>
          <p:cNvSpPr>
            <a:spLocks noChangeArrowheads="1"/>
          </p:cNvSpPr>
          <p:nvPr/>
        </p:nvSpPr>
        <p:spPr bwMode="auto">
          <a:xfrm rot="10800000">
            <a:off x="665163" y="4724400"/>
            <a:ext cx="7848600" cy="12255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3556 h 21600"/>
              <a:gd name="T14" fmla="*/ 18044 w 21600"/>
              <a:gd name="T15" fmla="*/ 180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512" y="21600"/>
                </a:lnTo>
                <a:lnTo>
                  <a:pt x="180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0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3300"/>
            </a:extrusionClr>
          </a:sp3d>
        </p:spPr>
        <p:txBody>
          <a:bodyPr rot="10800000" wrap="none" lIns="91421" tIns="45710" rIns="91421" bIns="45710" anchor="ctr">
            <a:flatTx/>
          </a:bodyPr>
          <a:lstStyle/>
          <a:p>
            <a:pPr algn="ctr" eaLnBrk="0" hangingPunct="0"/>
            <a:endParaRPr lang="en-US" sz="80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r>
              <a:rPr lang="en-US" b="1">
                <a:solidFill>
                  <a:schemeClr val="bg1"/>
                </a:solidFill>
                <a:latin typeface="Arial" charset="0"/>
              </a:rPr>
              <a:t>THỰC HÀNH QUẢN TRỊ TRI THỨC</a:t>
            </a:r>
            <a:br>
              <a:rPr lang="en-US" b="1">
                <a:solidFill>
                  <a:schemeClr val="bg1"/>
                </a:solidFill>
                <a:latin typeface="Arial" charset="0"/>
              </a:rPr>
            </a:br>
            <a:r>
              <a:rPr lang="en-US" sz="2800">
                <a:solidFill>
                  <a:schemeClr val="bg1"/>
                </a:solidFill>
                <a:latin typeface="Arial" charset="0"/>
              </a:rPr>
              <a:t>(Triết lý nền tảng của tổ chức)</a:t>
            </a:r>
          </a:p>
        </p:txBody>
      </p:sp>
      <p:sp>
        <p:nvSpPr>
          <p:cNvPr id="586758" name="AutoShape 6"/>
          <p:cNvSpPr>
            <a:spLocks noChangeArrowheads="1"/>
          </p:cNvSpPr>
          <p:nvPr/>
        </p:nvSpPr>
        <p:spPr bwMode="auto">
          <a:xfrm>
            <a:off x="6013450" y="1125538"/>
            <a:ext cx="2895600" cy="4556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21" tIns="45710" rIns="91421" bIns="45710" anchor="ctr"/>
          <a:lstStyle/>
          <a:p>
            <a:pPr algn="ctr" eaLnBrk="0" hangingPunct="0">
              <a:defRPr/>
            </a:pPr>
            <a:r>
              <a:rPr lang="en-US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+mn-cs"/>
              </a:rPr>
              <a:t>Lợi</a:t>
            </a:r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+mn-cs"/>
              </a:rPr>
              <a:t>thế</a:t>
            </a:r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b="1" err="1">
                <a:solidFill>
                  <a:srgbClr val="66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+mn-cs"/>
              </a:rPr>
              <a:t>cạnh</a:t>
            </a:r>
            <a:r>
              <a:rPr lang="en-US" b="1">
                <a:solidFill>
                  <a:srgbClr val="66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+mn-cs"/>
              </a:rPr>
              <a:t> tranh</a:t>
            </a: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586759" name="AutoShape 7"/>
          <p:cNvSpPr>
            <a:spLocks noChangeArrowheads="1"/>
          </p:cNvSpPr>
          <p:nvPr/>
        </p:nvSpPr>
        <p:spPr bwMode="auto">
          <a:xfrm>
            <a:off x="236538" y="1125538"/>
            <a:ext cx="2895600" cy="4556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1421" tIns="45710" rIns="91421" bIns="45710" anchor="ctr"/>
          <a:lstStyle/>
          <a:p>
            <a:pPr algn="ctr" eaLnBrk="0" hangingPunct="0">
              <a:defRPr/>
            </a:pPr>
            <a:r>
              <a:rPr lang="en-US" b="1" dirty="0" err="1">
                <a:solidFill>
                  <a:srgbClr val="660033"/>
                </a:solidFill>
                <a:latin typeface="Arial" pitchFamily="34" charset="0"/>
                <a:cs typeface="+mn-cs"/>
              </a:rPr>
              <a:t>Tác</a:t>
            </a:r>
            <a:r>
              <a:rPr lang="en-US" b="1" dirty="0">
                <a:solidFill>
                  <a:srgbClr val="660033"/>
                </a:solidFill>
                <a:latin typeface="Arial" pitchFamily="34" charset="0"/>
                <a:cs typeface="+mn-cs"/>
              </a:rPr>
              <a:t> </a:t>
            </a:r>
            <a:r>
              <a:rPr lang="en-US" b="1" err="1">
                <a:solidFill>
                  <a:srgbClr val="660033"/>
                </a:solidFill>
                <a:latin typeface="Arial" pitchFamily="34" charset="0"/>
                <a:cs typeface="+mn-cs"/>
              </a:rPr>
              <a:t>động</a:t>
            </a:r>
            <a:r>
              <a:rPr lang="en-US" b="1">
                <a:solidFill>
                  <a:srgbClr val="660033"/>
                </a:solidFill>
                <a:latin typeface="Arial" pitchFamily="34" charset="0"/>
                <a:cs typeface="+mn-cs"/>
              </a:rPr>
              <a:t> lâu dài</a:t>
            </a:r>
            <a:endParaRPr lang="en-US" b="1" dirty="0">
              <a:solidFill>
                <a:srgbClr val="660033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9288" y="3906838"/>
            <a:ext cx="7870825" cy="1285875"/>
            <a:chOff x="409" y="2461"/>
            <a:chExt cx="4958" cy="810"/>
          </a:xfrm>
        </p:grpSpPr>
        <p:sp>
          <p:nvSpPr>
            <p:cNvPr id="40972" name="AutoShape 13"/>
            <p:cNvSpPr>
              <a:spLocks noChangeArrowheads="1"/>
            </p:cNvSpPr>
            <p:nvPr/>
          </p:nvSpPr>
          <p:spPr bwMode="auto">
            <a:xfrm rot="-6234608">
              <a:off x="185" y="2685"/>
              <a:ext cx="810" cy="362"/>
            </a:xfrm>
            <a:prstGeom prst="curvedDownArrow">
              <a:avLst>
                <a:gd name="adj1" fmla="val 44751"/>
                <a:gd name="adj2" fmla="val 89503"/>
                <a:gd name="adj3" fmla="val 33333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CC33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40973" name="AutoShape 14"/>
            <p:cNvSpPr>
              <a:spLocks noChangeArrowheads="1"/>
            </p:cNvSpPr>
            <p:nvPr/>
          </p:nvSpPr>
          <p:spPr bwMode="auto">
            <a:xfrm rot="-4641716">
              <a:off x="4810" y="2691"/>
              <a:ext cx="760" cy="355"/>
            </a:xfrm>
            <a:prstGeom prst="curvedUpArrow">
              <a:avLst>
                <a:gd name="adj1" fmla="val 42817"/>
                <a:gd name="adj2" fmla="val 85634"/>
                <a:gd name="adj3" fmla="val 33333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CC33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158875" y="2986088"/>
            <a:ext cx="7127875" cy="1306512"/>
            <a:chOff x="730" y="1881"/>
            <a:chExt cx="4324" cy="823"/>
          </a:xfrm>
        </p:grpSpPr>
        <p:sp>
          <p:nvSpPr>
            <p:cNvPr id="40970" name="Text Box 16"/>
            <p:cNvSpPr txBox="1">
              <a:spLocks noChangeArrowheads="1"/>
            </p:cNvSpPr>
            <p:nvPr/>
          </p:nvSpPr>
          <p:spPr bwMode="auto">
            <a:xfrm rot="-5400000">
              <a:off x="597" y="2040"/>
              <a:ext cx="797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en-US" sz="2300">
                  <a:latin typeface="Arial" charset="0"/>
                </a:rPr>
                <a:t>Hành vi </a:t>
              </a:r>
            </a:p>
            <a:p>
              <a:pPr algn="ctr">
                <a:lnSpc>
                  <a:spcPct val="70000"/>
                </a:lnSpc>
              </a:pPr>
              <a:r>
                <a:rPr lang="en-US" sz="2300">
                  <a:latin typeface="Arial" charset="0"/>
                </a:rPr>
                <a:t>hệ quả</a:t>
              </a:r>
              <a:br>
                <a:rPr lang="en-US" sz="2300">
                  <a:latin typeface="Arial" charset="0"/>
                </a:rPr>
              </a:br>
              <a:endParaRPr lang="en-US" sz="2300">
                <a:latin typeface="Arial" charset="0"/>
              </a:endParaRPr>
            </a:p>
          </p:txBody>
        </p:sp>
        <p:sp>
          <p:nvSpPr>
            <p:cNvPr id="40971" name="Text Box 17"/>
            <p:cNvSpPr txBox="1">
              <a:spLocks noChangeArrowheads="1"/>
            </p:cNvSpPr>
            <p:nvPr/>
          </p:nvSpPr>
          <p:spPr bwMode="auto">
            <a:xfrm rot="-5400000">
              <a:off x="4390" y="2014"/>
              <a:ext cx="797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itchFamily="34" charset="0"/>
                  <a:cs typeface="Arial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en-US" sz="2300">
                  <a:latin typeface="Arial" charset="0"/>
                </a:rPr>
                <a:t>Hành vi </a:t>
              </a:r>
            </a:p>
            <a:p>
              <a:pPr algn="ctr">
                <a:lnSpc>
                  <a:spcPct val="70000"/>
                </a:lnSpc>
              </a:pPr>
              <a:r>
                <a:rPr lang="en-US" sz="2300">
                  <a:latin typeface="Arial" charset="0"/>
                </a:rPr>
                <a:t>hệ quả</a:t>
              </a:r>
              <a:br>
                <a:rPr lang="en-US" sz="2300">
                  <a:latin typeface="Arial" charset="0"/>
                </a:rPr>
              </a:br>
              <a:endParaRPr lang="en-US" sz="2300">
                <a:latin typeface="Arial" charset="0"/>
              </a:endParaRPr>
            </a:p>
          </p:txBody>
        </p:sp>
      </p:grp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6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4" grpId="0" animBg="1"/>
      <p:bldP spid="586755" grpId="0" animBg="1"/>
      <p:bldP spid="5867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73" name="TextBox 82"/>
          <p:cNvSpPr txBox="1">
            <a:spLocks noChangeArrowheads="1"/>
          </p:cNvSpPr>
          <p:nvPr/>
        </p:nvSpPr>
        <p:spPr bwMode="auto">
          <a:xfrm>
            <a:off x="152400" y="20574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MỘC</a:t>
            </a:r>
            <a:endParaRPr lang="en-US" sz="2800" b="1">
              <a:latin typeface="+mj-lt"/>
            </a:endParaRPr>
          </a:p>
        </p:txBody>
      </p:sp>
      <p:sp>
        <p:nvSpPr>
          <p:cNvPr id="63" name="Explosion 2 62"/>
          <p:cNvSpPr/>
          <p:nvPr/>
        </p:nvSpPr>
        <p:spPr>
          <a:xfrm>
            <a:off x="2971800" y="1752600"/>
            <a:ext cx="3505200" cy="3352800"/>
          </a:xfrm>
          <a:prstGeom prst="irregularSeal2">
            <a:avLst/>
          </a:prstGeom>
          <a:solidFill>
            <a:srgbClr val="92D050"/>
          </a:solidFill>
          <a:ln w="19050">
            <a:solidFill>
              <a:srgbClr val="002060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600" y="4572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39000" y="25146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56388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56388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00200" y="25146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679950" y="717550"/>
            <a:ext cx="1644650" cy="4921250"/>
            <a:chOff x="4679950" y="717550"/>
            <a:chExt cx="1644650" cy="4921250"/>
          </a:xfrm>
        </p:grpSpPr>
        <p:cxnSp>
          <p:nvCxnSpPr>
            <p:cNvPr id="42031" name="Straight Connector 30"/>
            <p:cNvCxnSpPr>
              <a:cxnSpLocks noChangeShapeType="1"/>
              <a:stCxn id="6" idx="5"/>
              <a:endCxn id="8" idx="0"/>
            </p:cNvCxnSpPr>
            <p:nvPr/>
          </p:nvCxnSpPr>
          <p:spPr bwMode="auto">
            <a:xfrm rot="16200000" flipH="1">
              <a:off x="3041650" y="2355850"/>
              <a:ext cx="4921250" cy="16446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Chevron 43"/>
            <p:cNvSpPr/>
            <p:nvPr/>
          </p:nvSpPr>
          <p:spPr>
            <a:xfrm rot="4349005">
              <a:off x="5372100" y="3086100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048000" y="2774950"/>
            <a:ext cx="4235450" cy="3016250"/>
            <a:chOff x="3048000" y="2774950"/>
            <a:chExt cx="4235450" cy="3016250"/>
          </a:xfrm>
        </p:grpSpPr>
        <p:cxnSp>
          <p:nvCxnSpPr>
            <p:cNvPr id="42029" name="Straight Connector 47"/>
            <p:cNvCxnSpPr>
              <a:cxnSpLocks noChangeShapeType="1"/>
              <a:stCxn id="7" idx="3"/>
            </p:cNvCxnSpPr>
            <p:nvPr/>
          </p:nvCxnSpPr>
          <p:spPr bwMode="auto">
            <a:xfrm rot="5400000">
              <a:off x="3657600" y="2165350"/>
              <a:ext cx="3016250" cy="42354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Chevron 56"/>
            <p:cNvSpPr/>
            <p:nvPr/>
          </p:nvSpPr>
          <p:spPr>
            <a:xfrm rot="8524752">
              <a:off x="4991100" y="4129088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860550" y="2774950"/>
            <a:ext cx="4311650" cy="3016250"/>
            <a:chOff x="1860550" y="2774950"/>
            <a:chExt cx="4311650" cy="3016250"/>
          </a:xfrm>
        </p:grpSpPr>
        <p:cxnSp>
          <p:nvCxnSpPr>
            <p:cNvPr id="42027" name="Straight Connector 53"/>
            <p:cNvCxnSpPr>
              <a:cxnSpLocks noChangeShapeType="1"/>
              <a:stCxn id="8" idx="2"/>
              <a:endCxn id="10" idx="5"/>
            </p:cNvCxnSpPr>
            <p:nvPr/>
          </p:nvCxnSpPr>
          <p:spPr bwMode="auto">
            <a:xfrm rot="10800000">
              <a:off x="1860550" y="2774950"/>
              <a:ext cx="4311650" cy="30162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Chevron 57"/>
            <p:cNvSpPr/>
            <p:nvPr/>
          </p:nvSpPr>
          <p:spPr>
            <a:xfrm rot="12841789">
              <a:off x="3871913" y="4132263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2895600" y="717550"/>
            <a:ext cx="1568450" cy="4921250"/>
            <a:chOff x="2895600" y="717550"/>
            <a:chExt cx="1568450" cy="4921250"/>
          </a:xfrm>
        </p:grpSpPr>
        <p:cxnSp>
          <p:nvCxnSpPr>
            <p:cNvPr id="42025" name="Straight Connector 44"/>
            <p:cNvCxnSpPr>
              <a:cxnSpLocks noChangeShapeType="1"/>
              <a:stCxn id="6" idx="3"/>
              <a:endCxn id="9" idx="0"/>
            </p:cNvCxnSpPr>
            <p:nvPr/>
          </p:nvCxnSpPr>
          <p:spPr bwMode="auto">
            <a:xfrm rot="5400000">
              <a:off x="1219200" y="2393950"/>
              <a:ext cx="4921250" cy="15684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Chevron 58"/>
            <p:cNvSpPr/>
            <p:nvPr/>
          </p:nvSpPr>
          <p:spPr>
            <a:xfrm rot="17188854">
              <a:off x="3544888" y="3008313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1860550" y="2438400"/>
            <a:ext cx="5424488" cy="304800"/>
            <a:chOff x="1860550" y="2438400"/>
            <a:chExt cx="5424488" cy="304800"/>
          </a:xfrm>
        </p:grpSpPr>
        <p:cxnSp>
          <p:nvCxnSpPr>
            <p:cNvPr id="42023" name="Straight Connector 50"/>
            <p:cNvCxnSpPr>
              <a:cxnSpLocks noChangeShapeType="1"/>
              <a:stCxn id="7" idx="1"/>
              <a:endCxn id="10" idx="7"/>
            </p:cNvCxnSpPr>
            <p:nvPr/>
          </p:nvCxnSpPr>
          <p:spPr bwMode="auto">
            <a:xfrm rot="16200000" flipV="1">
              <a:off x="4572000" y="-152400"/>
              <a:ext cx="1588" cy="54244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Chevron 59"/>
            <p:cNvSpPr/>
            <p:nvPr/>
          </p:nvSpPr>
          <p:spPr>
            <a:xfrm>
              <a:off x="4419600" y="2438400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cxnSp>
        <p:nvCxnSpPr>
          <p:cNvPr id="91164" name="Straight Arrow Connector 64"/>
          <p:cNvCxnSpPr>
            <a:cxnSpLocks noChangeShapeType="1"/>
            <a:stCxn id="6" idx="4"/>
          </p:cNvCxnSpPr>
          <p:nvPr/>
        </p:nvCxnSpPr>
        <p:spPr bwMode="auto">
          <a:xfrm rot="5400000">
            <a:off x="3733801" y="1600200"/>
            <a:ext cx="1676400" cy="3175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5" name="Straight Arrow Connector 65"/>
          <p:cNvCxnSpPr>
            <a:cxnSpLocks noChangeShapeType="1"/>
            <a:stCxn id="7" idx="2"/>
            <a:endCxn id="44" idx="0"/>
          </p:cNvCxnSpPr>
          <p:nvPr/>
        </p:nvCxnSpPr>
        <p:spPr bwMode="auto">
          <a:xfrm rot="10800000" flipV="1">
            <a:off x="5646738" y="2667000"/>
            <a:ext cx="1592262" cy="452438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6" name="Straight Arrow Connector 68"/>
          <p:cNvCxnSpPr>
            <a:cxnSpLocks noChangeShapeType="1"/>
            <a:stCxn id="8" idx="1"/>
            <a:endCxn id="57" idx="0"/>
          </p:cNvCxnSpPr>
          <p:nvPr/>
        </p:nvCxnSpPr>
        <p:spPr bwMode="auto">
          <a:xfrm rot="16200000" flipV="1">
            <a:off x="5093494" y="4560094"/>
            <a:ext cx="1327150" cy="919162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7" name="Straight Arrow Connector 72"/>
          <p:cNvCxnSpPr>
            <a:cxnSpLocks noChangeShapeType="1"/>
            <a:stCxn id="9" idx="7"/>
            <a:endCxn id="58" idx="0"/>
          </p:cNvCxnSpPr>
          <p:nvPr/>
        </p:nvCxnSpPr>
        <p:spPr bwMode="auto">
          <a:xfrm rot="5400000" flipH="1" flipV="1">
            <a:off x="2887663" y="4568825"/>
            <a:ext cx="1230312" cy="998538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8" name="Straight Arrow Connector 75"/>
          <p:cNvCxnSpPr>
            <a:cxnSpLocks noChangeShapeType="1"/>
            <a:stCxn id="10" idx="6"/>
            <a:endCxn id="59" idx="0"/>
          </p:cNvCxnSpPr>
          <p:nvPr/>
        </p:nvCxnSpPr>
        <p:spPr bwMode="auto">
          <a:xfrm>
            <a:off x="1905000" y="2667000"/>
            <a:ext cx="1624013" cy="523875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69" name="TextBox 78"/>
          <p:cNvSpPr txBox="1">
            <a:spLocks noChangeArrowheads="1"/>
          </p:cNvSpPr>
          <p:nvPr/>
        </p:nvSpPr>
        <p:spPr bwMode="auto">
          <a:xfrm>
            <a:off x="4724400" y="206375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HỎA</a:t>
            </a:r>
            <a:endParaRPr lang="en-US" sz="2800" b="1">
              <a:latin typeface="+mj-lt"/>
            </a:endParaRPr>
          </a:p>
        </p:txBody>
      </p:sp>
      <p:sp>
        <p:nvSpPr>
          <p:cNvPr id="91170" name="TextBox 79"/>
          <p:cNvSpPr txBox="1">
            <a:spLocks noChangeArrowheads="1"/>
          </p:cNvSpPr>
          <p:nvPr/>
        </p:nvSpPr>
        <p:spPr bwMode="auto">
          <a:xfrm>
            <a:off x="7315200" y="20574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THỔ</a:t>
            </a:r>
            <a:endParaRPr lang="en-US" sz="2800" b="1">
              <a:latin typeface="+mj-lt"/>
            </a:endParaRPr>
          </a:p>
        </p:txBody>
      </p:sp>
      <p:sp>
        <p:nvSpPr>
          <p:cNvPr id="91171" name="TextBox 80"/>
          <p:cNvSpPr txBox="1">
            <a:spLocks noChangeArrowheads="1"/>
          </p:cNvSpPr>
          <p:nvPr/>
        </p:nvSpPr>
        <p:spPr bwMode="auto">
          <a:xfrm>
            <a:off x="6477000" y="5786438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KIM</a:t>
            </a:r>
            <a:endParaRPr lang="en-US" sz="2800" b="1">
              <a:latin typeface="+mj-lt"/>
            </a:endParaRPr>
          </a:p>
        </p:txBody>
      </p:sp>
      <p:sp>
        <p:nvSpPr>
          <p:cNvPr id="91172" name="TextBox 81"/>
          <p:cNvSpPr txBox="1">
            <a:spLocks noChangeArrowheads="1"/>
          </p:cNvSpPr>
          <p:nvPr/>
        </p:nvSpPr>
        <p:spPr bwMode="auto">
          <a:xfrm>
            <a:off x="838200" y="5845175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THỦY</a:t>
            </a:r>
            <a:endParaRPr lang="en-US" sz="2800" b="1">
              <a:latin typeface="+mj-lt"/>
            </a:endParaRPr>
          </a:p>
        </p:txBody>
      </p:sp>
      <p:sp>
        <p:nvSpPr>
          <p:cNvPr id="91174" name="TextBox 83"/>
          <p:cNvSpPr txBox="1">
            <a:spLocks noChangeArrowheads="1"/>
          </p:cNvSpPr>
          <p:nvPr/>
        </p:nvSpPr>
        <p:spPr bwMode="auto">
          <a:xfrm>
            <a:off x="3657600" y="2819400"/>
            <a:ext cx="1828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/>
            <a:r>
              <a:rPr lang="en-US" sz="4000" b="1">
                <a:solidFill>
                  <a:srgbClr val="0000CC"/>
                </a:solidFill>
              </a:rPr>
              <a:t>NGŨ HÀNH</a:t>
            </a:r>
          </a:p>
        </p:txBody>
      </p: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4679950" y="717550"/>
            <a:ext cx="2603500" cy="1841500"/>
            <a:chOff x="4679950" y="717550"/>
            <a:chExt cx="2603500" cy="1841500"/>
          </a:xfrm>
        </p:grpSpPr>
        <p:sp>
          <p:nvSpPr>
            <p:cNvPr id="40" name="Chevron 39"/>
            <p:cNvSpPr/>
            <p:nvPr/>
          </p:nvSpPr>
          <p:spPr>
            <a:xfrm rot="2654013">
              <a:off x="5854700" y="1511300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2022" name="Straight Connector 16"/>
            <p:cNvCxnSpPr>
              <a:cxnSpLocks noChangeShapeType="1"/>
              <a:stCxn id="7" idx="1"/>
              <a:endCxn id="6" idx="5"/>
            </p:cNvCxnSpPr>
            <p:nvPr/>
          </p:nvCxnSpPr>
          <p:spPr bwMode="auto">
            <a:xfrm rot="16200000" flipV="1">
              <a:off x="5060950" y="336550"/>
              <a:ext cx="1841500" cy="2603500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6324600" y="2774950"/>
            <a:ext cx="958850" cy="2863850"/>
            <a:chOff x="6324603" y="2774764"/>
            <a:chExt cx="959037" cy="2864038"/>
          </a:xfrm>
        </p:grpSpPr>
        <p:sp>
          <p:nvSpPr>
            <p:cNvPr id="41" name="Chevron 40"/>
            <p:cNvSpPr/>
            <p:nvPr/>
          </p:nvSpPr>
          <p:spPr>
            <a:xfrm rot="6553520">
              <a:off x="6670765" y="3997200"/>
              <a:ext cx="304820" cy="304859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2020" name="Straight Connector 20"/>
            <p:cNvCxnSpPr>
              <a:cxnSpLocks noChangeShapeType="1"/>
              <a:stCxn id="7" idx="3"/>
              <a:endCxn id="8" idx="0"/>
            </p:cNvCxnSpPr>
            <p:nvPr/>
          </p:nvCxnSpPr>
          <p:spPr bwMode="auto">
            <a:xfrm rot="5400000">
              <a:off x="5372101" y="3727263"/>
              <a:ext cx="2864037" cy="959037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3048000" y="5629275"/>
            <a:ext cx="3124200" cy="304800"/>
            <a:chOff x="3048000" y="5629275"/>
            <a:chExt cx="3124200" cy="304800"/>
          </a:xfrm>
        </p:grpSpPr>
        <p:sp>
          <p:nvSpPr>
            <p:cNvPr id="42" name="Chevron 41"/>
            <p:cNvSpPr/>
            <p:nvPr/>
          </p:nvSpPr>
          <p:spPr>
            <a:xfrm rot="10570348">
              <a:off x="4486275" y="5629275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2018" name="Straight Connector 23"/>
            <p:cNvCxnSpPr>
              <a:cxnSpLocks noChangeShapeType="1"/>
              <a:stCxn id="8" idx="2"/>
              <a:endCxn id="9" idx="6"/>
            </p:cNvCxnSpPr>
            <p:nvPr/>
          </p:nvCxnSpPr>
          <p:spPr bwMode="auto">
            <a:xfrm rot="10800000">
              <a:off x="3048000" y="5791200"/>
              <a:ext cx="3124200" cy="1588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1860550" y="2774950"/>
            <a:ext cx="1035050" cy="2863850"/>
            <a:chOff x="1860550" y="2774950"/>
            <a:chExt cx="1035050" cy="2863850"/>
          </a:xfrm>
        </p:grpSpPr>
        <p:sp>
          <p:nvSpPr>
            <p:cNvPr id="43" name="Chevron 42"/>
            <p:cNvSpPr/>
            <p:nvPr/>
          </p:nvSpPr>
          <p:spPr>
            <a:xfrm rot="14615523">
              <a:off x="2233613" y="4062413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2016" name="Straight Connector 26"/>
            <p:cNvCxnSpPr>
              <a:cxnSpLocks noChangeShapeType="1"/>
              <a:stCxn id="9" idx="0"/>
              <a:endCxn id="10" idx="5"/>
            </p:cNvCxnSpPr>
            <p:nvPr/>
          </p:nvCxnSpPr>
          <p:spPr bwMode="auto">
            <a:xfrm rot="16200000" flipV="1">
              <a:off x="946150" y="3689350"/>
              <a:ext cx="2863850" cy="1035050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1860550" y="717550"/>
            <a:ext cx="2603500" cy="1841500"/>
            <a:chOff x="1860550" y="717550"/>
            <a:chExt cx="2603500" cy="1841500"/>
          </a:xfrm>
        </p:grpSpPr>
        <p:sp>
          <p:nvSpPr>
            <p:cNvPr id="34" name="Chevron 33"/>
            <p:cNvSpPr/>
            <p:nvPr/>
          </p:nvSpPr>
          <p:spPr>
            <a:xfrm rot="19078915">
              <a:off x="2984500" y="1511300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2014" name="Straight Connector 15"/>
            <p:cNvCxnSpPr>
              <a:cxnSpLocks noChangeShapeType="1"/>
              <a:stCxn id="10" idx="7"/>
              <a:endCxn id="6" idx="3"/>
            </p:cNvCxnSpPr>
            <p:nvPr/>
          </p:nvCxnSpPr>
          <p:spPr bwMode="auto">
            <a:xfrm rot="5400000" flipH="1" flipV="1">
              <a:off x="2241550" y="336550"/>
              <a:ext cx="1841500" cy="2603500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10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3" grpId="0"/>
      <p:bldP spid="63" grpId="0" animBg="1"/>
      <p:bldP spid="63" grpId="1" animBg="1"/>
      <p:bldP spid="6" grpId="0" animBg="1"/>
      <p:bldP spid="7" grpId="0" animBg="1"/>
      <p:bldP spid="8" grpId="0" animBg="1"/>
      <p:bldP spid="9" grpId="0" animBg="1"/>
      <p:bldP spid="10" grpId="0" animBg="1"/>
      <p:bldP spid="91169" grpId="0"/>
      <p:bldP spid="91170" grpId="0"/>
      <p:bldP spid="91171" grpId="0"/>
      <p:bldP spid="91172" grpId="0"/>
      <p:bldP spid="911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73" name="TextBox 82"/>
          <p:cNvSpPr txBox="1">
            <a:spLocks noChangeArrowheads="1"/>
          </p:cNvSpPr>
          <p:nvPr/>
        </p:nvSpPr>
        <p:spPr bwMode="auto">
          <a:xfrm>
            <a:off x="152400" y="20574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GAN</a:t>
            </a:r>
            <a:endParaRPr lang="en-US" sz="2800" b="1">
              <a:latin typeface="+mj-lt"/>
            </a:endParaRPr>
          </a:p>
        </p:txBody>
      </p:sp>
      <p:sp>
        <p:nvSpPr>
          <p:cNvPr id="63" name="Explosion 2 62"/>
          <p:cNvSpPr/>
          <p:nvPr/>
        </p:nvSpPr>
        <p:spPr>
          <a:xfrm>
            <a:off x="2971800" y="1752600"/>
            <a:ext cx="3505200" cy="3352800"/>
          </a:xfrm>
          <a:prstGeom prst="irregularSeal2">
            <a:avLst/>
          </a:prstGeom>
          <a:solidFill>
            <a:srgbClr val="92D050"/>
          </a:solidFill>
          <a:ln w="19050">
            <a:solidFill>
              <a:srgbClr val="002060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600" y="4572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39000" y="25146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56388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56388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00200" y="25146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679950" y="717550"/>
            <a:ext cx="1644650" cy="4921250"/>
            <a:chOff x="4679950" y="717550"/>
            <a:chExt cx="1644650" cy="4921250"/>
          </a:xfrm>
        </p:grpSpPr>
        <p:cxnSp>
          <p:nvCxnSpPr>
            <p:cNvPr id="43055" name="Straight Connector 30"/>
            <p:cNvCxnSpPr>
              <a:cxnSpLocks noChangeShapeType="1"/>
              <a:stCxn id="6" idx="5"/>
              <a:endCxn id="8" idx="0"/>
            </p:cNvCxnSpPr>
            <p:nvPr/>
          </p:nvCxnSpPr>
          <p:spPr bwMode="auto">
            <a:xfrm rot="16200000" flipH="1">
              <a:off x="3041650" y="2355850"/>
              <a:ext cx="4921250" cy="16446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Chevron 43"/>
            <p:cNvSpPr/>
            <p:nvPr/>
          </p:nvSpPr>
          <p:spPr>
            <a:xfrm rot="4349005">
              <a:off x="5372100" y="3086100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048000" y="2774950"/>
            <a:ext cx="4235450" cy="3016250"/>
            <a:chOff x="3048000" y="2774950"/>
            <a:chExt cx="4235450" cy="3016250"/>
          </a:xfrm>
        </p:grpSpPr>
        <p:cxnSp>
          <p:nvCxnSpPr>
            <p:cNvPr id="43053" name="Straight Connector 47"/>
            <p:cNvCxnSpPr>
              <a:cxnSpLocks noChangeShapeType="1"/>
              <a:stCxn id="7" idx="3"/>
            </p:cNvCxnSpPr>
            <p:nvPr/>
          </p:nvCxnSpPr>
          <p:spPr bwMode="auto">
            <a:xfrm rot="5400000">
              <a:off x="3657600" y="2165350"/>
              <a:ext cx="3016250" cy="42354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Chevron 56"/>
            <p:cNvSpPr/>
            <p:nvPr/>
          </p:nvSpPr>
          <p:spPr>
            <a:xfrm rot="8524752">
              <a:off x="4991100" y="4129088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860550" y="2774950"/>
            <a:ext cx="4311650" cy="3016250"/>
            <a:chOff x="1860550" y="2774950"/>
            <a:chExt cx="4311650" cy="3016250"/>
          </a:xfrm>
        </p:grpSpPr>
        <p:cxnSp>
          <p:nvCxnSpPr>
            <p:cNvPr id="43051" name="Straight Connector 53"/>
            <p:cNvCxnSpPr>
              <a:cxnSpLocks noChangeShapeType="1"/>
              <a:stCxn id="8" idx="2"/>
              <a:endCxn id="10" idx="5"/>
            </p:cNvCxnSpPr>
            <p:nvPr/>
          </p:nvCxnSpPr>
          <p:spPr bwMode="auto">
            <a:xfrm rot="10800000">
              <a:off x="1860550" y="2774950"/>
              <a:ext cx="4311650" cy="30162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Chevron 57"/>
            <p:cNvSpPr/>
            <p:nvPr/>
          </p:nvSpPr>
          <p:spPr>
            <a:xfrm rot="12841789">
              <a:off x="3871913" y="4132263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2895600" y="717550"/>
            <a:ext cx="1568450" cy="4921250"/>
            <a:chOff x="2895600" y="717550"/>
            <a:chExt cx="1568450" cy="4921250"/>
          </a:xfrm>
        </p:grpSpPr>
        <p:cxnSp>
          <p:nvCxnSpPr>
            <p:cNvPr id="43049" name="Straight Connector 44"/>
            <p:cNvCxnSpPr>
              <a:cxnSpLocks noChangeShapeType="1"/>
              <a:stCxn id="6" idx="3"/>
              <a:endCxn id="9" idx="0"/>
            </p:cNvCxnSpPr>
            <p:nvPr/>
          </p:nvCxnSpPr>
          <p:spPr bwMode="auto">
            <a:xfrm rot="5400000">
              <a:off x="1219200" y="2393950"/>
              <a:ext cx="4921250" cy="15684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Chevron 58"/>
            <p:cNvSpPr/>
            <p:nvPr/>
          </p:nvSpPr>
          <p:spPr>
            <a:xfrm rot="17188854">
              <a:off x="3544888" y="3008313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1860550" y="2438400"/>
            <a:ext cx="5424488" cy="304800"/>
            <a:chOff x="1860550" y="2438400"/>
            <a:chExt cx="5424488" cy="304800"/>
          </a:xfrm>
        </p:grpSpPr>
        <p:cxnSp>
          <p:nvCxnSpPr>
            <p:cNvPr id="43047" name="Straight Connector 50"/>
            <p:cNvCxnSpPr>
              <a:cxnSpLocks noChangeShapeType="1"/>
              <a:stCxn id="7" idx="1"/>
              <a:endCxn id="10" idx="7"/>
            </p:cNvCxnSpPr>
            <p:nvPr/>
          </p:nvCxnSpPr>
          <p:spPr bwMode="auto">
            <a:xfrm rot="16200000" flipV="1">
              <a:off x="4572000" y="-152400"/>
              <a:ext cx="1588" cy="54244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Chevron 59"/>
            <p:cNvSpPr/>
            <p:nvPr/>
          </p:nvSpPr>
          <p:spPr>
            <a:xfrm>
              <a:off x="4419600" y="2438400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cxnSp>
        <p:nvCxnSpPr>
          <p:cNvPr id="91164" name="Straight Arrow Connector 64"/>
          <p:cNvCxnSpPr>
            <a:cxnSpLocks noChangeShapeType="1"/>
            <a:stCxn id="6" idx="4"/>
          </p:cNvCxnSpPr>
          <p:nvPr/>
        </p:nvCxnSpPr>
        <p:spPr bwMode="auto">
          <a:xfrm rot="5400000">
            <a:off x="3733801" y="1600200"/>
            <a:ext cx="1676400" cy="3175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5" name="Straight Arrow Connector 65"/>
          <p:cNvCxnSpPr>
            <a:cxnSpLocks noChangeShapeType="1"/>
            <a:stCxn id="7" idx="2"/>
            <a:endCxn id="44" idx="0"/>
          </p:cNvCxnSpPr>
          <p:nvPr/>
        </p:nvCxnSpPr>
        <p:spPr bwMode="auto">
          <a:xfrm rot="10800000" flipV="1">
            <a:off x="5646738" y="2667000"/>
            <a:ext cx="1592262" cy="452438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6" name="Straight Arrow Connector 68"/>
          <p:cNvCxnSpPr>
            <a:cxnSpLocks noChangeShapeType="1"/>
            <a:stCxn id="8" idx="1"/>
            <a:endCxn id="57" idx="0"/>
          </p:cNvCxnSpPr>
          <p:nvPr/>
        </p:nvCxnSpPr>
        <p:spPr bwMode="auto">
          <a:xfrm rot="16200000" flipV="1">
            <a:off x="5093494" y="4560094"/>
            <a:ext cx="1327150" cy="919162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7" name="Straight Arrow Connector 72"/>
          <p:cNvCxnSpPr>
            <a:cxnSpLocks noChangeShapeType="1"/>
            <a:stCxn id="9" idx="7"/>
            <a:endCxn id="58" idx="0"/>
          </p:cNvCxnSpPr>
          <p:nvPr/>
        </p:nvCxnSpPr>
        <p:spPr bwMode="auto">
          <a:xfrm rot="5400000" flipH="1" flipV="1">
            <a:off x="2887663" y="4568825"/>
            <a:ext cx="1230312" cy="998538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8" name="Straight Arrow Connector 75"/>
          <p:cNvCxnSpPr>
            <a:cxnSpLocks noChangeShapeType="1"/>
            <a:stCxn id="10" idx="6"/>
            <a:endCxn id="59" idx="0"/>
          </p:cNvCxnSpPr>
          <p:nvPr/>
        </p:nvCxnSpPr>
        <p:spPr bwMode="auto">
          <a:xfrm>
            <a:off x="1905000" y="2667000"/>
            <a:ext cx="1624013" cy="523875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69" name="TextBox 78"/>
          <p:cNvSpPr txBox="1">
            <a:spLocks noChangeArrowheads="1"/>
          </p:cNvSpPr>
          <p:nvPr/>
        </p:nvSpPr>
        <p:spPr bwMode="auto">
          <a:xfrm>
            <a:off x="4724400" y="206375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TIM</a:t>
            </a:r>
            <a:endParaRPr lang="en-US" sz="2800" b="1">
              <a:latin typeface="+mj-lt"/>
            </a:endParaRPr>
          </a:p>
        </p:txBody>
      </p:sp>
      <p:sp>
        <p:nvSpPr>
          <p:cNvPr id="91170" name="TextBox 79"/>
          <p:cNvSpPr txBox="1">
            <a:spLocks noChangeArrowheads="1"/>
          </p:cNvSpPr>
          <p:nvPr/>
        </p:nvSpPr>
        <p:spPr bwMode="auto">
          <a:xfrm>
            <a:off x="7315200" y="2057400"/>
            <a:ext cx="1828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DẠ DÀY</a:t>
            </a:r>
            <a:endParaRPr lang="en-US" sz="2800" b="1">
              <a:latin typeface="+mj-lt"/>
            </a:endParaRPr>
          </a:p>
        </p:txBody>
      </p:sp>
      <p:sp>
        <p:nvSpPr>
          <p:cNvPr id="91171" name="TextBox 80"/>
          <p:cNvSpPr txBox="1">
            <a:spLocks noChangeArrowheads="1"/>
          </p:cNvSpPr>
          <p:nvPr/>
        </p:nvSpPr>
        <p:spPr bwMode="auto">
          <a:xfrm>
            <a:off x="6477000" y="5786438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PHỔI</a:t>
            </a:r>
            <a:endParaRPr lang="en-US" sz="2800" b="1">
              <a:latin typeface="+mj-lt"/>
            </a:endParaRPr>
          </a:p>
        </p:txBody>
      </p:sp>
      <p:sp>
        <p:nvSpPr>
          <p:cNvPr id="91172" name="TextBox 81"/>
          <p:cNvSpPr txBox="1">
            <a:spLocks noChangeArrowheads="1"/>
          </p:cNvSpPr>
          <p:nvPr/>
        </p:nvSpPr>
        <p:spPr bwMode="auto">
          <a:xfrm>
            <a:off x="838200" y="5845175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THẬN</a:t>
            </a:r>
            <a:endParaRPr lang="en-US" sz="2800" b="1">
              <a:latin typeface="+mj-lt"/>
            </a:endParaRPr>
          </a:p>
        </p:txBody>
      </p:sp>
      <p:sp>
        <p:nvSpPr>
          <p:cNvPr id="91174" name="TextBox 83"/>
          <p:cNvSpPr txBox="1">
            <a:spLocks noChangeArrowheads="1"/>
          </p:cNvSpPr>
          <p:nvPr/>
        </p:nvSpPr>
        <p:spPr bwMode="auto">
          <a:xfrm>
            <a:off x="3657600" y="2819400"/>
            <a:ext cx="1828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/>
            <a:r>
              <a:rPr lang="en-US" sz="4000" b="1">
                <a:solidFill>
                  <a:srgbClr val="0000CC"/>
                </a:solidFill>
              </a:rPr>
              <a:t>NGŨ TẠNG</a:t>
            </a:r>
          </a:p>
        </p:txBody>
      </p: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4679950" y="717550"/>
            <a:ext cx="2603500" cy="1841500"/>
            <a:chOff x="4679950" y="717550"/>
            <a:chExt cx="2603500" cy="1841500"/>
          </a:xfrm>
        </p:grpSpPr>
        <p:sp>
          <p:nvSpPr>
            <p:cNvPr id="40" name="Chevron 39"/>
            <p:cNvSpPr/>
            <p:nvPr/>
          </p:nvSpPr>
          <p:spPr>
            <a:xfrm rot="2654013">
              <a:off x="5854700" y="1511300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3046" name="Straight Connector 16"/>
            <p:cNvCxnSpPr>
              <a:cxnSpLocks noChangeShapeType="1"/>
              <a:stCxn id="7" idx="1"/>
              <a:endCxn id="6" idx="5"/>
            </p:cNvCxnSpPr>
            <p:nvPr/>
          </p:nvCxnSpPr>
          <p:spPr bwMode="auto">
            <a:xfrm rot="16200000" flipV="1">
              <a:off x="5060950" y="336550"/>
              <a:ext cx="1841500" cy="2603500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6324600" y="2774950"/>
            <a:ext cx="958850" cy="2863850"/>
            <a:chOff x="6324603" y="2774764"/>
            <a:chExt cx="959037" cy="2864038"/>
          </a:xfrm>
        </p:grpSpPr>
        <p:sp>
          <p:nvSpPr>
            <p:cNvPr id="41" name="Chevron 40"/>
            <p:cNvSpPr/>
            <p:nvPr/>
          </p:nvSpPr>
          <p:spPr>
            <a:xfrm rot="6553520">
              <a:off x="6670765" y="3997200"/>
              <a:ext cx="304820" cy="304859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3044" name="Straight Connector 20"/>
            <p:cNvCxnSpPr>
              <a:cxnSpLocks noChangeShapeType="1"/>
              <a:stCxn id="7" idx="3"/>
              <a:endCxn id="8" idx="0"/>
            </p:cNvCxnSpPr>
            <p:nvPr/>
          </p:nvCxnSpPr>
          <p:spPr bwMode="auto">
            <a:xfrm rot="5400000">
              <a:off x="5372101" y="3727263"/>
              <a:ext cx="2864037" cy="959037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3048000" y="5629275"/>
            <a:ext cx="3124200" cy="304800"/>
            <a:chOff x="3048000" y="5629275"/>
            <a:chExt cx="3124200" cy="304800"/>
          </a:xfrm>
        </p:grpSpPr>
        <p:sp>
          <p:nvSpPr>
            <p:cNvPr id="42" name="Chevron 41"/>
            <p:cNvSpPr/>
            <p:nvPr/>
          </p:nvSpPr>
          <p:spPr>
            <a:xfrm rot="10570348">
              <a:off x="4486275" y="5629275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3042" name="Straight Connector 23"/>
            <p:cNvCxnSpPr>
              <a:cxnSpLocks noChangeShapeType="1"/>
              <a:stCxn id="8" idx="2"/>
              <a:endCxn id="9" idx="6"/>
            </p:cNvCxnSpPr>
            <p:nvPr/>
          </p:nvCxnSpPr>
          <p:spPr bwMode="auto">
            <a:xfrm rot="10800000">
              <a:off x="3048000" y="5791200"/>
              <a:ext cx="3124200" cy="1588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1860550" y="2774950"/>
            <a:ext cx="1035050" cy="2863850"/>
            <a:chOff x="1860550" y="2774950"/>
            <a:chExt cx="1035050" cy="2863850"/>
          </a:xfrm>
        </p:grpSpPr>
        <p:sp>
          <p:nvSpPr>
            <p:cNvPr id="43" name="Chevron 42"/>
            <p:cNvSpPr/>
            <p:nvPr/>
          </p:nvSpPr>
          <p:spPr>
            <a:xfrm rot="14615523">
              <a:off x="2233613" y="4062413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3040" name="Straight Connector 26"/>
            <p:cNvCxnSpPr>
              <a:cxnSpLocks noChangeShapeType="1"/>
              <a:stCxn id="9" idx="0"/>
              <a:endCxn id="10" idx="5"/>
            </p:cNvCxnSpPr>
            <p:nvPr/>
          </p:nvCxnSpPr>
          <p:spPr bwMode="auto">
            <a:xfrm rot="16200000" flipV="1">
              <a:off x="946150" y="3689350"/>
              <a:ext cx="2863850" cy="1035050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1860550" y="717550"/>
            <a:ext cx="2603500" cy="1841500"/>
            <a:chOff x="1860550" y="717550"/>
            <a:chExt cx="2603500" cy="1841500"/>
          </a:xfrm>
        </p:grpSpPr>
        <p:sp>
          <p:nvSpPr>
            <p:cNvPr id="34" name="Chevron 33"/>
            <p:cNvSpPr/>
            <p:nvPr/>
          </p:nvSpPr>
          <p:spPr>
            <a:xfrm rot="19078915">
              <a:off x="2984500" y="1511300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3038" name="Straight Connector 15"/>
            <p:cNvCxnSpPr>
              <a:cxnSpLocks noChangeShapeType="1"/>
              <a:stCxn id="10" idx="7"/>
              <a:endCxn id="6" idx="3"/>
            </p:cNvCxnSpPr>
            <p:nvPr/>
          </p:nvCxnSpPr>
          <p:spPr bwMode="auto">
            <a:xfrm rot="5400000" flipH="1" flipV="1">
              <a:off x="2241550" y="336550"/>
              <a:ext cx="1841500" cy="2603500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10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3" grpId="0"/>
      <p:bldP spid="63" grpId="0" animBg="1"/>
      <p:bldP spid="63" grpId="1" animBg="1"/>
      <p:bldP spid="6" grpId="0" animBg="1"/>
      <p:bldP spid="7" grpId="0" animBg="1"/>
      <p:bldP spid="8" grpId="0" animBg="1"/>
      <p:bldP spid="9" grpId="0" animBg="1"/>
      <p:bldP spid="10" grpId="0" animBg="1"/>
      <p:bldP spid="91169" grpId="0"/>
      <p:bldP spid="91170" grpId="0"/>
      <p:bldP spid="91171" grpId="0"/>
      <p:bldP spid="91172" grpId="0"/>
      <p:bldP spid="91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Kinh tế tri thức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8B19F-45D0-4F6F-9B5E-D9148497AD1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298450" y="1268413"/>
            <a:ext cx="863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0" rIns="91421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/>
            <a:r>
              <a:rPr lang="en-US" sz="2000">
                <a:latin typeface="Arial" charset="0"/>
              </a:rPr>
              <a:t>Từ triết lý hướng con người đến thực hành quản trị tri thức tự định hướng.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365125" y="3159125"/>
            <a:ext cx="35861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/>
            <a:r>
              <a:rPr lang="en-US" sz="3200">
                <a:latin typeface="Arial" charset="0"/>
              </a:rPr>
              <a:t>Ra lệnh, làm theo, điều khiển nhân viên</a:t>
            </a:r>
          </a:p>
        </p:txBody>
      </p:sp>
      <p:sp>
        <p:nvSpPr>
          <p:cNvPr id="339973" name="Oval 5"/>
          <p:cNvSpPr>
            <a:spLocks noChangeArrowheads="1"/>
          </p:cNvSpPr>
          <p:nvPr/>
        </p:nvSpPr>
        <p:spPr bwMode="auto">
          <a:xfrm>
            <a:off x="107950" y="1824038"/>
            <a:ext cx="3933825" cy="1287462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>
            <a:solidFill>
              <a:srgbClr val="996600"/>
            </a:solidFill>
            <a:round/>
            <a:headEnd/>
            <a:tailEnd/>
          </a:ln>
          <a:effectLst>
            <a:outerShdw dist="68392" dir="17508085" algn="ctr" rotWithShape="0">
              <a:schemeClr val="bg2"/>
            </a:outerShdw>
          </a:effectLst>
        </p:spPr>
        <p:txBody>
          <a:bodyPr wrap="none" lIns="91421" tIns="45710" rIns="91421" bIns="45710" anchor="ctr"/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+mn-cs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+mn-cs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Arial" pitchFamily="34" charset="0"/>
                <a:cs typeface="+mn-cs"/>
              </a:rPr>
              <a:t>thói</a:t>
            </a:r>
            <a:r>
              <a:rPr lang="en-US" sz="3200">
                <a:solidFill>
                  <a:srgbClr val="0000FF"/>
                </a:solidFill>
                <a:latin typeface="Arial" pitchFamily="34" charset="0"/>
                <a:cs typeface="+mn-cs"/>
              </a:rPr>
              <a:t> quen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+mn-cs"/>
              </a:rPr>
              <a:t/>
            </a:r>
            <a:br>
              <a:rPr lang="en-US" sz="3200" dirty="0">
                <a:solidFill>
                  <a:srgbClr val="0000FF"/>
                </a:solidFill>
                <a:latin typeface="Arial" pitchFamily="34" charset="0"/>
                <a:cs typeface="+mn-cs"/>
              </a:rPr>
            </a:br>
            <a:r>
              <a:rPr lang="en-US" sz="3200">
                <a:solidFill>
                  <a:srgbClr val="0000FF"/>
                </a:solidFill>
                <a:latin typeface="Arial" pitchFamily="34" charset="0"/>
                <a:cs typeface="+mn-cs"/>
              </a:rPr>
              <a:t>tư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+mn-cs"/>
              </a:rPr>
              <a:t>duy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+mn-cs"/>
              </a:rPr>
              <a:t>hạng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+mn-cs"/>
              </a:rPr>
              <a:t> 3</a:t>
            </a:r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5219700" y="3141663"/>
            <a:ext cx="33321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/>
            <a:r>
              <a:rPr lang="en-US" sz="3200">
                <a:latin typeface="Arial" charset="0"/>
              </a:rPr>
              <a:t>Tự định hướng, năng động, hợp tác tốt, đột phá</a:t>
            </a:r>
          </a:p>
          <a:p>
            <a:pPr algn="ctr"/>
            <a:endParaRPr lang="en-US" sz="3200">
              <a:latin typeface="Arial" charset="0"/>
            </a:endParaRPr>
          </a:p>
        </p:txBody>
      </p:sp>
      <p:sp>
        <p:nvSpPr>
          <p:cNvPr id="339975" name="Oval 7"/>
          <p:cNvSpPr>
            <a:spLocks noChangeArrowheads="1"/>
          </p:cNvSpPr>
          <p:nvPr/>
        </p:nvSpPr>
        <p:spPr bwMode="auto">
          <a:xfrm>
            <a:off x="4786313" y="1752600"/>
            <a:ext cx="4357687" cy="1287463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>
            <a:solidFill>
              <a:srgbClr val="996600"/>
            </a:solidFill>
            <a:round/>
            <a:headEnd/>
            <a:tailEnd/>
          </a:ln>
          <a:effectLst>
            <a:outerShdw dist="74053" dir="7257825" algn="ctr" rotWithShape="0">
              <a:schemeClr val="bg2"/>
            </a:outerShdw>
          </a:effectLst>
        </p:spPr>
        <p:txBody>
          <a:bodyPr wrap="none" lIns="91421" tIns="45710" rIns="91421" bIns="45710" anchor="ctr"/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+mn-cs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+mn-cs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Arial" pitchFamily="34" charset="0"/>
                <a:cs typeface="+mn-cs"/>
              </a:rPr>
              <a:t>thói</a:t>
            </a:r>
            <a:r>
              <a:rPr lang="en-US" sz="3200">
                <a:solidFill>
                  <a:srgbClr val="0000FF"/>
                </a:solidFill>
                <a:latin typeface="Arial" pitchFamily="34" charset="0"/>
                <a:cs typeface="+mn-cs"/>
              </a:rPr>
              <a:t> quen</a:t>
            </a:r>
            <a:br>
              <a:rPr lang="en-US" sz="3200">
                <a:solidFill>
                  <a:srgbClr val="0000FF"/>
                </a:solidFill>
                <a:latin typeface="Arial" pitchFamily="34" charset="0"/>
                <a:cs typeface="+mn-cs"/>
              </a:rPr>
            </a:br>
            <a:r>
              <a:rPr lang="en-US" sz="3200">
                <a:solidFill>
                  <a:srgbClr val="0000FF"/>
                </a:solidFill>
                <a:latin typeface="Arial" pitchFamily="34" charset="0"/>
                <a:cs typeface="+mn-cs"/>
              </a:rPr>
              <a:t>tư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+mn-cs"/>
              </a:rPr>
              <a:t>duy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+mn-cs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+mn-cs"/>
              </a:rPr>
              <a:t>đại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39976" name="Line 8"/>
          <p:cNvSpPr>
            <a:spLocks noChangeShapeType="1"/>
          </p:cNvSpPr>
          <p:nvPr/>
        </p:nvSpPr>
        <p:spPr bwMode="auto">
          <a:xfrm flipV="1">
            <a:off x="4495800" y="4184650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1066800" y="4913313"/>
            <a:ext cx="70469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/>
            <a:r>
              <a:rPr lang="en-US" sz="2800">
                <a:latin typeface="Arial" charset="0"/>
              </a:rPr>
              <a:t>Từng tổ chức cụ thể được hỗ trợ bởi </a:t>
            </a:r>
          </a:p>
          <a:p>
            <a:pPr algn="ctr"/>
            <a:r>
              <a:rPr lang="en-US" sz="2800">
                <a:latin typeface="Arial" charset="0"/>
              </a:rPr>
              <a:t>chính sách và lộ trình thực hiện POKM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rot="5400000">
            <a:off x="4127500" y="3397250"/>
            <a:ext cx="762000" cy="736600"/>
            <a:chOff x="2880" y="2160"/>
            <a:chExt cx="480" cy="384"/>
          </a:xfrm>
        </p:grpSpPr>
        <p:sp>
          <p:nvSpPr>
            <p:cNvPr id="7181" name="AutoShape 11"/>
            <p:cNvSpPr>
              <a:spLocks noChangeArrowheads="1"/>
            </p:cNvSpPr>
            <p:nvPr/>
          </p:nvSpPr>
          <p:spPr bwMode="auto">
            <a:xfrm>
              <a:off x="2949" y="2304"/>
              <a:ext cx="336" cy="24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CC3300"/>
                </a:gs>
                <a:gs pos="100000">
                  <a:srgbClr val="FFFF00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7182" name="AutoShape 12"/>
            <p:cNvSpPr>
              <a:spLocks noChangeArrowheads="1"/>
            </p:cNvSpPr>
            <p:nvPr/>
          </p:nvSpPr>
          <p:spPr bwMode="auto">
            <a:xfrm>
              <a:off x="2880" y="2160"/>
              <a:ext cx="480" cy="24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CC3300"/>
                </a:gs>
                <a:gs pos="100000">
                  <a:srgbClr val="FFFF00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sp>
        <p:nvSpPr>
          <p:cNvPr id="339981" name="Freeform 13"/>
          <p:cNvSpPr>
            <a:spLocks/>
          </p:cNvSpPr>
          <p:nvPr/>
        </p:nvSpPr>
        <p:spPr bwMode="auto">
          <a:xfrm>
            <a:off x="2673350" y="6083300"/>
            <a:ext cx="4064000" cy="546100"/>
          </a:xfrm>
          <a:custGeom>
            <a:avLst/>
            <a:gdLst>
              <a:gd name="T0" fmla="*/ 0 w 2560"/>
              <a:gd name="T1" fmla="*/ 2147483647 h 344"/>
              <a:gd name="T2" fmla="*/ 2147483647 w 2560"/>
              <a:gd name="T3" fmla="*/ 2147483647 h 344"/>
              <a:gd name="T4" fmla="*/ 2147483647 w 2560"/>
              <a:gd name="T5" fmla="*/ 2147483647 h 344"/>
              <a:gd name="T6" fmla="*/ 2147483647 w 2560"/>
              <a:gd name="T7" fmla="*/ 2147483647 h 344"/>
              <a:gd name="T8" fmla="*/ 2147483647 w 2560"/>
              <a:gd name="T9" fmla="*/ 2147483647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0"/>
              <a:gd name="T16" fmla="*/ 0 h 344"/>
              <a:gd name="T17" fmla="*/ 2560 w 2560"/>
              <a:gd name="T18" fmla="*/ 344 h 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0" h="344">
                <a:moveTo>
                  <a:pt x="0" y="56"/>
                </a:moveTo>
                <a:cubicBezTo>
                  <a:pt x="1120" y="28"/>
                  <a:pt x="2240" y="0"/>
                  <a:pt x="2400" y="8"/>
                </a:cubicBezTo>
                <a:cubicBezTo>
                  <a:pt x="2560" y="16"/>
                  <a:pt x="1152" y="80"/>
                  <a:pt x="960" y="104"/>
                </a:cubicBezTo>
                <a:cubicBezTo>
                  <a:pt x="768" y="128"/>
                  <a:pt x="1216" y="112"/>
                  <a:pt x="1248" y="152"/>
                </a:cubicBezTo>
                <a:cubicBezTo>
                  <a:pt x="1280" y="192"/>
                  <a:pt x="1216" y="268"/>
                  <a:pt x="1152" y="344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endParaRPr lang="vi-VN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9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/>
      <p:bldP spid="339972" grpId="0"/>
      <p:bldP spid="339973" grpId="0" animBg="1"/>
      <p:bldP spid="339974" grpId="0"/>
      <p:bldP spid="339975" grpId="0" animBg="1"/>
      <p:bldP spid="339976" grpId="0" animBg="1"/>
      <p:bldP spid="339977" grpId="0"/>
      <p:bldP spid="33998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73" name="TextBox 82"/>
          <p:cNvSpPr txBox="1">
            <a:spLocks noChangeArrowheads="1"/>
          </p:cNvSpPr>
          <p:nvPr/>
        </p:nvSpPr>
        <p:spPr bwMode="auto">
          <a:xfrm>
            <a:off x="152400" y="2057400"/>
            <a:ext cx="1828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Đổi mới</a:t>
            </a:r>
            <a:endParaRPr lang="en-US" sz="2800" b="1">
              <a:latin typeface="+mj-lt"/>
            </a:endParaRPr>
          </a:p>
        </p:txBody>
      </p:sp>
      <p:sp>
        <p:nvSpPr>
          <p:cNvPr id="63" name="Explosion 2 62"/>
          <p:cNvSpPr/>
          <p:nvPr/>
        </p:nvSpPr>
        <p:spPr>
          <a:xfrm>
            <a:off x="2971800" y="1752600"/>
            <a:ext cx="3505200" cy="3352800"/>
          </a:xfrm>
          <a:prstGeom prst="irregularSeal2">
            <a:avLst/>
          </a:prstGeom>
          <a:solidFill>
            <a:srgbClr val="92D050"/>
          </a:solidFill>
          <a:ln w="19050">
            <a:solidFill>
              <a:srgbClr val="002060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600" y="4572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39000" y="25146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56388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56388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00200" y="25146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679950" y="717550"/>
            <a:ext cx="1644650" cy="4921250"/>
            <a:chOff x="4679950" y="717550"/>
            <a:chExt cx="1644650" cy="4921250"/>
          </a:xfrm>
        </p:grpSpPr>
        <p:cxnSp>
          <p:nvCxnSpPr>
            <p:cNvPr id="44079" name="Straight Connector 30"/>
            <p:cNvCxnSpPr>
              <a:cxnSpLocks noChangeShapeType="1"/>
              <a:stCxn id="6" idx="5"/>
              <a:endCxn id="8" idx="0"/>
            </p:cNvCxnSpPr>
            <p:nvPr/>
          </p:nvCxnSpPr>
          <p:spPr bwMode="auto">
            <a:xfrm rot="16200000" flipH="1">
              <a:off x="3041650" y="2355850"/>
              <a:ext cx="4921250" cy="16446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Chevron 43"/>
            <p:cNvSpPr/>
            <p:nvPr/>
          </p:nvSpPr>
          <p:spPr>
            <a:xfrm rot="4349005">
              <a:off x="5372100" y="3086100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048000" y="2774950"/>
            <a:ext cx="4235450" cy="3016250"/>
            <a:chOff x="3048000" y="2774950"/>
            <a:chExt cx="4235450" cy="3016250"/>
          </a:xfrm>
        </p:grpSpPr>
        <p:cxnSp>
          <p:nvCxnSpPr>
            <p:cNvPr id="44077" name="Straight Connector 47"/>
            <p:cNvCxnSpPr>
              <a:cxnSpLocks noChangeShapeType="1"/>
              <a:stCxn id="7" idx="3"/>
            </p:cNvCxnSpPr>
            <p:nvPr/>
          </p:nvCxnSpPr>
          <p:spPr bwMode="auto">
            <a:xfrm rot="5400000">
              <a:off x="3657600" y="2165350"/>
              <a:ext cx="3016250" cy="42354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Chevron 56"/>
            <p:cNvSpPr/>
            <p:nvPr/>
          </p:nvSpPr>
          <p:spPr>
            <a:xfrm rot="8524752">
              <a:off x="4991100" y="4129088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860550" y="2774950"/>
            <a:ext cx="4311650" cy="3016250"/>
            <a:chOff x="1860550" y="2774950"/>
            <a:chExt cx="4311650" cy="3016250"/>
          </a:xfrm>
        </p:grpSpPr>
        <p:cxnSp>
          <p:nvCxnSpPr>
            <p:cNvPr id="44075" name="Straight Connector 53"/>
            <p:cNvCxnSpPr>
              <a:cxnSpLocks noChangeShapeType="1"/>
              <a:stCxn id="8" idx="2"/>
              <a:endCxn id="10" idx="5"/>
            </p:cNvCxnSpPr>
            <p:nvPr/>
          </p:nvCxnSpPr>
          <p:spPr bwMode="auto">
            <a:xfrm rot="10800000">
              <a:off x="1860550" y="2774950"/>
              <a:ext cx="4311650" cy="30162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Chevron 57"/>
            <p:cNvSpPr/>
            <p:nvPr/>
          </p:nvSpPr>
          <p:spPr>
            <a:xfrm rot="12841789">
              <a:off x="3871913" y="4132263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2895600" y="717550"/>
            <a:ext cx="1568450" cy="4921250"/>
            <a:chOff x="2895600" y="717550"/>
            <a:chExt cx="1568450" cy="4921250"/>
          </a:xfrm>
        </p:grpSpPr>
        <p:cxnSp>
          <p:nvCxnSpPr>
            <p:cNvPr id="44073" name="Straight Connector 44"/>
            <p:cNvCxnSpPr>
              <a:cxnSpLocks noChangeShapeType="1"/>
              <a:stCxn id="6" idx="3"/>
              <a:endCxn id="9" idx="0"/>
            </p:cNvCxnSpPr>
            <p:nvPr/>
          </p:nvCxnSpPr>
          <p:spPr bwMode="auto">
            <a:xfrm rot="5400000">
              <a:off x="1219200" y="2393950"/>
              <a:ext cx="4921250" cy="15684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Chevron 58"/>
            <p:cNvSpPr/>
            <p:nvPr/>
          </p:nvSpPr>
          <p:spPr>
            <a:xfrm rot="17188854">
              <a:off x="3544888" y="3008313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1860550" y="2438400"/>
            <a:ext cx="5424488" cy="304800"/>
            <a:chOff x="1860550" y="2438400"/>
            <a:chExt cx="5424488" cy="304800"/>
          </a:xfrm>
        </p:grpSpPr>
        <p:cxnSp>
          <p:nvCxnSpPr>
            <p:cNvPr id="44071" name="Straight Connector 50"/>
            <p:cNvCxnSpPr>
              <a:cxnSpLocks noChangeShapeType="1"/>
              <a:stCxn id="7" idx="1"/>
              <a:endCxn id="10" idx="7"/>
            </p:cNvCxnSpPr>
            <p:nvPr/>
          </p:nvCxnSpPr>
          <p:spPr bwMode="auto">
            <a:xfrm rot="16200000" flipV="1">
              <a:off x="4572000" y="-152400"/>
              <a:ext cx="1588" cy="54244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Chevron 59"/>
            <p:cNvSpPr/>
            <p:nvPr/>
          </p:nvSpPr>
          <p:spPr>
            <a:xfrm>
              <a:off x="4419600" y="2438400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cxnSp>
        <p:nvCxnSpPr>
          <p:cNvPr id="91164" name="Straight Arrow Connector 64"/>
          <p:cNvCxnSpPr>
            <a:cxnSpLocks noChangeShapeType="1"/>
            <a:stCxn id="6" idx="4"/>
          </p:cNvCxnSpPr>
          <p:nvPr/>
        </p:nvCxnSpPr>
        <p:spPr bwMode="auto">
          <a:xfrm rot="5400000">
            <a:off x="3733801" y="1600200"/>
            <a:ext cx="1676400" cy="3175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5" name="Straight Arrow Connector 65"/>
          <p:cNvCxnSpPr>
            <a:cxnSpLocks noChangeShapeType="1"/>
            <a:stCxn id="7" idx="2"/>
            <a:endCxn id="44" idx="0"/>
          </p:cNvCxnSpPr>
          <p:nvPr/>
        </p:nvCxnSpPr>
        <p:spPr bwMode="auto">
          <a:xfrm rot="10800000" flipV="1">
            <a:off x="5646738" y="2667000"/>
            <a:ext cx="1592262" cy="452438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6" name="Straight Arrow Connector 68"/>
          <p:cNvCxnSpPr>
            <a:cxnSpLocks noChangeShapeType="1"/>
            <a:stCxn id="8" idx="1"/>
            <a:endCxn id="57" idx="0"/>
          </p:cNvCxnSpPr>
          <p:nvPr/>
        </p:nvCxnSpPr>
        <p:spPr bwMode="auto">
          <a:xfrm rot="16200000" flipV="1">
            <a:off x="5093494" y="4560094"/>
            <a:ext cx="1327150" cy="919162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7" name="Straight Arrow Connector 72"/>
          <p:cNvCxnSpPr>
            <a:cxnSpLocks noChangeShapeType="1"/>
            <a:stCxn id="9" idx="7"/>
            <a:endCxn id="58" idx="0"/>
          </p:cNvCxnSpPr>
          <p:nvPr/>
        </p:nvCxnSpPr>
        <p:spPr bwMode="auto">
          <a:xfrm rot="5400000" flipH="1" flipV="1">
            <a:off x="2887663" y="4568825"/>
            <a:ext cx="1230312" cy="998538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8" name="Straight Arrow Connector 75"/>
          <p:cNvCxnSpPr>
            <a:cxnSpLocks noChangeShapeType="1"/>
            <a:stCxn id="10" idx="6"/>
            <a:endCxn id="59" idx="0"/>
          </p:cNvCxnSpPr>
          <p:nvPr/>
        </p:nvCxnSpPr>
        <p:spPr bwMode="auto">
          <a:xfrm>
            <a:off x="1905000" y="2667000"/>
            <a:ext cx="1624013" cy="523875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69" name="TextBox 78"/>
          <p:cNvSpPr txBox="1">
            <a:spLocks noChangeArrowheads="1"/>
          </p:cNvSpPr>
          <p:nvPr/>
        </p:nvSpPr>
        <p:spPr bwMode="auto">
          <a:xfrm>
            <a:off x="4724400" y="0"/>
            <a:ext cx="1676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Trao</a:t>
            </a:r>
            <a:br>
              <a:rPr lang="en-US" sz="4000" b="1">
                <a:solidFill>
                  <a:srgbClr val="FF0000"/>
                </a:solidFill>
                <a:latin typeface="+mj-lt"/>
              </a:rPr>
            </a:br>
            <a:r>
              <a:rPr lang="en-US" sz="4000" b="1">
                <a:solidFill>
                  <a:srgbClr val="FF0000"/>
                </a:solidFill>
                <a:latin typeface="+mj-lt"/>
              </a:rPr>
              <a:t>đổi</a:t>
            </a:r>
            <a:endParaRPr lang="en-US" sz="2800" b="1">
              <a:latin typeface="+mj-lt"/>
            </a:endParaRPr>
          </a:p>
        </p:txBody>
      </p:sp>
      <p:sp>
        <p:nvSpPr>
          <p:cNvPr id="91170" name="TextBox 79"/>
          <p:cNvSpPr txBox="1">
            <a:spLocks noChangeArrowheads="1"/>
          </p:cNvSpPr>
          <p:nvPr/>
        </p:nvSpPr>
        <p:spPr bwMode="auto">
          <a:xfrm>
            <a:off x="7315200" y="2057400"/>
            <a:ext cx="1828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Thu nhận</a:t>
            </a:r>
            <a:endParaRPr lang="en-US" sz="2800" b="1">
              <a:latin typeface="+mj-lt"/>
            </a:endParaRPr>
          </a:p>
        </p:txBody>
      </p:sp>
      <p:sp>
        <p:nvSpPr>
          <p:cNvPr id="91171" name="TextBox 80"/>
          <p:cNvSpPr txBox="1">
            <a:spLocks noChangeArrowheads="1"/>
          </p:cNvSpPr>
          <p:nvPr/>
        </p:nvSpPr>
        <p:spPr bwMode="auto">
          <a:xfrm>
            <a:off x="6477000" y="5786438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Lưu giữ</a:t>
            </a:r>
            <a:endParaRPr lang="en-US" sz="2800" b="1">
              <a:latin typeface="+mj-lt"/>
            </a:endParaRPr>
          </a:p>
        </p:txBody>
      </p:sp>
      <p:sp>
        <p:nvSpPr>
          <p:cNvPr id="91172" name="TextBox 81"/>
          <p:cNvSpPr txBox="1">
            <a:spLocks noChangeArrowheads="1"/>
          </p:cNvSpPr>
          <p:nvPr/>
        </p:nvSpPr>
        <p:spPr bwMode="auto">
          <a:xfrm>
            <a:off x="838200" y="5845175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Đánh giá</a:t>
            </a:r>
            <a:endParaRPr lang="en-US" sz="2800" b="1">
              <a:latin typeface="+mj-lt"/>
            </a:endParaRPr>
          </a:p>
        </p:txBody>
      </p:sp>
      <p:sp>
        <p:nvSpPr>
          <p:cNvPr id="91174" name="TextBox 83"/>
          <p:cNvSpPr txBox="1">
            <a:spLocks noChangeArrowheads="1"/>
          </p:cNvSpPr>
          <p:nvPr/>
        </p:nvSpPr>
        <p:spPr bwMode="auto">
          <a:xfrm>
            <a:off x="3657600" y="2819400"/>
            <a:ext cx="1828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0000CC"/>
                </a:solidFill>
              </a:rPr>
              <a:t>QUẢN TRỊ TRI THỨC</a:t>
            </a:r>
          </a:p>
        </p:txBody>
      </p: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4679950" y="717550"/>
            <a:ext cx="2603500" cy="1841500"/>
            <a:chOff x="4679950" y="717550"/>
            <a:chExt cx="2603500" cy="1841500"/>
          </a:xfrm>
        </p:grpSpPr>
        <p:sp>
          <p:nvSpPr>
            <p:cNvPr id="40" name="Chevron 39"/>
            <p:cNvSpPr/>
            <p:nvPr/>
          </p:nvSpPr>
          <p:spPr>
            <a:xfrm rot="2654013">
              <a:off x="5854700" y="1511300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4070" name="Straight Connector 16"/>
            <p:cNvCxnSpPr>
              <a:cxnSpLocks noChangeShapeType="1"/>
              <a:stCxn id="7" idx="1"/>
              <a:endCxn id="6" idx="5"/>
            </p:cNvCxnSpPr>
            <p:nvPr/>
          </p:nvCxnSpPr>
          <p:spPr bwMode="auto">
            <a:xfrm rot="16200000" flipV="1">
              <a:off x="5060950" y="336550"/>
              <a:ext cx="1841500" cy="2603500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6324600" y="2774950"/>
            <a:ext cx="958850" cy="2863850"/>
            <a:chOff x="6324603" y="2774764"/>
            <a:chExt cx="959037" cy="2864038"/>
          </a:xfrm>
        </p:grpSpPr>
        <p:sp>
          <p:nvSpPr>
            <p:cNvPr id="41" name="Chevron 40"/>
            <p:cNvSpPr/>
            <p:nvPr/>
          </p:nvSpPr>
          <p:spPr>
            <a:xfrm rot="6553520">
              <a:off x="6670765" y="3997200"/>
              <a:ext cx="304820" cy="304859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4068" name="Straight Connector 20"/>
            <p:cNvCxnSpPr>
              <a:cxnSpLocks noChangeShapeType="1"/>
              <a:stCxn id="7" idx="3"/>
              <a:endCxn id="8" idx="0"/>
            </p:cNvCxnSpPr>
            <p:nvPr/>
          </p:nvCxnSpPr>
          <p:spPr bwMode="auto">
            <a:xfrm rot="5400000">
              <a:off x="5372101" y="3727263"/>
              <a:ext cx="2864037" cy="959037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3048000" y="5629275"/>
            <a:ext cx="3124200" cy="304800"/>
            <a:chOff x="3048000" y="5629275"/>
            <a:chExt cx="3124200" cy="304800"/>
          </a:xfrm>
        </p:grpSpPr>
        <p:sp>
          <p:nvSpPr>
            <p:cNvPr id="42" name="Chevron 41"/>
            <p:cNvSpPr/>
            <p:nvPr/>
          </p:nvSpPr>
          <p:spPr>
            <a:xfrm rot="10570348">
              <a:off x="4486275" y="5629275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4066" name="Straight Connector 23"/>
            <p:cNvCxnSpPr>
              <a:cxnSpLocks noChangeShapeType="1"/>
              <a:stCxn id="8" idx="2"/>
              <a:endCxn id="9" idx="6"/>
            </p:cNvCxnSpPr>
            <p:nvPr/>
          </p:nvCxnSpPr>
          <p:spPr bwMode="auto">
            <a:xfrm rot="10800000">
              <a:off x="3048000" y="5791200"/>
              <a:ext cx="3124200" cy="1588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1860550" y="2774950"/>
            <a:ext cx="1035050" cy="2863850"/>
            <a:chOff x="1860550" y="2774950"/>
            <a:chExt cx="1035050" cy="2863850"/>
          </a:xfrm>
        </p:grpSpPr>
        <p:sp>
          <p:nvSpPr>
            <p:cNvPr id="43" name="Chevron 42"/>
            <p:cNvSpPr/>
            <p:nvPr/>
          </p:nvSpPr>
          <p:spPr>
            <a:xfrm rot="14615523">
              <a:off x="2233613" y="4062413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4064" name="Straight Connector 26"/>
            <p:cNvCxnSpPr>
              <a:cxnSpLocks noChangeShapeType="1"/>
              <a:stCxn id="9" idx="0"/>
              <a:endCxn id="10" idx="5"/>
            </p:cNvCxnSpPr>
            <p:nvPr/>
          </p:nvCxnSpPr>
          <p:spPr bwMode="auto">
            <a:xfrm rot="16200000" flipV="1">
              <a:off x="946150" y="3689350"/>
              <a:ext cx="2863850" cy="1035050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1860550" y="717550"/>
            <a:ext cx="2603500" cy="1841500"/>
            <a:chOff x="1860550" y="717550"/>
            <a:chExt cx="2603500" cy="1841500"/>
          </a:xfrm>
        </p:grpSpPr>
        <p:sp>
          <p:nvSpPr>
            <p:cNvPr id="34" name="Chevron 33"/>
            <p:cNvSpPr/>
            <p:nvPr/>
          </p:nvSpPr>
          <p:spPr>
            <a:xfrm rot="19078915">
              <a:off x="2984500" y="1511300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4062" name="Straight Connector 15"/>
            <p:cNvCxnSpPr>
              <a:cxnSpLocks noChangeShapeType="1"/>
              <a:stCxn id="10" idx="7"/>
              <a:endCxn id="6" idx="3"/>
            </p:cNvCxnSpPr>
            <p:nvPr/>
          </p:nvCxnSpPr>
          <p:spPr bwMode="auto">
            <a:xfrm rot="5400000" flipH="1" flipV="1">
              <a:off x="2241550" y="336550"/>
              <a:ext cx="1841500" cy="2603500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10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3" grpId="0"/>
      <p:bldP spid="63" grpId="0" animBg="1"/>
      <p:bldP spid="63" grpId="1" animBg="1"/>
      <p:bldP spid="6" grpId="0" animBg="1"/>
      <p:bldP spid="7" grpId="0" animBg="1"/>
      <p:bldP spid="8" grpId="0" animBg="1"/>
      <p:bldP spid="9" grpId="0" animBg="1"/>
      <p:bldP spid="10" grpId="0" animBg="1"/>
      <p:bldP spid="91169" grpId="0"/>
      <p:bldP spid="91170" grpId="0"/>
      <p:bldP spid="91171" grpId="0"/>
      <p:bldP spid="91172" grpId="0"/>
      <p:bldP spid="911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3200400" y="2286000"/>
            <a:ext cx="2741613" cy="2743200"/>
            <a:chOff x="480" y="2256"/>
            <a:chExt cx="1727" cy="1728"/>
          </a:xfrm>
        </p:grpSpPr>
        <p:sp>
          <p:nvSpPr>
            <p:cNvPr id="45105" name="Oval 81"/>
            <p:cNvSpPr>
              <a:spLocks noChangeArrowheads="1"/>
            </p:cNvSpPr>
            <p:nvPr/>
          </p:nvSpPr>
          <p:spPr bwMode="auto">
            <a:xfrm>
              <a:off x="480" y="2257"/>
              <a:ext cx="1727" cy="17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5106" name="AutoShape 90"/>
            <p:cNvSpPr>
              <a:spLocks noChangeArrowheads="1"/>
            </p:cNvSpPr>
            <p:nvPr/>
          </p:nvSpPr>
          <p:spPr bwMode="auto">
            <a:xfrm rot="-5400000">
              <a:off x="480" y="2256"/>
              <a:ext cx="1727" cy="17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06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300" y="10800"/>
                  </a:moveTo>
                  <a:cubicBezTo>
                    <a:pt x="11300" y="11076"/>
                    <a:pt x="11076" y="11300"/>
                    <a:pt x="10800" y="11300"/>
                  </a:cubicBezTo>
                  <a:cubicBezTo>
                    <a:pt x="10523" y="11300"/>
                    <a:pt x="10300" y="11076"/>
                    <a:pt x="10300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1300" y="108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5107" name="AutoShape 86"/>
            <p:cNvSpPr>
              <a:spLocks noChangeArrowheads="1"/>
            </p:cNvSpPr>
            <p:nvPr/>
          </p:nvSpPr>
          <p:spPr bwMode="auto">
            <a:xfrm rot="5400000">
              <a:off x="960" y="2256"/>
              <a:ext cx="864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00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300" y="10800"/>
                  </a:moveTo>
                  <a:cubicBezTo>
                    <a:pt x="11300" y="11076"/>
                    <a:pt x="11076" y="11300"/>
                    <a:pt x="10800" y="11300"/>
                  </a:cubicBezTo>
                  <a:cubicBezTo>
                    <a:pt x="10523" y="11300"/>
                    <a:pt x="10300" y="11076"/>
                    <a:pt x="10300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1300" y="108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5108" name="AutoShape 89"/>
            <p:cNvSpPr>
              <a:spLocks noChangeArrowheads="1"/>
            </p:cNvSpPr>
            <p:nvPr/>
          </p:nvSpPr>
          <p:spPr bwMode="auto">
            <a:xfrm rot="-5400000">
              <a:off x="864" y="3120"/>
              <a:ext cx="864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00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300" y="10800"/>
                  </a:moveTo>
                  <a:cubicBezTo>
                    <a:pt x="11300" y="11076"/>
                    <a:pt x="11076" y="11300"/>
                    <a:pt x="10800" y="11300"/>
                  </a:cubicBezTo>
                  <a:cubicBezTo>
                    <a:pt x="10523" y="11300"/>
                    <a:pt x="10300" y="11076"/>
                    <a:pt x="10300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1300" y="108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5109" name="Oval 91"/>
            <p:cNvSpPr>
              <a:spLocks noChangeArrowheads="1"/>
            </p:cNvSpPr>
            <p:nvPr/>
          </p:nvSpPr>
          <p:spPr bwMode="auto">
            <a:xfrm>
              <a:off x="1248" y="345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5110" name="Oval 92"/>
            <p:cNvSpPr>
              <a:spLocks noChangeArrowheads="1"/>
            </p:cNvSpPr>
            <p:nvPr/>
          </p:nvSpPr>
          <p:spPr bwMode="auto">
            <a:xfrm>
              <a:off x="1248" y="259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91173" name="TextBox 82"/>
          <p:cNvSpPr txBox="1">
            <a:spLocks noChangeArrowheads="1"/>
          </p:cNvSpPr>
          <p:nvPr/>
        </p:nvSpPr>
        <p:spPr bwMode="auto">
          <a:xfrm>
            <a:off x="0" y="2703513"/>
            <a:ext cx="1981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Sáng tạo &amp; Đổi mới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600" y="4572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39000" y="25146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56388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56388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00200" y="25146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4679950" y="717550"/>
            <a:ext cx="1644650" cy="4921250"/>
            <a:chOff x="4679950" y="717550"/>
            <a:chExt cx="1644650" cy="4921250"/>
          </a:xfrm>
        </p:grpSpPr>
        <p:cxnSp>
          <p:nvCxnSpPr>
            <p:cNvPr id="45103" name="Straight Connector 30"/>
            <p:cNvCxnSpPr>
              <a:cxnSpLocks noChangeShapeType="1"/>
              <a:stCxn id="6" idx="5"/>
              <a:endCxn id="8" idx="0"/>
            </p:cNvCxnSpPr>
            <p:nvPr/>
          </p:nvCxnSpPr>
          <p:spPr bwMode="auto">
            <a:xfrm rot="16200000" flipH="1">
              <a:off x="3041650" y="2355850"/>
              <a:ext cx="4921250" cy="16446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Chevron 43"/>
            <p:cNvSpPr/>
            <p:nvPr/>
          </p:nvSpPr>
          <p:spPr>
            <a:xfrm rot="4349005">
              <a:off x="5372100" y="3086100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3048000" y="2774950"/>
            <a:ext cx="4235450" cy="3016250"/>
            <a:chOff x="3048000" y="2774950"/>
            <a:chExt cx="4235450" cy="3016250"/>
          </a:xfrm>
        </p:grpSpPr>
        <p:cxnSp>
          <p:nvCxnSpPr>
            <p:cNvPr id="45101" name="Straight Connector 47"/>
            <p:cNvCxnSpPr>
              <a:cxnSpLocks noChangeShapeType="1"/>
              <a:stCxn id="7" idx="3"/>
            </p:cNvCxnSpPr>
            <p:nvPr/>
          </p:nvCxnSpPr>
          <p:spPr bwMode="auto">
            <a:xfrm rot="5400000">
              <a:off x="3657600" y="2165350"/>
              <a:ext cx="3016250" cy="42354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Chevron 56"/>
            <p:cNvSpPr/>
            <p:nvPr/>
          </p:nvSpPr>
          <p:spPr>
            <a:xfrm rot="8524752">
              <a:off x="4991100" y="4129088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1860550" y="2774950"/>
            <a:ext cx="4311650" cy="3016250"/>
            <a:chOff x="1860550" y="2774950"/>
            <a:chExt cx="4311650" cy="3016250"/>
          </a:xfrm>
        </p:grpSpPr>
        <p:cxnSp>
          <p:nvCxnSpPr>
            <p:cNvPr id="45099" name="Straight Connector 53"/>
            <p:cNvCxnSpPr>
              <a:cxnSpLocks noChangeShapeType="1"/>
              <a:stCxn id="8" idx="2"/>
              <a:endCxn id="10" idx="5"/>
            </p:cNvCxnSpPr>
            <p:nvPr/>
          </p:nvCxnSpPr>
          <p:spPr bwMode="auto">
            <a:xfrm rot="10800000">
              <a:off x="1860550" y="2774950"/>
              <a:ext cx="4311650" cy="30162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Chevron 57"/>
            <p:cNvSpPr/>
            <p:nvPr/>
          </p:nvSpPr>
          <p:spPr>
            <a:xfrm rot="12841789">
              <a:off x="3871913" y="4132263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2895600" y="717550"/>
            <a:ext cx="1568450" cy="4921250"/>
            <a:chOff x="2895600" y="717550"/>
            <a:chExt cx="1568450" cy="4921250"/>
          </a:xfrm>
        </p:grpSpPr>
        <p:cxnSp>
          <p:nvCxnSpPr>
            <p:cNvPr id="45097" name="Straight Connector 44"/>
            <p:cNvCxnSpPr>
              <a:cxnSpLocks noChangeShapeType="1"/>
              <a:stCxn id="6" idx="3"/>
              <a:endCxn id="9" idx="0"/>
            </p:cNvCxnSpPr>
            <p:nvPr/>
          </p:nvCxnSpPr>
          <p:spPr bwMode="auto">
            <a:xfrm rot="5400000">
              <a:off x="1219200" y="2393950"/>
              <a:ext cx="4921250" cy="15684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Chevron 58"/>
            <p:cNvSpPr/>
            <p:nvPr/>
          </p:nvSpPr>
          <p:spPr>
            <a:xfrm rot="17188854">
              <a:off x="3544888" y="3008313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1860550" y="2438400"/>
            <a:ext cx="5424488" cy="304800"/>
            <a:chOff x="1860550" y="2438400"/>
            <a:chExt cx="5424488" cy="304800"/>
          </a:xfrm>
        </p:grpSpPr>
        <p:cxnSp>
          <p:nvCxnSpPr>
            <p:cNvPr id="45095" name="Straight Connector 50"/>
            <p:cNvCxnSpPr>
              <a:cxnSpLocks noChangeShapeType="1"/>
              <a:stCxn id="7" idx="1"/>
              <a:endCxn id="10" idx="7"/>
            </p:cNvCxnSpPr>
            <p:nvPr/>
          </p:nvCxnSpPr>
          <p:spPr bwMode="auto">
            <a:xfrm rot="16200000" flipV="1">
              <a:off x="4572000" y="-152400"/>
              <a:ext cx="1588" cy="54244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Chevron 59"/>
            <p:cNvSpPr/>
            <p:nvPr/>
          </p:nvSpPr>
          <p:spPr>
            <a:xfrm>
              <a:off x="4419600" y="2438400"/>
              <a:ext cx="304800" cy="304800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</p:grpSp>
      <p:cxnSp>
        <p:nvCxnSpPr>
          <p:cNvPr id="91164" name="Straight Arrow Connector 64"/>
          <p:cNvCxnSpPr>
            <a:cxnSpLocks noChangeShapeType="1"/>
            <a:stCxn id="6" idx="4"/>
          </p:cNvCxnSpPr>
          <p:nvPr/>
        </p:nvCxnSpPr>
        <p:spPr bwMode="auto">
          <a:xfrm rot="5400000">
            <a:off x="3733801" y="1600200"/>
            <a:ext cx="1676400" cy="3175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5" name="Straight Arrow Connector 65"/>
          <p:cNvCxnSpPr>
            <a:cxnSpLocks noChangeShapeType="1"/>
            <a:stCxn id="7" idx="2"/>
            <a:endCxn id="44" idx="0"/>
          </p:cNvCxnSpPr>
          <p:nvPr/>
        </p:nvCxnSpPr>
        <p:spPr bwMode="auto">
          <a:xfrm rot="10800000" flipV="1">
            <a:off x="5646738" y="2667000"/>
            <a:ext cx="1592262" cy="452438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6" name="Straight Arrow Connector 68"/>
          <p:cNvCxnSpPr>
            <a:cxnSpLocks noChangeShapeType="1"/>
            <a:stCxn id="8" idx="1"/>
            <a:endCxn id="57" idx="0"/>
          </p:cNvCxnSpPr>
          <p:nvPr/>
        </p:nvCxnSpPr>
        <p:spPr bwMode="auto">
          <a:xfrm rot="16200000" flipV="1">
            <a:off x="5093494" y="4560094"/>
            <a:ext cx="1327150" cy="919162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7" name="Straight Arrow Connector 72"/>
          <p:cNvCxnSpPr>
            <a:cxnSpLocks noChangeShapeType="1"/>
            <a:stCxn id="9" idx="7"/>
            <a:endCxn id="58" idx="0"/>
          </p:cNvCxnSpPr>
          <p:nvPr/>
        </p:nvCxnSpPr>
        <p:spPr bwMode="auto">
          <a:xfrm rot="5400000" flipH="1" flipV="1">
            <a:off x="2887663" y="4568825"/>
            <a:ext cx="1230312" cy="998538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8" name="Straight Arrow Connector 75"/>
          <p:cNvCxnSpPr>
            <a:cxnSpLocks noChangeShapeType="1"/>
            <a:stCxn id="10" idx="6"/>
            <a:endCxn id="59" idx="0"/>
          </p:cNvCxnSpPr>
          <p:nvPr/>
        </p:nvCxnSpPr>
        <p:spPr bwMode="auto">
          <a:xfrm>
            <a:off x="1905000" y="2667000"/>
            <a:ext cx="1624013" cy="523875"/>
          </a:xfrm>
          <a:prstGeom prst="straightConnector1">
            <a:avLst/>
          </a:prstGeom>
          <a:noFill/>
          <a:ln w="8890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69" name="TextBox 78"/>
          <p:cNvSpPr txBox="1">
            <a:spLocks noChangeArrowheads="1"/>
          </p:cNvSpPr>
          <p:nvPr/>
        </p:nvSpPr>
        <p:spPr bwMode="auto">
          <a:xfrm>
            <a:off x="4800600" y="-76200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Trao đổi &amp; Nhân rộng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sp>
        <p:nvSpPr>
          <p:cNvPr id="91170" name="TextBox 79"/>
          <p:cNvSpPr txBox="1">
            <a:spLocks noChangeArrowheads="1"/>
          </p:cNvSpPr>
          <p:nvPr/>
        </p:nvSpPr>
        <p:spPr bwMode="auto">
          <a:xfrm>
            <a:off x="7315200" y="2578100"/>
            <a:ext cx="1828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Nhận dạng &amp; Thu nhận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sp>
        <p:nvSpPr>
          <p:cNvPr id="91171" name="TextBox 80"/>
          <p:cNvSpPr txBox="1">
            <a:spLocks noChangeArrowheads="1"/>
          </p:cNvSpPr>
          <p:nvPr/>
        </p:nvSpPr>
        <p:spPr bwMode="auto">
          <a:xfrm>
            <a:off x="6477000" y="5638800"/>
            <a:ext cx="2667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Lưu giữ &amp; </a:t>
            </a:r>
            <a:br>
              <a:rPr lang="en-US" sz="2800" b="1">
                <a:solidFill>
                  <a:srgbClr val="000066"/>
                </a:solidFill>
                <a:latin typeface="+mj-lt"/>
              </a:rPr>
            </a:br>
            <a:r>
              <a:rPr lang="en-US" sz="2800" b="1">
                <a:solidFill>
                  <a:srgbClr val="000066"/>
                </a:solidFill>
                <a:latin typeface="+mj-lt"/>
              </a:rPr>
              <a:t>Sử dụng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sp>
        <p:nvSpPr>
          <p:cNvPr id="91172" name="TextBox 81"/>
          <p:cNvSpPr txBox="1">
            <a:spLocks noChangeArrowheads="1"/>
          </p:cNvSpPr>
          <p:nvPr/>
        </p:nvSpPr>
        <p:spPr bwMode="auto">
          <a:xfrm>
            <a:off x="762000" y="5638800"/>
            <a:ext cx="2362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Đánh giá &amp; Sàng lọc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sp>
        <p:nvSpPr>
          <p:cNvPr id="91174" name="TextBox 83"/>
          <p:cNvSpPr txBox="1">
            <a:spLocks noChangeArrowheads="1"/>
          </p:cNvSpPr>
          <p:nvPr/>
        </p:nvSpPr>
        <p:spPr bwMode="auto">
          <a:xfrm>
            <a:off x="3429000" y="3200400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0000CC"/>
                </a:solidFill>
              </a:rPr>
              <a:t>QUẢN TRỊ TRI THỨC</a:t>
            </a:r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4679950" y="717550"/>
            <a:ext cx="2603500" cy="1841500"/>
            <a:chOff x="4679950" y="717550"/>
            <a:chExt cx="2603500" cy="1841500"/>
          </a:xfrm>
        </p:grpSpPr>
        <p:sp>
          <p:nvSpPr>
            <p:cNvPr id="40" name="Chevron 39"/>
            <p:cNvSpPr/>
            <p:nvPr/>
          </p:nvSpPr>
          <p:spPr>
            <a:xfrm rot="2654013">
              <a:off x="5854700" y="1511300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5094" name="Straight Connector 16"/>
            <p:cNvCxnSpPr>
              <a:cxnSpLocks noChangeShapeType="1"/>
              <a:stCxn id="7" idx="1"/>
              <a:endCxn id="6" idx="5"/>
            </p:cNvCxnSpPr>
            <p:nvPr/>
          </p:nvCxnSpPr>
          <p:spPr bwMode="auto">
            <a:xfrm rot="16200000" flipV="1">
              <a:off x="5060950" y="336550"/>
              <a:ext cx="1841500" cy="2603500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6324600" y="2774950"/>
            <a:ext cx="958850" cy="2863850"/>
            <a:chOff x="6324603" y="2774764"/>
            <a:chExt cx="959037" cy="2864038"/>
          </a:xfrm>
        </p:grpSpPr>
        <p:sp>
          <p:nvSpPr>
            <p:cNvPr id="41" name="Chevron 40"/>
            <p:cNvSpPr/>
            <p:nvPr/>
          </p:nvSpPr>
          <p:spPr>
            <a:xfrm rot="6553520">
              <a:off x="6670765" y="3997200"/>
              <a:ext cx="304820" cy="304859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5092" name="Straight Connector 20"/>
            <p:cNvCxnSpPr>
              <a:cxnSpLocks noChangeShapeType="1"/>
              <a:stCxn id="7" idx="3"/>
              <a:endCxn id="8" idx="0"/>
            </p:cNvCxnSpPr>
            <p:nvPr/>
          </p:nvCxnSpPr>
          <p:spPr bwMode="auto">
            <a:xfrm rot="5400000">
              <a:off x="5372101" y="3727263"/>
              <a:ext cx="2864037" cy="959037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3048000" y="5629275"/>
            <a:ext cx="3124200" cy="304800"/>
            <a:chOff x="3048000" y="5629275"/>
            <a:chExt cx="3124200" cy="304800"/>
          </a:xfrm>
        </p:grpSpPr>
        <p:sp>
          <p:nvSpPr>
            <p:cNvPr id="42" name="Chevron 41"/>
            <p:cNvSpPr/>
            <p:nvPr/>
          </p:nvSpPr>
          <p:spPr>
            <a:xfrm rot="10570348">
              <a:off x="4486275" y="5629275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5090" name="Straight Connector 23"/>
            <p:cNvCxnSpPr>
              <a:cxnSpLocks noChangeShapeType="1"/>
              <a:stCxn id="8" idx="2"/>
              <a:endCxn id="9" idx="6"/>
            </p:cNvCxnSpPr>
            <p:nvPr/>
          </p:nvCxnSpPr>
          <p:spPr bwMode="auto">
            <a:xfrm rot="10800000">
              <a:off x="3048000" y="5791200"/>
              <a:ext cx="3124200" cy="1588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1860550" y="2774950"/>
            <a:ext cx="1035050" cy="2863850"/>
            <a:chOff x="1860550" y="2774950"/>
            <a:chExt cx="1035050" cy="2863850"/>
          </a:xfrm>
        </p:grpSpPr>
        <p:sp>
          <p:nvSpPr>
            <p:cNvPr id="43" name="Chevron 42"/>
            <p:cNvSpPr/>
            <p:nvPr/>
          </p:nvSpPr>
          <p:spPr>
            <a:xfrm rot="14615523">
              <a:off x="2233613" y="4062413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5088" name="Straight Connector 26"/>
            <p:cNvCxnSpPr>
              <a:cxnSpLocks noChangeShapeType="1"/>
              <a:stCxn id="9" idx="0"/>
              <a:endCxn id="10" idx="5"/>
            </p:cNvCxnSpPr>
            <p:nvPr/>
          </p:nvCxnSpPr>
          <p:spPr bwMode="auto">
            <a:xfrm rot="16200000" flipV="1">
              <a:off x="946150" y="3689350"/>
              <a:ext cx="2863850" cy="1035050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1860550" y="717550"/>
            <a:ext cx="2603500" cy="1841500"/>
            <a:chOff x="1860550" y="717550"/>
            <a:chExt cx="2603500" cy="1841500"/>
          </a:xfrm>
        </p:grpSpPr>
        <p:sp>
          <p:nvSpPr>
            <p:cNvPr id="34" name="Chevron 33"/>
            <p:cNvSpPr/>
            <p:nvPr/>
          </p:nvSpPr>
          <p:spPr>
            <a:xfrm rot="19078915">
              <a:off x="2984500" y="1511300"/>
              <a:ext cx="304800" cy="304800"/>
            </a:xfrm>
            <a:prstGeom prst="chevron">
              <a:avLst/>
            </a:prstGeom>
            <a:solidFill>
              <a:srgbClr val="002060"/>
            </a:solidFill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endParaRPr>
            </a:p>
          </p:txBody>
        </p:sp>
        <p:cxnSp>
          <p:nvCxnSpPr>
            <p:cNvPr id="45086" name="Straight Connector 15"/>
            <p:cNvCxnSpPr>
              <a:cxnSpLocks noChangeShapeType="1"/>
              <a:stCxn id="10" idx="7"/>
              <a:endCxn id="6" idx="3"/>
            </p:cNvCxnSpPr>
            <p:nvPr/>
          </p:nvCxnSpPr>
          <p:spPr bwMode="auto">
            <a:xfrm rot="5400000" flipH="1" flipV="1">
              <a:off x="2241550" y="336550"/>
              <a:ext cx="1841500" cy="2603500"/>
            </a:xfrm>
            <a:prstGeom prst="lin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10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10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3" grpId="0"/>
      <p:bldP spid="6" grpId="0" animBg="1"/>
      <p:bldP spid="7" grpId="0" animBg="1"/>
      <p:bldP spid="8" grpId="0" animBg="1"/>
      <p:bldP spid="9" grpId="0" animBg="1"/>
      <p:bldP spid="10" grpId="0" animBg="1"/>
      <p:bldP spid="91169" grpId="0"/>
      <p:bldP spid="91170" grpId="0"/>
      <p:bldP spid="91171" grpId="0"/>
      <p:bldP spid="91172" grpId="0"/>
      <p:bldP spid="911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73" name="TextBox 82"/>
          <p:cNvSpPr txBox="1">
            <a:spLocks noChangeArrowheads="1"/>
          </p:cNvSpPr>
          <p:nvPr/>
        </p:nvSpPr>
        <p:spPr bwMode="auto">
          <a:xfrm>
            <a:off x="0" y="37338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Sáng tạo &amp; Đổi mới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28800" y="34290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10600" y="2286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57912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52600" y="60960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14400" y="48006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91169" name="TextBox 78"/>
          <p:cNvSpPr txBox="1">
            <a:spLocks noChangeArrowheads="1"/>
          </p:cNvSpPr>
          <p:nvPr/>
        </p:nvSpPr>
        <p:spPr bwMode="auto">
          <a:xfrm>
            <a:off x="1143000" y="2362200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Trao đổi &amp; Nhân rộng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sp>
        <p:nvSpPr>
          <p:cNvPr id="91170" name="TextBox 79"/>
          <p:cNvSpPr txBox="1">
            <a:spLocks noChangeArrowheads="1"/>
          </p:cNvSpPr>
          <p:nvPr/>
        </p:nvSpPr>
        <p:spPr bwMode="auto">
          <a:xfrm>
            <a:off x="7315200" y="1066800"/>
            <a:ext cx="1828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Nhận dạng &amp; Thu nhận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sp>
        <p:nvSpPr>
          <p:cNvPr id="91171" name="TextBox 80"/>
          <p:cNvSpPr txBox="1">
            <a:spLocks noChangeArrowheads="1"/>
          </p:cNvSpPr>
          <p:nvPr/>
        </p:nvSpPr>
        <p:spPr bwMode="auto">
          <a:xfrm>
            <a:off x="3505200" y="5562600"/>
            <a:ext cx="2667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Lưu giữ &amp; </a:t>
            </a:r>
            <a:br>
              <a:rPr lang="en-US" sz="2800" b="1">
                <a:solidFill>
                  <a:srgbClr val="000066"/>
                </a:solidFill>
                <a:latin typeface="+mj-lt"/>
              </a:rPr>
            </a:br>
            <a:r>
              <a:rPr lang="en-US" sz="2800" b="1">
                <a:solidFill>
                  <a:srgbClr val="000066"/>
                </a:solidFill>
                <a:latin typeface="+mj-lt"/>
              </a:rPr>
              <a:t>Sử dụng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sp>
        <p:nvSpPr>
          <p:cNvPr id="91172" name="TextBox 81"/>
          <p:cNvSpPr txBox="1">
            <a:spLocks noChangeArrowheads="1"/>
          </p:cNvSpPr>
          <p:nvPr/>
        </p:nvSpPr>
        <p:spPr bwMode="auto">
          <a:xfrm>
            <a:off x="0" y="5638800"/>
            <a:ext cx="2362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Đánh giá &amp; Sàng lọc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cxnSp>
        <p:nvCxnSpPr>
          <p:cNvPr id="46092" name="Straight Arrow Connector 51"/>
          <p:cNvCxnSpPr>
            <a:cxnSpLocks noChangeShapeType="1"/>
            <a:stCxn id="10" idx="6"/>
            <a:endCxn id="7" idx="3"/>
          </p:cNvCxnSpPr>
          <p:nvPr/>
        </p:nvCxnSpPr>
        <p:spPr bwMode="auto">
          <a:xfrm flipV="1">
            <a:off x="1219200" y="488950"/>
            <a:ext cx="7435850" cy="44640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Arrow Connector 52"/>
          <p:cNvCxnSpPr>
            <a:cxnSpLocks noChangeShapeType="1"/>
            <a:stCxn id="10" idx="6"/>
            <a:endCxn id="8" idx="1"/>
          </p:cNvCxnSpPr>
          <p:nvPr/>
        </p:nvCxnSpPr>
        <p:spPr bwMode="auto">
          <a:xfrm>
            <a:off x="1219200" y="4953000"/>
            <a:ext cx="1949450" cy="8826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4" name="Straight Arrow Connector 53"/>
          <p:cNvCxnSpPr>
            <a:cxnSpLocks noChangeShapeType="1"/>
            <a:stCxn id="9" idx="7"/>
            <a:endCxn id="7" idx="3"/>
          </p:cNvCxnSpPr>
          <p:nvPr/>
        </p:nvCxnSpPr>
        <p:spPr bwMode="auto">
          <a:xfrm rot="5400000" flipH="1" flipV="1">
            <a:off x="2508250" y="-6350"/>
            <a:ext cx="5651500" cy="66421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Straight Arrow Connector 54"/>
          <p:cNvCxnSpPr>
            <a:cxnSpLocks noChangeShapeType="1"/>
            <a:stCxn id="9" idx="7"/>
            <a:endCxn id="6" idx="4"/>
          </p:cNvCxnSpPr>
          <p:nvPr/>
        </p:nvCxnSpPr>
        <p:spPr bwMode="auto">
          <a:xfrm rot="16200000" flipV="1">
            <a:off x="793750" y="4921250"/>
            <a:ext cx="2406650" cy="317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6" name="Straight Arrow Connector 55"/>
          <p:cNvCxnSpPr>
            <a:cxnSpLocks noChangeShapeType="1"/>
            <a:stCxn id="6" idx="4"/>
            <a:endCxn id="8" idx="1"/>
          </p:cNvCxnSpPr>
          <p:nvPr/>
        </p:nvCxnSpPr>
        <p:spPr bwMode="auto">
          <a:xfrm rot="16200000" flipH="1">
            <a:off x="1524000" y="4191000"/>
            <a:ext cx="2101850" cy="11874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73" name="TextBox 82"/>
          <p:cNvSpPr txBox="1">
            <a:spLocks noChangeArrowheads="1"/>
          </p:cNvSpPr>
          <p:nvPr/>
        </p:nvSpPr>
        <p:spPr bwMode="auto">
          <a:xfrm>
            <a:off x="0" y="34290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Sáng tạo &amp; Đổi mới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71600" y="28956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00400" y="32004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8229600" y="65532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47800" y="54102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" y="4572000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91169" name="TextBox 78"/>
          <p:cNvSpPr txBox="1">
            <a:spLocks noChangeArrowheads="1"/>
          </p:cNvSpPr>
          <p:nvPr/>
        </p:nvSpPr>
        <p:spPr bwMode="auto">
          <a:xfrm>
            <a:off x="914400" y="1905000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Trao đổi &amp; Nhân rộng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sp>
        <p:nvSpPr>
          <p:cNvPr id="91170" name="TextBox 79"/>
          <p:cNvSpPr txBox="1">
            <a:spLocks noChangeArrowheads="1"/>
          </p:cNvSpPr>
          <p:nvPr/>
        </p:nvSpPr>
        <p:spPr bwMode="auto">
          <a:xfrm>
            <a:off x="3505200" y="2133600"/>
            <a:ext cx="1828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Nhận dạng &amp; Thu nhận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sp>
        <p:nvSpPr>
          <p:cNvPr id="91171" name="TextBox 80"/>
          <p:cNvSpPr txBox="1">
            <a:spLocks noChangeArrowheads="1"/>
          </p:cNvSpPr>
          <p:nvPr/>
        </p:nvSpPr>
        <p:spPr bwMode="auto">
          <a:xfrm>
            <a:off x="7162800" y="5257800"/>
            <a:ext cx="2667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Lưu giữ &amp; </a:t>
            </a:r>
            <a:br>
              <a:rPr lang="en-US" sz="2800" b="1">
                <a:solidFill>
                  <a:srgbClr val="000066"/>
                </a:solidFill>
                <a:latin typeface="+mj-lt"/>
              </a:rPr>
            </a:br>
            <a:r>
              <a:rPr lang="en-US" sz="2800" b="1">
                <a:solidFill>
                  <a:srgbClr val="000066"/>
                </a:solidFill>
                <a:latin typeface="+mj-lt"/>
              </a:rPr>
              <a:t>Sử dụng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sp>
        <p:nvSpPr>
          <p:cNvPr id="91172" name="TextBox 81"/>
          <p:cNvSpPr txBox="1">
            <a:spLocks noChangeArrowheads="1"/>
          </p:cNvSpPr>
          <p:nvPr/>
        </p:nvSpPr>
        <p:spPr bwMode="auto">
          <a:xfrm>
            <a:off x="762000" y="5638800"/>
            <a:ext cx="2362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000066"/>
                </a:solidFill>
                <a:latin typeface="+mj-lt"/>
              </a:rPr>
              <a:t>Đánh giá &amp; Sàng lọc</a:t>
            </a:r>
            <a:endParaRPr lang="en-US" sz="1800" b="1">
              <a:solidFill>
                <a:srgbClr val="000066"/>
              </a:solidFill>
              <a:latin typeface="+mj-lt"/>
            </a:endParaRPr>
          </a:p>
        </p:txBody>
      </p:sp>
      <p:cxnSp>
        <p:nvCxnSpPr>
          <p:cNvPr id="47116" name="Straight Arrow Connector 51"/>
          <p:cNvCxnSpPr>
            <a:cxnSpLocks noChangeShapeType="1"/>
            <a:stCxn id="10" idx="6"/>
            <a:endCxn id="7" idx="3"/>
          </p:cNvCxnSpPr>
          <p:nvPr/>
        </p:nvCxnSpPr>
        <p:spPr bwMode="auto">
          <a:xfrm flipV="1">
            <a:off x="990600" y="3460750"/>
            <a:ext cx="2254250" cy="12636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7" name="Straight Arrow Connector 52"/>
          <p:cNvCxnSpPr>
            <a:cxnSpLocks noChangeShapeType="1"/>
            <a:stCxn id="10" idx="6"/>
            <a:endCxn id="8" idx="1"/>
          </p:cNvCxnSpPr>
          <p:nvPr/>
        </p:nvCxnSpPr>
        <p:spPr bwMode="auto">
          <a:xfrm>
            <a:off x="990600" y="4724400"/>
            <a:ext cx="7283450" cy="18732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8" name="Straight Arrow Connector 53"/>
          <p:cNvCxnSpPr>
            <a:cxnSpLocks noChangeShapeType="1"/>
            <a:stCxn id="9" idx="7"/>
            <a:endCxn id="7" idx="3"/>
          </p:cNvCxnSpPr>
          <p:nvPr/>
        </p:nvCxnSpPr>
        <p:spPr bwMode="auto">
          <a:xfrm rot="5400000" flipH="1" flipV="1">
            <a:off x="1479550" y="3689350"/>
            <a:ext cx="1993900" cy="15367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9" name="Straight Arrow Connector 54"/>
          <p:cNvCxnSpPr>
            <a:cxnSpLocks noChangeShapeType="1"/>
            <a:stCxn id="9" idx="7"/>
            <a:endCxn id="6" idx="4"/>
          </p:cNvCxnSpPr>
          <p:nvPr/>
        </p:nvCxnSpPr>
        <p:spPr bwMode="auto">
          <a:xfrm rot="16200000" flipV="1">
            <a:off x="488950" y="4235450"/>
            <a:ext cx="2254250" cy="1841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0" name="Straight Arrow Connector 55"/>
          <p:cNvCxnSpPr>
            <a:cxnSpLocks noChangeShapeType="1"/>
            <a:stCxn id="6" idx="4"/>
            <a:endCxn id="8" idx="1"/>
          </p:cNvCxnSpPr>
          <p:nvPr/>
        </p:nvCxnSpPr>
        <p:spPr bwMode="auto">
          <a:xfrm rot="16200000" flipH="1">
            <a:off x="3200400" y="1524000"/>
            <a:ext cx="3397250" cy="67500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3" grpId="0"/>
      <p:bldP spid="6" grpId="0" animBg="1"/>
      <p:bldP spid="7" grpId="0" animBg="1"/>
      <p:bldP spid="8" grpId="0" animBg="1"/>
      <p:bldP spid="9" grpId="0" animBg="1"/>
      <p:bldP spid="10" grpId="0" animBg="1"/>
      <p:bldP spid="91169" grpId="0"/>
      <p:bldP spid="91170" grpId="0"/>
      <p:bldP spid="91171" grpId="0"/>
      <p:bldP spid="9117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Quá trình biến đổi tri thức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428750" y="1785938"/>
            <a:ext cx="3054350" cy="180975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>
              <a:defRPr/>
            </a:pPr>
            <a:r>
              <a:rPr lang="en-US" sz="3200">
                <a:latin typeface="+mn-lt"/>
                <a:cs typeface="+mn-cs"/>
              </a:rPr>
              <a:t>Xã hội hóa</a:t>
            </a:r>
          </a:p>
          <a:p>
            <a:pPr algn="ctr" defTabSz="762000" eaLnBrk="0" hangingPunct="0">
              <a:defRPr/>
            </a:pPr>
            <a:r>
              <a:rPr lang="en-US" sz="3200" i="1">
                <a:latin typeface="+mn-lt"/>
                <a:cs typeface="+mn-cs"/>
              </a:rPr>
              <a:t>Thấu cảm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28750" y="3762375"/>
            <a:ext cx="3054350" cy="180975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>
              <a:defRPr/>
            </a:pPr>
            <a:r>
              <a:rPr lang="en-US" sz="3200">
                <a:latin typeface="+mn-lt"/>
                <a:cs typeface="+mn-cs"/>
              </a:rPr>
              <a:t>Nội nhập</a:t>
            </a:r>
          </a:p>
          <a:p>
            <a:pPr algn="ctr" defTabSz="762000" eaLnBrk="0" hangingPunct="0">
              <a:defRPr/>
            </a:pPr>
            <a:r>
              <a:rPr lang="en-US" sz="3200" i="1">
                <a:latin typeface="+mn-lt"/>
                <a:cs typeface="+mn-cs"/>
              </a:rPr>
              <a:t>Nhập tâm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919663" y="3762375"/>
            <a:ext cx="3054350" cy="180975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>
              <a:defRPr/>
            </a:pPr>
            <a:r>
              <a:rPr lang="en-US" sz="3200">
                <a:latin typeface="+mn-lt"/>
                <a:cs typeface="+mn-cs"/>
              </a:rPr>
              <a:t>Kết hợp</a:t>
            </a:r>
          </a:p>
          <a:p>
            <a:pPr algn="ctr" defTabSz="762000" eaLnBrk="0" hangingPunct="0">
              <a:defRPr/>
            </a:pPr>
            <a:r>
              <a:rPr lang="en-US" sz="3200" i="1">
                <a:latin typeface="+mn-lt"/>
                <a:cs typeface="+mn-cs"/>
              </a:rPr>
              <a:t>Nối kết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919663" y="1785938"/>
            <a:ext cx="3054350" cy="180975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>
              <a:defRPr/>
            </a:pPr>
            <a:r>
              <a:rPr lang="en-US" sz="3200">
                <a:latin typeface="+mn-lt"/>
                <a:cs typeface="+mn-cs"/>
              </a:rPr>
              <a:t>Ngoại hóa</a:t>
            </a:r>
          </a:p>
          <a:p>
            <a:pPr algn="ctr" defTabSz="762000" eaLnBrk="0" hangingPunct="0">
              <a:defRPr/>
            </a:pPr>
            <a:r>
              <a:rPr lang="en-US" sz="3200" i="1">
                <a:latin typeface="+mn-lt"/>
                <a:cs typeface="+mn-cs"/>
              </a:rPr>
              <a:t>Diễn giải rõ</a:t>
            </a: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 rot="-5400000">
            <a:off x="383382" y="2670969"/>
            <a:ext cx="11414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n-US" sz="2800" b="1">
                <a:latin typeface="+mn-lt"/>
                <a:cs typeface="+mn-cs"/>
              </a:rPr>
              <a:t>TT ẩn</a:t>
            </a: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5683250" y="5551488"/>
            <a:ext cx="1460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n-US" sz="2800" b="1">
                <a:latin typeface="+mn-lt"/>
                <a:cs typeface="+mn-cs"/>
              </a:rPr>
              <a:t>TT hiện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432050" y="5551488"/>
            <a:ext cx="1460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n-US" sz="2800" b="1">
                <a:latin typeface="+mn-lt"/>
                <a:cs typeface="+mn-cs"/>
              </a:rPr>
              <a:t>TT hiện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714375" y="6103938"/>
            <a:ext cx="80375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000">
                <a:latin typeface="+mn-lt"/>
                <a:cs typeface="+mn-cs"/>
              </a:rPr>
              <a:t>Nguồn: </a:t>
            </a:r>
            <a:r>
              <a:rPr lang="en-US" sz="2000" i="1">
                <a:latin typeface="+mn-lt"/>
                <a:cs typeface="+mn-cs"/>
              </a:rPr>
              <a:t>The knowledge creating company, </a:t>
            </a:r>
            <a:r>
              <a:rPr lang="en-US" sz="2000">
                <a:latin typeface="+mn-lt"/>
                <a:cs typeface="+mn-cs"/>
              </a:rPr>
              <a:t>I. Nonaka and H. Takeuchi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680075" y="1214438"/>
            <a:ext cx="1141413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n-US" sz="2800" b="1">
                <a:latin typeface="+mn-lt"/>
                <a:cs typeface="+mn-cs"/>
              </a:rPr>
              <a:t>TT ẩn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428875" y="1214438"/>
            <a:ext cx="1141413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n-US" sz="2800" b="1">
                <a:latin typeface="+mn-lt"/>
                <a:cs typeface="+mn-cs"/>
              </a:rPr>
              <a:t>TT ẩn</a:t>
            </a:r>
          </a:p>
        </p:txBody>
      </p:sp>
      <p:sp>
        <p:nvSpPr>
          <p:cNvPr id="22541" name="Rectangle 9"/>
          <p:cNvSpPr>
            <a:spLocks noChangeArrowheads="1"/>
          </p:cNvSpPr>
          <p:nvPr/>
        </p:nvSpPr>
        <p:spPr bwMode="auto">
          <a:xfrm rot="5400000">
            <a:off x="7653338" y="4256088"/>
            <a:ext cx="1460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n-US" sz="2800" b="1">
                <a:latin typeface="+mn-lt"/>
                <a:cs typeface="+mn-cs"/>
              </a:rPr>
              <a:t>TT hiện</a:t>
            </a: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 rot="5400000">
            <a:off x="7673975" y="2581275"/>
            <a:ext cx="1460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n-US" sz="2800" b="1">
                <a:latin typeface="+mn-lt"/>
                <a:cs typeface="+mn-cs"/>
              </a:rPr>
              <a:t>TT hiện</a:t>
            </a: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 rot="-5400000">
            <a:off x="404018" y="4237832"/>
            <a:ext cx="1141413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n-US" sz="2800" b="1">
                <a:latin typeface="+mn-lt"/>
                <a:cs typeface="+mn-cs"/>
              </a:rPr>
              <a:t>TT ẩn</a:t>
            </a:r>
          </a:p>
        </p:txBody>
      </p:sp>
      <p:cxnSp>
        <p:nvCxnSpPr>
          <p:cNvPr id="48144" name="Elbow Connector 20"/>
          <p:cNvCxnSpPr>
            <a:cxnSpLocks noChangeShapeType="1"/>
            <a:stCxn id="22535" idx="3"/>
            <a:endCxn id="15" idx="1"/>
          </p:cNvCxnSpPr>
          <p:nvPr/>
        </p:nvCxnSpPr>
        <p:spPr bwMode="auto">
          <a:xfrm rot="5400000" flipH="1" flipV="1">
            <a:off x="1248569" y="1180307"/>
            <a:ext cx="885825" cy="1474787"/>
          </a:xfrm>
          <a:prstGeom prst="bentConnector2">
            <a:avLst/>
          </a:prstGeom>
          <a:noFill/>
          <a:ln w="127000" algn="ctr">
            <a:solidFill>
              <a:srgbClr val="0000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Elbow Connector 20"/>
          <p:cNvCxnSpPr>
            <a:cxnSpLocks noChangeShapeType="1"/>
            <a:stCxn id="14" idx="3"/>
            <a:endCxn id="22542" idx="1"/>
          </p:cNvCxnSpPr>
          <p:nvPr/>
        </p:nvCxnSpPr>
        <p:spPr bwMode="auto">
          <a:xfrm>
            <a:off x="6821488" y="1474788"/>
            <a:ext cx="1582737" cy="636587"/>
          </a:xfrm>
          <a:prstGeom prst="bentConnector2">
            <a:avLst/>
          </a:prstGeom>
          <a:noFill/>
          <a:ln w="127000" algn="ctr">
            <a:solidFill>
              <a:srgbClr val="0000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Elbow Connector 20"/>
          <p:cNvCxnSpPr>
            <a:cxnSpLocks noChangeShapeType="1"/>
            <a:stCxn id="22541" idx="3"/>
            <a:endCxn id="22536" idx="3"/>
          </p:cNvCxnSpPr>
          <p:nvPr/>
        </p:nvCxnSpPr>
        <p:spPr bwMode="auto">
          <a:xfrm rot="5400000">
            <a:off x="7481094" y="4909344"/>
            <a:ext cx="565150" cy="1239838"/>
          </a:xfrm>
          <a:prstGeom prst="bentConnector2">
            <a:avLst/>
          </a:prstGeom>
          <a:noFill/>
          <a:ln w="127000" algn="ctr">
            <a:solidFill>
              <a:srgbClr val="0000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7" name="Elbow Connector 20"/>
          <p:cNvCxnSpPr>
            <a:cxnSpLocks noChangeShapeType="1"/>
            <a:stCxn id="19468" idx="1"/>
            <a:endCxn id="22543" idx="1"/>
          </p:cNvCxnSpPr>
          <p:nvPr/>
        </p:nvCxnSpPr>
        <p:spPr bwMode="auto">
          <a:xfrm rot="10800000">
            <a:off x="974725" y="5068888"/>
            <a:ext cx="1457325" cy="742950"/>
          </a:xfrm>
          <a:prstGeom prst="bentConnector2">
            <a:avLst/>
          </a:prstGeom>
          <a:noFill/>
          <a:ln w="127000" algn="ctr">
            <a:solidFill>
              <a:srgbClr val="0000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8" name="Freeform 27"/>
          <p:cNvSpPr>
            <a:spLocks noChangeArrowheads="1"/>
          </p:cNvSpPr>
          <p:nvPr/>
        </p:nvSpPr>
        <p:spPr bwMode="auto">
          <a:xfrm>
            <a:off x="3571875" y="2928938"/>
            <a:ext cx="2071688" cy="1428750"/>
          </a:xfrm>
          <a:custGeom>
            <a:avLst/>
            <a:gdLst>
              <a:gd name="T0" fmla="*/ 0 w 3161345"/>
              <a:gd name="T1" fmla="*/ 0 h 2407023"/>
              <a:gd name="T2" fmla="*/ 3161345 w 3161345"/>
              <a:gd name="T3" fmla="*/ 2407023 h 2407023"/>
            </a:gdLst>
            <a:ahLst/>
            <a:cxnLst/>
            <a:rect l="T0" t="T1" r="T2" b="T3"/>
            <a:pathLst>
              <a:path w="3161345" h="2407023">
                <a:moveTo>
                  <a:pt x="1102659" y="793376"/>
                </a:moveTo>
                <a:cubicBezTo>
                  <a:pt x="1107141" y="775447"/>
                  <a:pt x="1111029" y="757358"/>
                  <a:pt x="1116106" y="739588"/>
                </a:cubicBezTo>
                <a:cubicBezTo>
                  <a:pt x="1124856" y="708965"/>
                  <a:pt x="1132873" y="682480"/>
                  <a:pt x="1156447" y="658906"/>
                </a:cubicBezTo>
                <a:cubicBezTo>
                  <a:pt x="1167875" y="647478"/>
                  <a:pt x="1181456" y="637122"/>
                  <a:pt x="1196788" y="632011"/>
                </a:cubicBezTo>
                <a:cubicBezTo>
                  <a:pt x="1222654" y="623389"/>
                  <a:pt x="1250577" y="623046"/>
                  <a:pt x="1277471" y="618564"/>
                </a:cubicBezTo>
                <a:cubicBezTo>
                  <a:pt x="1304365" y="609599"/>
                  <a:pt x="1338107" y="611716"/>
                  <a:pt x="1358153" y="591670"/>
                </a:cubicBezTo>
                <a:cubicBezTo>
                  <a:pt x="1408517" y="541306"/>
                  <a:pt x="1380453" y="557343"/>
                  <a:pt x="1438835" y="537882"/>
                </a:cubicBezTo>
                <a:cubicBezTo>
                  <a:pt x="1620741" y="355976"/>
                  <a:pt x="1471814" y="485468"/>
                  <a:pt x="2084294" y="510988"/>
                </a:cubicBezTo>
                <a:cubicBezTo>
                  <a:pt x="2098456" y="511578"/>
                  <a:pt x="2111006" y="520541"/>
                  <a:pt x="2124635" y="524435"/>
                </a:cubicBezTo>
                <a:cubicBezTo>
                  <a:pt x="2138972" y="528531"/>
                  <a:pt x="2201695" y="541846"/>
                  <a:pt x="2218765" y="551329"/>
                </a:cubicBezTo>
                <a:cubicBezTo>
                  <a:pt x="2357479" y="628392"/>
                  <a:pt x="2248506" y="588137"/>
                  <a:pt x="2339788" y="618564"/>
                </a:cubicBezTo>
                <a:cubicBezTo>
                  <a:pt x="2348753" y="632011"/>
                  <a:pt x="2355254" y="647478"/>
                  <a:pt x="2366682" y="658906"/>
                </a:cubicBezTo>
                <a:cubicBezTo>
                  <a:pt x="2378110" y="670334"/>
                  <a:pt x="2396928" y="673180"/>
                  <a:pt x="2407024" y="685800"/>
                </a:cubicBezTo>
                <a:cubicBezTo>
                  <a:pt x="2415879" y="696868"/>
                  <a:pt x="2414132" y="713463"/>
                  <a:pt x="2420471" y="726141"/>
                </a:cubicBezTo>
                <a:cubicBezTo>
                  <a:pt x="2442883" y="770964"/>
                  <a:pt x="2447365" y="766482"/>
                  <a:pt x="2487706" y="793376"/>
                </a:cubicBezTo>
                <a:cubicBezTo>
                  <a:pt x="2515878" y="906065"/>
                  <a:pt x="2480093" y="802127"/>
                  <a:pt x="2528047" y="874059"/>
                </a:cubicBezTo>
                <a:cubicBezTo>
                  <a:pt x="2563726" y="927579"/>
                  <a:pt x="2546872" y="917985"/>
                  <a:pt x="2568388" y="968188"/>
                </a:cubicBezTo>
                <a:cubicBezTo>
                  <a:pt x="2610579" y="1066633"/>
                  <a:pt x="2583937" y="976597"/>
                  <a:pt x="2608729" y="1075764"/>
                </a:cubicBezTo>
                <a:cubicBezTo>
                  <a:pt x="2604247" y="1241611"/>
                  <a:pt x="2603567" y="1407605"/>
                  <a:pt x="2595282" y="1573306"/>
                </a:cubicBezTo>
                <a:cubicBezTo>
                  <a:pt x="2594131" y="1596331"/>
                  <a:pt x="2569851" y="1639078"/>
                  <a:pt x="2554941" y="1653988"/>
                </a:cubicBezTo>
                <a:cubicBezTo>
                  <a:pt x="2543513" y="1665416"/>
                  <a:pt x="2528047" y="1671917"/>
                  <a:pt x="2514600" y="1680882"/>
                </a:cubicBezTo>
                <a:cubicBezTo>
                  <a:pt x="2468727" y="1749692"/>
                  <a:pt x="2511910" y="1699371"/>
                  <a:pt x="2433918" y="1748117"/>
                </a:cubicBezTo>
                <a:cubicBezTo>
                  <a:pt x="2414913" y="1759995"/>
                  <a:pt x="2400175" y="1778436"/>
                  <a:pt x="2380129" y="1788459"/>
                </a:cubicBezTo>
                <a:cubicBezTo>
                  <a:pt x="2354773" y="1801137"/>
                  <a:pt x="2326341" y="1806388"/>
                  <a:pt x="2299447" y="1815353"/>
                </a:cubicBezTo>
                <a:lnTo>
                  <a:pt x="2259106" y="1828800"/>
                </a:lnTo>
                <a:cubicBezTo>
                  <a:pt x="2144115" y="1867130"/>
                  <a:pt x="2221462" y="1845279"/>
                  <a:pt x="1976718" y="1855694"/>
                </a:cubicBezTo>
                <a:lnTo>
                  <a:pt x="1586753" y="1869141"/>
                </a:lnTo>
                <a:lnTo>
                  <a:pt x="1506071" y="1896035"/>
                </a:lnTo>
                <a:lnTo>
                  <a:pt x="1465729" y="1909482"/>
                </a:lnTo>
                <a:cubicBezTo>
                  <a:pt x="1452282" y="1918447"/>
                  <a:pt x="1440156" y="1929812"/>
                  <a:pt x="1425388" y="1936376"/>
                </a:cubicBezTo>
                <a:cubicBezTo>
                  <a:pt x="1399483" y="1947890"/>
                  <a:pt x="1344706" y="1963270"/>
                  <a:pt x="1344706" y="1963270"/>
                </a:cubicBezTo>
                <a:cubicBezTo>
                  <a:pt x="1259541" y="1958788"/>
                  <a:pt x="1174144" y="1957544"/>
                  <a:pt x="1089212" y="1949823"/>
                </a:cubicBezTo>
                <a:cubicBezTo>
                  <a:pt x="1075096" y="1948540"/>
                  <a:pt x="1061899" y="1941960"/>
                  <a:pt x="1048871" y="1936376"/>
                </a:cubicBezTo>
                <a:cubicBezTo>
                  <a:pt x="883846" y="1865652"/>
                  <a:pt x="1089788" y="1950111"/>
                  <a:pt x="954741" y="1882588"/>
                </a:cubicBezTo>
                <a:cubicBezTo>
                  <a:pt x="942063" y="1876249"/>
                  <a:pt x="927847" y="1873623"/>
                  <a:pt x="914400" y="1869141"/>
                </a:cubicBezTo>
                <a:cubicBezTo>
                  <a:pt x="822290" y="1777031"/>
                  <a:pt x="865364" y="1809557"/>
                  <a:pt x="793376" y="1761564"/>
                </a:cubicBezTo>
                <a:cubicBezTo>
                  <a:pt x="784411" y="1748117"/>
                  <a:pt x="777219" y="1733302"/>
                  <a:pt x="766482" y="1721223"/>
                </a:cubicBezTo>
                <a:cubicBezTo>
                  <a:pt x="741214" y="1692796"/>
                  <a:pt x="706897" y="1672187"/>
                  <a:pt x="685800" y="1640541"/>
                </a:cubicBezTo>
                <a:lnTo>
                  <a:pt x="632012" y="1559859"/>
                </a:lnTo>
                <a:cubicBezTo>
                  <a:pt x="603573" y="1446100"/>
                  <a:pt x="642314" y="1561863"/>
                  <a:pt x="578224" y="1465729"/>
                </a:cubicBezTo>
                <a:cubicBezTo>
                  <a:pt x="570361" y="1453935"/>
                  <a:pt x="571115" y="1438066"/>
                  <a:pt x="564776" y="1425388"/>
                </a:cubicBezTo>
                <a:cubicBezTo>
                  <a:pt x="557548" y="1410933"/>
                  <a:pt x="545110" y="1399502"/>
                  <a:pt x="537882" y="1385047"/>
                </a:cubicBezTo>
                <a:cubicBezTo>
                  <a:pt x="531543" y="1372369"/>
                  <a:pt x="530019" y="1357734"/>
                  <a:pt x="524435" y="1344706"/>
                </a:cubicBezTo>
                <a:cubicBezTo>
                  <a:pt x="516539" y="1326281"/>
                  <a:pt x="506506" y="1308847"/>
                  <a:pt x="497541" y="1290917"/>
                </a:cubicBezTo>
                <a:cubicBezTo>
                  <a:pt x="502023" y="1165411"/>
                  <a:pt x="502903" y="1039725"/>
                  <a:pt x="510988" y="914400"/>
                </a:cubicBezTo>
                <a:cubicBezTo>
                  <a:pt x="511901" y="900255"/>
                  <a:pt x="521899" y="888005"/>
                  <a:pt x="524435" y="874059"/>
                </a:cubicBezTo>
                <a:cubicBezTo>
                  <a:pt x="530900" y="838504"/>
                  <a:pt x="533106" y="802303"/>
                  <a:pt x="537882" y="766482"/>
                </a:cubicBezTo>
                <a:cubicBezTo>
                  <a:pt x="552303" y="658320"/>
                  <a:pt x="534416" y="697722"/>
                  <a:pt x="578224" y="632011"/>
                </a:cubicBezTo>
                <a:cubicBezTo>
                  <a:pt x="587189" y="596152"/>
                  <a:pt x="584615" y="555189"/>
                  <a:pt x="605118" y="524435"/>
                </a:cubicBezTo>
                <a:cubicBezTo>
                  <a:pt x="623047" y="497541"/>
                  <a:pt x="636051" y="466609"/>
                  <a:pt x="658906" y="443753"/>
                </a:cubicBezTo>
                <a:cubicBezTo>
                  <a:pt x="863936" y="238721"/>
                  <a:pt x="659960" y="432150"/>
                  <a:pt x="779929" y="336176"/>
                </a:cubicBezTo>
                <a:cubicBezTo>
                  <a:pt x="789829" y="328256"/>
                  <a:pt x="796681" y="316889"/>
                  <a:pt x="806824" y="309282"/>
                </a:cubicBezTo>
                <a:cubicBezTo>
                  <a:pt x="832682" y="289889"/>
                  <a:pt x="860612" y="273423"/>
                  <a:pt x="887506" y="255494"/>
                </a:cubicBezTo>
                <a:cubicBezTo>
                  <a:pt x="900953" y="246529"/>
                  <a:pt x="914918" y="238297"/>
                  <a:pt x="927847" y="228600"/>
                </a:cubicBezTo>
                <a:cubicBezTo>
                  <a:pt x="945776" y="215153"/>
                  <a:pt x="962630" y="200137"/>
                  <a:pt x="981635" y="188259"/>
                </a:cubicBezTo>
                <a:cubicBezTo>
                  <a:pt x="1046508" y="147713"/>
                  <a:pt x="1017533" y="172873"/>
                  <a:pt x="1075765" y="147917"/>
                </a:cubicBezTo>
                <a:cubicBezTo>
                  <a:pt x="1094190" y="140021"/>
                  <a:pt x="1112149" y="130968"/>
                  <a:pt x="1129553" y="121023"/>
                </a:cubicBezTo>
                <a:cubicBezTo>
                  <a:pt x="1143585" y="113005"/>
                  <a:pt x="1154414" y="98773"/>
                  <a:pt x="1169894" y="94129"/>
                </a:cubicBezTo>
                <a:cubicBezTo>
                  <a:pt x="1200253" y="85022"/>
                  <a:pt x="1232647" y="85164"/>
                  <a:pt x="1264024" y="80682"/>
                </a:cubicBezTo>
                <a:cubicBezTo>
                  <a:pt x="1277471" y="76200"/>
                  <a:pt x="1290419" y="69771"/>
                  <a:pt x="1304365" y="67235"/>
                </a:cubicBezTo>
                <a:cubicBezTo>
                  <a:pt x="1339920" y="60770"/>
                  <a:pt x="1377077" y="63296"/>
                  <a:pt x="1411941" y="53788"/>
                </a:cubicBezTo>
                <a:cubicBezTo>
                  <a:pt x="1427533" y="49536"/>
                  <a:pt x="1437427" y="33260"/>
                  <a:pt x="1452282" y="26894"/>
                </a:cubicBezTo>
                <a:cubicBezTo>
                  <a:pt x="1483983" y="13308"/>
                  <a:pt x="1578388" y="3116"/>
                  <a:pt x="1600200" y="0"/>
                </a:cubicBezTo>
                <a:cubicBezTo>
                  <a:pt x="1809586" y="6754"/>
                  <a:pt x="2022662" y="9432"/>
                  <a:pt x="2232212" y="26894"/>
                </a:cubicBezTo>
                <a:cubicBezTo>
                  <a:pt x="2297415" y="32328"/>
                  <a:pt x="2345496" y="40115"/>
                  <a:pt x="2407024" y="53788"/>
                </a:cubicBezTo>
                <a:cubicBezTo>
                  <a:pt x="2425065" y="57797"/>
                  <a:pt x="2443752" y="60127"/>
                  <a:pt x="2460812" y="67235"/>
                </a:cubicBezTo>
                <a:cubicBezTo>
                  <a:pt x="2497819" y="82655"/>
                  <a:pt x="2533192" y="101825"/>
                  <a:pt x="2568388" y="121023"/>
                </a:cubicBezTo>
                <a:cubicBezTo>
                  <a:pt x="2582576" y="128762"/>
                  <a:pt x="2594274" y="140690"/>
                  <a:pt x="2608729" y="147917"/>
                </a:cubicBezTo>
                <a:cubicBezTo>
                  <a:pt x="2764322" y="225713"/>
                  <a:pt x="2577752" y="109335"/>
                  <a:pt x="2756647" y="228600"/>
                </a:cubicBezTo>
                <a:cubicBezTo>
                  <a:pt x="2770094" y="237565"/>
                  <a:pt x="2785560" y="244066"/>
                  <a:pt x="2796988" y="255494"/>
                </a:cubicBezTo>
                <a:cubicBezTo>
                  <a:pt x="2819400" y="277906"/>
                  <a:pt x="2837852" y="305148"/>
                  <a:pt x="2864224" y="322729"/>
                </a:cubicBezTo>
                <a:cubicBezTo>
                  <a:pt x="2899156" y="346017"/>
                  <a:pt x="2924997" y="362167"/>
                  <a:pt x="2958353" y="389964"/>
                </a:cubicBezTo>
                <a:cubicBezTo>
                  <a:pt x="2968093" y="398080"/>
                  <a:pt x="2975347" y="408939"/>
                  <a:pt x="2985247" y="416859"/>
                </a:cubicBezTo>
                <a:cubicBezTo>
                  <a:pt x="2997867" y="426955"/>
                  <a:pt x="3014160" y="432325"/>
                  <a:pt x="3025588" y="443753"/>
                </a:cubicBezTo>
                <a:cubicBezTo>
                  <a:pt x="3045883" y="464048"/>
                  <a:pt x="3061447" y="488576"/>
                  <a:pt x="3079376" y="510988"/>
                </a:cubicBezTo>
                <a:cubicBezTo>
                  <a:pt x="3111353" y="606912"/>
                  <a:pt x="3066011" y="490939"/>
                  <a:pt x="3133165" y="591670"/>
                </a:cubicBezTo>
                <a:cubicBezTo>
                  <a:pt x="3141028" y="603464"/>
                  <a:pt x="3142130" y="618564"/>
                  <a:pt x="3146612" y="632011"/>
                </a:cubicBezTo>
                <a:cubicBezTo>
                  <a:pt x="3151094" y="681317"/>
                  <a:pt x="3161345" y="730436"/>
                  <a:pt x="3160059" y="779929"/>
                </a:cubicBezTo>
                <a:cubicBezTo>
                  <a:pt x="3152370" y="1075970"/>
                  <a:pt x="3141121" y="1372069"/>
                  <a:pt x="3119718" y="1667435"/>
                </a:cubicBezTo>
                <a:cubicBezTo>
                  <a:pt x="3118550" y="1683554"/>
                  <a:pt x="3102920" y="1695156"/>
                  <a:pt x="3092824" y="1707776"/>
                </a:cubicBezTo>
                <a:cubicBezTo>
                  <a:pt x="3084904" y="1717676"/>
                  <a:pt x="3074894" y="1725705"/>
                  <a:pt x="3065929" y="1734670"/>
                </a:cubicBezTo>
                <a:cubicBezTo>
                  <a:pt x="3056964" y="1752600"/>
                  <a:pt x="3046931" y="1770034"/>
                  <a:pt x="3039035" y="1788459"/>
                </a:cubicBezTo>
                <a:cubicBezTo>
                  <a:pt x="3033451" y="1801487"/>
                  <a:pt x="3033451" y="1817006"/>
                  <a:pt x="3025588" y="1828800"/>
                </a:cubicBezTo>
                <a:cubicBezTo>
                  <a:pt x="3015039" y="1844623"/>
                  <a:pt x="2996300" y="1853666"/>
                  <a:pt x="2985247" y="1869141"/>
                </a:cubicBezTo>
                <a:cubicBezTo>
                  <a:pt x="2896750" y="1993036"/>
                  <a:pt x="3022901" y="1858381"/>
                  <a:pt x="2918012" y="1963270"/>
                </a:cubicBezTo>
                <a:cubicBezTo>
                  <a:pt x="2884656" y="2063337"/>
                  <a:pt x="2935858" y="1929776"/>
                  <a:pt x="2850776" y="2057400"/>
                </a:cubicBezTo>
                <a:cubicBezTo>
                  <a:pt x="2786737" y="2153459"/>
                  <a:pt x="2828345" y="2130243"/>
                  <a:pt x="2743200" y="2151529"/>
                </a:cubicBezTo>
                <a:cubicBezTo>
                  <a:pt x="2720788" y="2164976"/>
                  <a:pt x="2699759" y="2181055"/>
                  <a:pt x="2675965" y="2191870"/>
                </a:cubicBezTo>
                <a:cubicBezTo>
                  <a:pt x="2650157" y="2203601"/>
                  <a:pt x="2622785" y="2211888"/>
                  <a:pt x="2595282" y="2218764"/>
                </a:cubicBezTo>
                <a:cubicBezTo>
                  <a:pt x="2452647" y="2254424"/>
                  <a:pt x="2524383" y="2241074"/>
                  <a:pt x="2380129" y="2259106"/>
                </a:cubicBezTo>
                <a:cubicBezTo>
                  <a:pt x="2277543" y="2284753"/>
                  <a:pt x="2377539" y="2261273"/>
                  <a:pt x="2245659" y="2286000"/>
                </a:cubicBezTo>
                <a:cubicBezTo>
                  <a:pt x="2200731" y="2294424"/>
                  <a:pt x="2156546" y="2307224"/>
                  <a:pt x="2111188" y="2312894"/>
                </a:cubicBezTo>
                <a:cubicBezTo>
                  <a:pt x="2048761" y="2320697"/>
                  <a:pt x="1985682" y="2321859"/>
                  <a:pt x="1922929" y="2326341"/>
                </a:cubicBezTo>
                <a:cubicBezTo>
                  <a:pt x="1784638" y="2372438"/>
                  <a:pt x="1895087" y="2339101"/>
                  <a:pt x="1573306" y="2366682"/>
                </a:cubicBezTo>
                <a:cubicBezTo>
                  <a:pt x="1519528" y="2371291"/>
                  <a:pt x="1465823" y="2376960"/>
                  <a:pt x="1411941" y="2380129"/>
                </a:cubicBezTo>
                <a:cubicBezTo>
                  <a:pt x="1080328" y="2399636"/>
                  <a:pt x="1259601" y="2390260"/>
                  <a:pt x="874059" y="2407023"/>
                </a:cubicBezTo>
                <a:cubicBezTo>
                  <a:pt x="802341" y="2402541"/>
                  <a:pt x="729884" y="2404783"/>
                  <a:pt x="658906" y="2393576"/>
                </a:cubicBezTo>
                <a:cubicBezTo>
                  <a:pt x="642942" y="2391055"/>
                  <a:pt x="633020" y="2373910"/>
                  <a:pt x="618565" y="2366682"/>
                </a:cubicBezTo>
                <a:cubicBezTo>
                  <a:pt x="605887" y="2360343"/>
                  <a:pt x="591671" y="2357717"/>
                  <a:pt x="578224" y="2353235"/>
                </a:cubicBezTo>
                <a:cubicBezTo>
                  <a:pt x="525691" y="2300704"/>
                  <a:pt x="580814" y="2347807"/>
                  <a:pt x="510988" y="2312894"/>
                </a:cubicBezTo>
                <a:cubicBezTo>
                  <a:pt x="423004" y="2268902"/>
                  <a:pt x="519518" y="2305134"/>
                  <a:pt x="430306" y="2245659"/>
                </a:cubicBezTo>
                <a:cubicBezTo>
                  <a:pt x="418512" y="2237796"/>
                  <a:pt x="402643" y="2238550"/>
                  <a:pt x="389965" y="2232211"/>
                </a:cubicBezTo>
                <a:cubicBezTo>
                  <a:pt x="375510" y="2224983"/>
                  <a:pt x="363071" y="2214282"/>
                  <a:pt x="349624" y="2205317"/>
                </a:cubicBezTo>
                <a:lnTo>
                  <a:pt x="295835" y="2124635"/>
                </a:lnTo>
                <a:cubicBezTo>
                  <a:pt x="286870" y="2111188"/>
                  <a:pt x="278638" y="2097223"/>
                  <a:pt x="268941" y="2084294"/>
                </a:cubicBezTo>
                <a:cubicBezTo>
                  <a:pt x="255494" y="2066365"/>
                  <a:pt x="244447" y="2046354"/>
                  <a:pt x="228600" y="2030506"/>
                </a:cubicBezTo>
                <a:cubicBezTo>
                  <a:pt x="217172" y="2019078"/>
                  <a:pt x="201706" y="2012576"/>
                  <a:pt x="188259" y="2003611"/>
                </a:cubicBezTo>
                <a:cubicBezTo>
                  <a:pt x="179294" y="1990164"/>
                  <a:pt x="172793" y="1974698"/>
                  <a:pt x="161365" y="1963270"/>
                </a:cubicBezTo>
                <a:cubicBezTo>
                  <a:pt x="149937" y="1951842"/>
                  <a:pt x="133644" y="1946472"/>
                  <a:pt x="121024" y="1936376"/>
                </a:cubicBezTo>
                <a:cubicBezTo>
                  <a:pt x="25219" y="1859733"/>
                  <a:pt x="177952" y="1965364"/>
                  <a:pt x="53788" y="1882588"/>
                </a:cubicBezTo>
                <a:cubicBezTo>
                  <a:pt x="21334" y="1833908"/>
                  <a:pt x="41349" y="1849475"/>
                  <a:pt x="0" y="1828800"/>
                </a:cubicBezTo>
              </a:path>
            </a:pathLst>
          </a:cu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eaLnBrk="0" hangingPunct="0">
              <a:defRPr/>
            </a:pPr>
            <a:endParaRPr lang="vi-VN"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Arial" charset="0"/>
            </a:endParaRPr>
          </a:p>
        </p:txBody>
      </p:sp>
      <p:pic>
        <p:nvPicPr>
          <p:cNvPr id="27" name="Picture 26" descr="YS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0"/>
            <a:ext cx="700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52600" y="2286000"/>
            <a:ext cx="990600" cy="231775"/>
            <a:chOff x="838200" y="3505200"/>
            <a:chExt cx="990600" cy="23177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838200" y="3733801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47800" y="3735389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38200" y="3505200"/>
              <a:ext cx="9906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752600" y="4495800"/>
            <a:ext cx="990600" cy="231775"/>
            <a:chOff x="2133600" y="3505200"/>
            <a:chExt cx="990600" cy="23177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0" y="3733801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3735389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3505200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43200" y="3506788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400800" y="2284413"/>
            <a:ext cx="990600" cy="230187"/>
            <a:chOff x="3429000" y="3505200"/>
            <a:chExt cx="990600" cy="23018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429000" y="3505200"/>
              <a:ext cx="9906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29000" y="3733801"/>
              <a:ext cx="9906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400800" y="4418013"/>
            <a:ext cx="990600" cy="230187"/>
            <a:chOff x="4724400" y="3505200"/>
            <a:chExt cx="990600" cy="23018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724400" y="3505200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334000" y="3506787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24400" y="3733801"/>
              <a:ext cx="9906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4038600" y="5638800"/>
            <a:ext cx="990600" cy="3175"/>
            <a:chOff x="838200" y="5102224"/>
            <a:chExt cx="990600" cy="317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4038600" y="1293813"/>
            <a:ext cx="990600" cy="158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3124200" y="5715000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FFCC"/>
                </a:solidFill>
                <a:latin typeface="Arial" charset="0"/>
              </a:rPr>
              <a:t>ẨN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2819400" y="533400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Arial" charset="0"/>
              </a:rPr>
              <a:t>DIỆN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5257800" y="25400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D - D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33400" y="38862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FFCC"/>
                </a:solidFill>
                <a:latin typeface="Arial" charset="0"/>
              </a:rPr>
              <a:t>A - A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5257800" y="37592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D - A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533400" y="25400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FFCC"/>
                </a:solidFill>
                <a:latin typeface="Arial" charset="0"/>
              </a:rPr>
              <a:t>A - D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017838" y="1954213"/>
            <a:ext cx="3263900" cy="2606675"/>
            <a:chOff x="3017838" y="1954213"/>
            <a:chExt cx="3263482" cy="2606675"/>
          </a:xfrm>
        </p:grpSpPr>
        <p:sp>
          <p:nvSpPr>
            <p:cNvPr id="113" name="Freeform 112"/>
            <p:cNvSpPr/>
            <p:nvPr/>
          </p:nvSpPr>
          <p:spPr>
            <a:xfrm rot="4317117">
              <a:off x="3165289" y="1806762"/>
              <a:ext cx="2606675" cy="2901578"/>
            </a:xfrm>
            <a:custGeom>
              <a:avLst/>
              <a:gdLst>
                <a:gd name="connsiteX0" fmla="*/ 1467786 w 2607039"/>
                <a:gd name="connsiteY0" fmla="*/ 1923738 h 2885607"/>
                <a:gd name="connsiteX1" fmla="*/ 1220449 w 2607039"/>
                <a:gd name="connsiteY1" fmla="*/ 1766341 h 2885607"/>
                <a:gd name="connsiteX2" fmla="*/ 1325380 w 2607039"/>
                <a:gd name="connsiteY2" fmla="*/ 1474033 h 2885607"/>
                <a:gd name="connsiteX3" fmla="*/ 1692639 w 2607039"/>
                <a:gd name="connsiteY3" fmla="*/ 1496518 h 2885607"/>
                <a:gd name="connsiteX4" fmla="*/ 1835045 w 2607039"/>
                <a:gd name="connsiteY4" fmla="*/ 1871272 h 2885607"/>
                <a:gd name="connsiteX5" fmla="*/ 1557727 w 2607039"/>
                <a:gd name="connsiteY5" fmla="*/ 2156085 h 2885607"/>
                <a:gd name="connsiteX6" fmla="*/ 950626 w 2607039"/>
                <a:gd name="connsiteY6" fmla="*/ 2013679 h 2885607"/>
                <a:gd name="connsiteX7" fmla="*/ 815714 w 2607039"/>
                <a:gd name="connsiteY7" fmla="*/ 1421567 h 2885607"/>
                <a:gd name="connsiteX8" fmla="*/ 1272914 w 2607039"/>
                <a:gd name="connsiteY8" fmla="*/ 949377 h 2885607"/>
                <a:gd name="connsiteX9" fmla="*/ 1962462 w 2607039"/>
                <a:gd name="connsiteY9" fmla="*/ 986853 h 2885607"/>
                <a:gd name="connsiteX10" fmla="*/ 2329721 w 2607039"/>
                <a:gd name="connsiteY10" fmla="*/ 1369102 h 2885607"/>
                <a:gd name="connsiteX11" fmla="*/ 2449642 w 2607039"/>
                <a:gd name="connsiteY11" fmla="*/ 1796322 h 2885607"/>
                <a:gd name="connsiteX12" fmla="*/ 2337216 w 2607039"/>
                <a:gd name="connsiteY12" fmla="*/ 2365948 h 2885607"/>
                <a:gd name="connsiteX13" fmla="*/ 1797570 w 2607039"/>
                <a:gd name="connsiteY13" fmla="*/ 2808158 h 2885607"/>
                <a:gd name="connsiteX14" fmla="*/ 988101 w 2607039"/>
                <a:gd name="connsiteY14" fmla="*/ 2830643 h 2885607"/>
                <a:gd name="connsiteX15" fmla="*/ 351019 w 2607039"/>
                <a:gd name="connsiteY15" fmla="*/ 2500859 h 2885607"/>
                <a:gd name="connsiteX16" fmla="*/ 66206 w 2607039"/>
                <a:gd name="connsiteY16" fmla="*/ 1878767 h 2885607"/>
                <a:gd name="connsiteX17" fmla="*/ 43721 w 2607039"/>
                <a:gd name="connsiteY17" fmla="*/ 1234190 h 2885607"/>
                <a:gd name="connsiteX18" fmla="*/ 328534 w 2607039"/>
                <a:gd name="connsiteY18" fmla="*/ 589613 h 2885607"/>
                <a:gd name="connsiteX19" fmla="*/ 875675 w 2607039"/>
                <a:gd name="connsiteY19" fmla="*/ 192374 h 2885607"/>
                <a:gd name="connsiteX20" fmla="*/ 1670154 w 2607039"/>
                <a:gd name="connsiteY20" fmla="*/ 4997 h 2885607"/>
                <a:gd name="connsiteX21" fmla="*/ 2607039 w 2607039"/>
                <a:gd name="connsiteY21" fmla="*/ 162394 h 2885607"/>
                <a:gd name="connsiteX0" fmla="*/ 1467786 w 2607039"/>
                <a:gd name="connsiteY0" fmla="*/ 1923738 h 2885607"/>
                <a:gd name="connsiteX1" fmla="*/ 1220449 w 2607039"/>
                <a:gd name="connsiteY1" fmla="*/ 1766341 h 2885607"/>
                <a:gd name="connsiteX2" fmla="*/ 1325380 w 2607039"/>
                <a:gd name="connsiteY2" fmla="*/ 1474033 h 2885607"/>
                <a:gd name="connsiteX3" fmla="*/ 1692639 w 2607039"/>
                <a:gd name="connsiteY3" fmla="*/ 1496518 h 2885607"/>
                <a:gd name="connsiteX4" fmla="*/ 1835045 w 2607039"/>
                <a:gd name="connsiteY4" fmla="*/ 1871272 h 2885607"/>
                <a:gd name="connsiteX5" fmla="*/ 1557727 w 2607039"/>
                <a:gd name="connsiteY5" fmla="*/ 2156085 h 2885607"/>
                <a:gd name="connsiteX6" fmla="*/ 950626 w 2607039"/>
                <a:gd name="connsiteY6" fmla="*/ 2013679 h 2885607"/>
                <a:gd name="connsiteX7" fmla="*/ 815714 w 2607039"/>
                <a:gd name="connsiteY7" fmla="*/ 1421567 h 2885607"/>
                <a:gd name="connsiteX8" fmla="*/ 1272914 w 2607039"/>
                <a:gd name="connsiteY8" fmla="*/ 949377 h 2885607"/>
                <a:gd name="connsiteX9" fmla="*/ 1962462 w 2607039"/>
                <a:gd name="connsiteY9" fmla="*/ 986853 h 2885607"/>
                <a:gd name="connsiteX10" fmla="*/ 2329721 w 2607039"/>
                <a:gd name="connsiteY10" fmla="*/ 1369102 h 2885607"/>
                <a:gd name="connsiteX11" fmla="*/ 2449642 w 2607039"/>
                <a:gd name="connsiteY11" fmla="*/ 1796322 h 2885607"/>
                <a:gd name="connsiteX12" fmla="*/ 2337216 w 2607039"/>
                <a:gd name="connsiteY12" fmla="*/ 2365948 h 2885607"/>
                <a:gd name="connsiteX13" fmla="*/ 1797570 w 2607039"/>
                <a:gd name="connsiteY13" fmla="*/ 2808158 h 2885607"/>
                <a:gd name="connsiteX14" fmla="*/ 988101 w 2607039"/>
                <a:gd name="connsiteY14" fmla="*/ 2830643 h 2885607"/>
                <a:gd name="connsiteX15" fmla="*/ 351019 w 2607039"/>
                <a:gd name="connsiteY15" fmla="*/ 2500859 h 2885607"/>
                <a:gd name="connsiteX16" fmla="*/ 66206 w 2607039"/>
                <a:gd name="connsiteY16" fmla="*/ 1878767 h 2885607"/>
                <a:gd name="connsiteX17" fmla="*/ 43721 w 2607039"/>
                <a:gd name="connsiteY17" fmla="*/ 1234190 h 2885607"/>
                <a:gd name="connsiteX18" fmla="*/ 328534 w 2607039"/>
                <a:gd name="connsiteY18" fmla="*/ 589613 h 2885607"/>
                <a:gd name="connsiteX19" fmla="*/ 875675 w 2607039"/>
                <a:gd name="connsiteY19" fmla="*/ 192374 h 2885607"/>
                <a:gd name="connsiteX20" fmla="*/ 1670154 w 2607039"/>
                <a:gd name="connsiteY20" fmla="*/ 4997 h 2885607"/>
                <a:gd name="connsiteX21" fmla="*/ 2607039 w 2607039"/>
                <a:gd name="connsiteY21" fmla="*/ 162394 h 2885607"/>
                <a:gd name="connsiteX0" fmla="*/ 1467786 w 2607039"/>
                <a:gd name="connsiteY0" fmla="*/ 1923738 h 2885607"/>
                <a:gd name="connsiteX1" fmla="*/ 1220449 w 2607039"/>
                <a:gd name="connsiteY1" fmla="*/ 1766341 h 2885607"/>
                <a:gd name="connsiteX2" fmla="*/ 1325380 w 2607039"/>
                <a:gd name="connsiteY2" fmla="*/ 1474033 h 2885607"/>
                <a:gd name="connsiteX3" fmla="*/ 1692639 w 2607039"/>
                <a:gd name="connsiteY3" fmla="*/ 1496518 h 2885607"/>
                <a:gd name="connsiteX4" fmla="*/ 1835045 w 2607039"/>
                <a:gd name="connsiteY4" fmla="*/ 1871272 h 2885607"/>
                <a:gd name="connsiteX5" fmla="*/ 1557727 w 2607039"/>
                <a:gd name="connsiteY5" fmla="*/ 2156085 h 2885607"/>
                <a:gd name="connsiteX6" fmla="*/ 950626 w 2607039"/>
                <a:gd name="connsiteY6" fmla="*/ 2013679 h 2885607"/>
                <a:gd name="connsiteX7" fmla="*/ 815714 w 2607039"/>
                <a:gd name="connsiteY7" fmla="*/ 1421567 h 2885607"/>
                <a:gd name="connsiteX8" fmla="*/ 1272914 w 2607039"/>
                <a:gd name="connsiteY8" fmla="*/ 949377 h 2885607"/>
                <a:gd name="connsiteX9" fmla="*/ 1962462 w 2607039"/>
                <a:gd name="connsiteY9" fmla="*/ 986853 h 2885607"/>
                <a:gd name="connsiteX10" fmla="*/ 2329721 w 2607039"/>
                <a:gd name="connsiteY10" fmla="*/ 1369102 h 2885607"/>
                <a:gd name="connsiteX11" fmla="*/ 2449642 w 2607039"/>
                <a:gd name="connsiteY11" fmla="*/ 1796322 h 2885607"/>
                <a:gd name="connsiteX12" fmla="*/ 2337216 w 2607039"/>
                <a:gd name="connsiteY12" fmla="*/ 2365948 h 2885607"/>
                <a:gd name="connsiteX13" fmla="*/ 1797570 w 2607039"/>
                <a:gd name="connsiteY13" fmla="*/ 2808158 h 2885607"/>
                <a:gd name="connsiteX14" fmla="*/ 988101 w 2607039"/>
                <a:gd name="connsiteY14" fmla="*/ 2830643 h 2885607"/>
                <a:gd name="connsiteX15" fmla="*/ 351019 w 2607039"/>
                <a:gd name="connsiteY15" fmla="*/ 2500859 h 2885607"/>
                <a:gd name="connsiteX16" fmla="*/ 66206 w 2607039"/>
                <a:gd name="connsiteY16" fmla="*/ 1878767 h 2885607"/>
                <a:gd name="connsiteX17" fmla="*/ 43721 w 2607039"/>
                <a:gd name="connsiteY17" fmla="*/ 1234190 h 2885607"/>
                <a:gd name="connsiteX18" fmla="*/ 328534 w 2607039"/>
                <a:gd name="connsiteY18" fmla="*/ 589613 h 2885607"/>
                <a:gd name="connsiteX19" fmla="*/ 875675 w 2607039"/>
                <a:gd name="connsiteY19" fmla="*/ 192374 h 2885607"/>
                <a:gd name="connsiteX20" fmla="*/ 1670154 w 2607039"/>
                <a:gd name="connsiteY20" fmla="*/ 4997 h 2885607"/>
                <a:gd name="connsiteX21" fmla="*/ 2607039 w 2607039"/>
                <a:gd name="connsiteY21" fmla="*/ 162394 h 2885607"/>
                <a:gd name="connsiteX0" fmla="*/ 1467786 w 2607039"/>
                <a:gd name="connsiteY0" fmla="*/ 1923738 h 2885607"/>
                <a:gd name="connsiteX1" fmla="*/ 1220449 w 2607039"/>
                <a:gd name="connsiteY1" fmla="*/ 1766341 h 2885607"/>
                <a:gd name="connsiteX2" fmla="*/ 1325380 w 2607039"/>
                <a:gd name="connsiteY2" fmla="*/ 1474033 h 2885607"/>
                <a:gd name="connsiteX3" fmla="*/ 1692639 w 2607039"/>
                <a:gd name="connsiteY3" fmla="*/ 1496518 h 2885607"/>
                <a:gd name="connsiteX4" fmla="*/ 1835045 w 2607039"/>
                <a:gd name="connsiteY4" fmla="*/ 1871272 h 2885607"/>
                <a:gd name="connsiteX5" fmla="*/ 1557727 w 2607039"/>
                <a:gd name="connsiteY5" fmla="*/ 2156085 h 2885607"/>
                <a:gd name="connsiteX6" fmla="*/ 950626 w 2607039"/>
                <a:gd name="connsiteY6" fmla="*/ 2013679 h 2885607"/>
                <a:gd name="connsiteX7" fmla="*/ 815714 w 2607039"/>
                <a:gd name="connsiteY7" fmla="*/ 1421567 h 2885607"/>
                <a:gd name="connsiteX8" fmla="*/ 1272914 w 2607039"/>
                <a:gd name="connsiteY8" fmla="*/ 949377 h 2885607"/>
                <a:gd name="connsiteX9" fmla="*/ 1962462 w 2607039"/>
                <a:gd name="connsiteY9" fmla="*/ 986853 h 2885607"/>
                <a:gd name="connsiteX10" fmla="*/ 2329721 w 2607039"/>
                <a:gd name="connsiteY10" fmla="*/ 1369102 h 2885607"/>
                <a:gd name="connsiteX11" fmla="*/ 2449642 w 2607039"/>
                <a:gd name="connsiteY11" fmla="*/ 1796322 h 2885607"/>
                <a:gd name="connsiteX12" fmla="*/ 2337216 w 2607039"/>
                <a:gd name="connsiteY12" fmla="*/ 2365948 h 2885607"/>
                <a:gd name="connsiteX13" fmla="*/ 1797570 w 2607039"/>
                <a:gd name="connsiteY13" fmla="*/ 2808158 h 2885607"/>
                <a:gd name="connsiteX14" fmla="*/ 988101 w 2607039"/>
                <a:gd name="connsiteY14" fmla="*/ 2830643 h 2885607"/>
                <a:gd name="connsiteX15" fmla="*/ 351019 w 2607039"/>
                <a:gd name="connsiteY15" fmla="*/ 2500859 h 2885607"/>
                <a:gd name="connsiteX16" fmla="*/ 158912 w 2607039"/>
                <a:gd name="connsiteY16" fmla="*/ 2309099 h 2885607"/>
                <a:gd name="connsiteX17" fmla="*/ 66206 w 2607039"/>
                <a:gd name="connsiteY17" fmla="*/ 1878767 h 2885607"/>
                <a:gd name="connsiteX18" fmla="*/ 43721 w 2607039"/>
                <a:gd name="connsiteY18" fmla="*/ 1234190 h 2885607"/>
                <a:gd name="connsiteX19" fmla="*/ 328534 w 2607039"/>
                <a:gd name="connsiteY19" fmla="*/ 589613 h 2885607"/>
                <a:gd name="connsiteX20" fmla="*/ 875675 w 2607039"/>
                <a:gd name="connsiteY20" fmla="*/ 192374 h 2885607"/>
                <a:gd name="connsiteX21" fmla="*/ 1670154 w 2607039"/>
                <a:gd name="connsiteY21" fmla="*/ 4997 h 2885607"/>
                <a:gd name="connsiteX22" fmla="*/ 2607039 w 2607039"/>
                <a:gd name="connsiteY22" fmla="*/ 162394 h 2885607"/>
                <a:gd name="connsiteX0" fmla="*/ 1467786 w 2607039"/>
                <a:gd name="connsiteY0" fmla="*/ 1923738 h 2885607"/>
                <a:gd name="connsiteX1" fmla="*/ 1220449 w 2607039"/>
                <a:gd name="connsiteY1" fmla="*/ 1766341 h 2885607"/>
                <a:gd name="connsiteX2" fmla="*/ 1325380 w 2607039"/>
                <a:gd name="connsiteY2" fmla="*/ 1474033 h 2885607"/>
                <a:gd name="connsiteX3" fmla="*/ 1692639 w 2607039"/>
                <a:gd name="connsiteY3" fmla="*/ 1496518 h 2885607"/>
                <a:gd name="connsiteX4" fmla="*/ 1835045 w 2607039"/>
                <a:gd name="connsiteY4" fmla="*/ 1871272 h 2885607"/>
                <a:gd name="connsiteX5" fmla="*/ 1557727 w 2607039"/>
                <a:gd name="connsiteY5" fmla="*/ 2156085 h 2885607"/>
                <a:gd name="connsiteX6" fmla="*/ 950626 w 2607039"/>
                <a:gd name="connsiteY6" fmla="*/ 2013679 h 2885607"/>
                <a:gd name="connsiteX7" fmla="*/ 815714 w 2607039"/>
                <a:gd name="connsiteY7" fmla="*/ 1421567 h 2885607"/>
                <a:gd name="connsiteX8" fmla="*/ 1272914 w 2607039"/>
                <a:gd name="connsiteY8" fmla="*/ 949377 h 2885607"/>
                <a:gd name="connsiteX9" fmla="*/ 1962462 w 2607039"/>
                <a:gd name="connsiteY9" fmla="*/ 986853 h 2885607"/>
                <a:gd name="connsiteX10" fmla="*/ 2329721 w 2607039"/>
                <a:gd name="connsiteY10" fmla="*/ 1369102 h 2885607"/>
                <a:gd name="connsiteX11" fmla="*/ 2449642 w 2607039"/>
                <a:gd name="connsiteY11" fmla="*/ 1796322 h 2885607"/>
                <a:gd name="connsiteX12" fmla="*/ 2337216 w 2607039"/>
                <a:gd name="connsiteY12" fmla="*/ 2365948 h 2885607"/>
                <a:gd name="connsiteX13" fmla="*/ 1797570 w 2607039"/>
                <a:gd name="connsiteY13" fmla="*/ 2808158 h 2885607"/>
                <a:gd name="connsiteX14" fmla="*/ 988101 w 2607039"/>
                <a:gd name="connsiteY14" fmla="*/ 2830643 h 2885607"/>
                <a:gd name="connsiteX15" fmla="*/ 351019 w 2607039"/>
                <a:gd name="connsiteY15" fmla="*/ 2500859 h 2885607"/>
                <a:gd name="connsiteX16" fmla="*/ 66206 w 2607039"/>
                <a:gd name="connsiteY16" fmla="*/ 1878767 h 2885607"/>
                <a:gd name="connsiteX17" fmla="*/ 43721 w 2607039"/>
                <a:gd name="connsiteY17" fmla="*/ 1234190 h 2885607"/>
                <a:gd name="connsiteX18" fmla="*/ 328534 w 2607039"/>
                <a:gd name="connsiteY18" fmla="*/ 589613 h 2885607"/>
                <a:gd name="connsiteX19" fmla="*/ 875675 w 2607039"/>
                <a:gd name="connsiteY19" fmla="*/ 192374 h 2885607"/>
                <a:gd name="connsiteX20" fmla="*/ 1670154 w 2607039"/>
                <a:gd name="connsiteY20" fmla="*/ 4997 h 2885607"/>
                <a:gd name="connsiteX21" fmla="*/ 2607039 w 2607039"/>
                <a:gd name="connsiteY21" fmla="*/ 162394 h 2885607"/>
                <a:gd name="connsiteX0" fmla="*/ 1467786 w 2607039"/>
                <a:gd name="connsiteY0" fmla="*/ 1923738 h 2901051"/>
                <a:gd name="connsiteX1" fmla="*/ 1220449 w 2607039"/>
                <a:gd name="connsiteY1" fmla="*/ 1766341 h 2901051"/>
                <a:gd name="connsiteX2" fmla="*/ 1325380 w 2607039"/>
                <a:gd name="connsiteY2" fmla="*/ 1474033 h 2901051"/>
                <a:gd name="connsiteX3" fmla="*/ 1692639 w 2607039"/>
                <a:gd name="connsiteY3" fmla="*/ 1496518 h 2901051"/>
                <a:gd name="connsiteX4" fmla="*/ 1835045 w 2607039"/>
                <a:gd name="connsiteY4" fmla="*/ 1871272 h 2901051"/>
                <a:gd name="connsiteX5" fmla="*/ 1557727 w 2607039"/>
                <a:gd name="connsiteY5" fmla="*/ 2156085 h 2901051"/>
                <a:gd name="connsiteX6" fmla="*/ 950626 w 2607039"/>
                <a:gd name="connsiteY6" fmla="*/ 2013679 h 2901051"/>
                <a:gd name="connsiteX7" fmla="*/ 815714 w 2607039"/>
                <a:gd name="connsiteY7" fmla="*/ 1421567 h 2901051"/>
                <a:gd name="connsiteX8" fmla="*/ 1272914 w 2607039"/>
                <a:gd name="connsiteY8" fmla="*/ 949377 h 2901051"/>
                <a:gd name="connsiteX9" fmla="*/ 1962462 w 2607039"/>
                <a:gd name="connsiteY9" fmla="*/ 986853 h 2901051"/>
                <a:gd name="connsiteX10" fmla="*/ 2329721 w 2607039"/>
                <a:gd name="connsiteY10" fmla="*/ 1369102 h 2901051"/>
                <a:gd name="connsiteX11" fmla="*/ 2449642 w 2607039"/>
                <a:gd name="connsiteY11" fmla="*/ 1796322 h 2901051"/>
                <a:gd name="connsiteX12" fmla="*/ 2337216 w 2607039"/>
                <a:gd name="connsiteY12" fmla="*/ 2365948 h 2901051"/>
                <a:gd name="connsiteX13" fmla="*/ 1797570 w 2607039"/>
                <a:gd name="connsiteY13" fmla="*/ 2808158 h 2901051"/>
                <a:gd name="connsiteX14" fmla="*/ 988101 w 2607039"/>
                <a:gd name="connsiteY14" fmla="*/ 2830643 h 2901051"/>
                <a:gd name="connsiteX15" fmla="*/ 318514 w 2607039"/>
                <a:gd name="connsiteY15" fmla="*/ 2385711 h 2901051"/>
                <a:gd name="connsiteX16" fmla="*/ 66206 w 2607039"/>
                <a:gd name="connsiteY16" fmla="*/ 1878767 h 2901051"/>
                <a:gd name="connsiteX17" fmla="*/ 43721 w 2607039"/>
                <a:gd name="connsiteY17" fmla="*/ 1234190 h 2901051"/>
                <a:gd name="connsiteX18" fmla="*/ 328534 w 2607039"/>
                <a:gd name="connsiteY18" fmla="*/ 589613 h 2901051"/>
                <a:gd name="connsiteX19" fmla="*/ 875675 w 2607039"/>
                <a:gd name="connsiteY19" fmla="*/ 192374 h 2901051"/>
                <a:gd name="connsiteX20" fmla="*/ 1670154 w 2607039"/>
                <a:gd name="connsiteY20" fmla="*/ 4997 h 2901051"/>
                <a:gd name="connsiteX21" fmla="*/ 2607039 w 2607039"/>
                <a:gd name="connsiteY21" fmla="*/ 162394 h 290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07039" h="2901051">
                  <a:moveTo>
                    <a:pt x="1467786" y="1923738"/>
                  </a:moveTo>
                  <a:cubicBezTo>
                    <a:pt x="1355984" y="1882515"/>
                    <a:pt x="1244183" y="1841292"/>
                    <a:pt x="1220449" y="1766341"/>
                  </a:cubicBezTo>
                  <a:cubicBezTo>
                    <a:pt x="1196715" y="1691390"/>
                    <a:pt x="1246682" y="1519003"/>
                    <a:pt x="1325380" y="1474033"/>
                  </a:cubicBezTo>
                  <a:cubicBezTo>
                    <a:pt x="1404078" y="1429063"/>
                    <a:pt x="1607695" y="1430312"/>
                    <a:pt x="1692639" y="1496518"/>
                  </a:cubicBezTo>
                  <a:cubicBezTo>
                    <a:pt x="1777583" y="1562725"/>
                    <a:pt x="1857530" y="1761344"/>
                    <a:pt x="1835045" y="1871272"/>
                  </a:cubicBezTo>
                  <a:cubicBezTo>
                    <a:pt x="1812560" y="1981200"/>
                    <a:pt x="1705130" y="2132351"/>
                    <a:pt x="1557727" y="2156085"/>
                  </a:cubicBezTo>
                  <a:cubicBezTo>
                    <a:pt x="1410324" y="2179820"/>
                    <a:pt x="1074295" y="2136099"/>
                    <a:pt x="950626" y="2013679"/>
                  </a:cubicBezTo>
                  <a:cubicBezTo>
                    <a:pt x="826957" y="1891259"/>
                    <a:pt x="761999" y="1598951"/>
                    <a:pt x="815714" y="1421567"/>
                  </a:cubicBezTo>
                  <a:cubicBezTo>
                    <a:pt x="869429" y="1244183"/>
                    <a:pt x="1081789" y="1021829"/>
                    <a:pt x="1272914" y="949377"/>
                  </a:cubicBezTo>
                  <a:cubicBezTo>
                    <a:pt x="1464039" y="876925"/>
                    <a:pt x="1786328" y="916899"/>
                    <a:pt x="1962462" y="986853"/>
                  </a:cubicBezTo>
                  <a:cubicBezTo>
                    <a:pt x="2138596" y="1056807"/>
                    <a:pt x="2248524" y="1234191"/>
                    <a:pt x="2329721" y="1369102"/>
                  </a:cubicBezTo>
                  <a:cubicBezTo>
                    <a:pt x="2410918" y="1504013"/>
                    <a:pt x="2448393" y="1630181"/>
                    <a:pt x="2449642" y="1796322"/>
                  </a:cubicBezTo>
                  <a:cubicBezTo>
                    <a:pt x="2450891" y="1962463"/>
                    <a:pt x="2445895" y="2197309"/>
                    <a:pt x="2337216" y="2365948"/>
                  </a:cubicBezTo>
                  <a:cubicBezTo>
                    <a:pt x="2228537" y="2534587"/>
                    <a:pt x="2022422" y="2730709"/>
                    <a:pt x="1797570" y="2808158"/>
                  </a:cubicBezTo>
                  <a:cubicBezTo>
                    <a:pt x="1572718" y="2885607"/>
                    <a:pt x="1234610" y="2901051"/>
                    <a:pt x="988101" y="2830643"/>
                  </a:cubicBezTo>
                  <a:cubicBezTo>
                    <a:pt x="741592" y="2760235"/>
                    <a:pt x="472163" y="2544357"/>
                    <a:pt x="318514" y="2385711"/>
                  </a:cubicBezTo>
                  <a:cubicBezTo>
                    <a:pt x="164865" y="2227065"/>
                    <a:pt x="112005" y="2070687"/>
                    <a:pt x="66206" y="1878767"/>
                  </a:cubicBezTo>
                  <a:cubicBezTo>
                    <a:pt x="20407" y="1686847"/>
                    <a:pt x="0" y="1449049"/>
                    <a:pt x="43721" y="1234190"/>
                  </a:cubicBezTo>
                  <a:cubicBezTo>
                    <a:pt x="87442" y="1019331"/>
                    <a:pt x="189875" y="763249"/>
                    <a:pt x="328534" y="589613"/>
                  </a:cubicBezTo>
                  <a:cubicBezTo>
                    <a:pt x="467193" y="415977"/>
                    <a:pt x="652072" y="289810"/>
                    <a:pt x="875675" y="192374"/>
                  </a:cubicBezTo>
                  <a:cubicBezTo>
                    <a:pt x="1099278" y="94938"/>
                    <a:pt x="1381593" y="9994"/>
                    <a:pt x="1670154" y="4997"/>
                  </a:cubicBezTo>
                  <a:cubicBezTo>
                    <a:pt x="1958715" y="0"/>
                    <a:pt x="2282877" y="81197"/>
                    <a:pt x="2607039" y="162394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4" name="Chevron 113"/>
            <p:cNvSpPr/>
            <p:nvPr/>
          </p:nvSpPr>
          <p:spPr>
            <a:xfrm rot="5668260">
              <a:off x="5989244" y="3889399"/>
              <a:ext cx="206375" cy="377777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Arial" charset="0"/>
            </a:endParaRPr>
          </a:p>
        </p:txBody>
      </p:sp>
      <p:pic>
        <p:nvPicPr>
          <p:cNvPr id="27" name="Picture 26" descr="YS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700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52600" y="2286000"/>
            <a:ext cx="990600" cy="231775"/>
            <a:chOff x="838200" y="3505200"/>
            <a:chExt cx="990600" cy="23177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838200" y="3733801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47800" y="3735389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38200" y="3505200"/>
              <a:ext cx="9906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752600" y="4495800"/>
            <a:ext cx="990600" cy="231775"/>
            <a:chOff x="2133600" y="3505200"/>
            <a:chExt cx="990600" cy="23177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0" y="3733801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3735389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3505200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43200" y="3506788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400800" y="2284413"/>
            <a:ext cx="990600" cy="230187"/>
            <a:chOff x="3429000" y="3505200"/>
            <a:chExt cx="990600" cy="23018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429000" y="3505200"/>
              <a:ext cx="9906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29000" y="3733801"/>
              <a:ext cx="9906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400800" y="4418013"/>
            <a:ext cx="990600" cy="230187"/>
            <a:chOff x="4724400" y="3505200"/>
            <a:chExt cx="990600" cy="23018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724400" y="3505200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334000" y="3506787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24400" y="3733801"/>
              <a:ext cx="9906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4038600" y="5638800"/>
            <a:ext cx="990600" cy="3175"/>
            <a:chOff x="838200" y="5102224"/>
            <a:chExt cx="990600" cy="317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4038600" y="1293813"/>
            <a:ext cx="990600" cy="158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3124200" y="5715000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FFCC"/>
                </a:solidFill>
                <a:latin typeface="Arial" charset="0"/>
              </a:rPr>
              <a:t>HỌC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2819400" y="533400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Arial" charset="0"/>
              </a:rPr>
              <a:t>HÀNH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5181600" y="25400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Hành – Hành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33400" y="3886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FFCC"/>
                </a:solidFill>
                <a:latin typeface="Arial" charset="0"/>
              </a:rPr>
              <a:t>Học – Học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5257800" y="3759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Hành -  Học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533400" y="25400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FFCC"/>
                </a:solidFill>
                <a:latin typeface="Arial" charset="0"/>
              </a:rPr>
              <a:t>Học – Hành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017838" y="1954213"/>
            <a:ext cx="3263900" cy="2606675"/>
            <a:chOff x="3017838" y="1954213"/>
            <a:chExt cx="3263482" cy="2606675"/>
          </a:xfrm>
        </p:grpSpPr>
        <p:sp>
          <p:nvSpPr>
            <p:cNvPr id="113" name="Freeform 112"/>
            <p:cNvSpPr/>
            <p:nvPr/>
          </p:nvSpPr>
          <p:spPr>
            <a:xfrm rot="4317117">
              <a:off x="3165289" y="1806762"/>
              <a:ext cx="2606675" cy="2901578"/>
            </a:xfrm>
            <a:custGeom>
              <a:avLst/>
              <a:gdLst>
                <a:gd name="connsiteX0" fmla="*/ 1467786 w 2607039"/>
                <a:gd name="connsiteY0" fmla="*/ 1923738 h 2885607"/>
                <a:gd name="connsiteX1" fmla="*/ 1220449 w 2607039"/>
                <a:gd name="connsiteY1" fmla="*/ 1766341 h 2885607"/>
                <a:gd name="connsiteX2" fmla="*/ 1325380 w 2607039"/>
                <a:gd name="connsiteY2" fmla="*/ 1474033 h 2885607"/>
                <a:gd name="connsiteX3" fmla="*/ 1692639 w 2607039"/>
                <a:gd name="connsiteY3" fmla="*/ 1496518 h 2885607"/>
                <a:gd name="connsiteX4" fmla="*/ 1835045 w 2607039"/>
                <a:gd name="connsiteY4" fmla="*/ 1871272 h 2885607"/>
                <a:gd name="connsiteX5" fmla="*/ 1557727 w 2607039"/>
                <a:gd name="connsiteY5" fmla="*/ 2156085 h 2885607"/>
                <a:gd name="connsiteX6" fmla="*/ 950626 w 2607039"/>
                <a:gd name="connsiteY6" fmla="*/ 2013679 h 2885607"/>
                <a:gd name="connsiteX7" fmla="*/ 815714 w 2607039"/>
                <a:gd name="connsiteY7" fmla="*/ 1421567 h 2885607"/>
                <a:gd name="connsiteX8" fmla="*/ 1272914 w 2607039"/>
                <a:gd name="connsiteY8" fmla="*/ 949377 h 2885607"/>
                <a:gd name="connsiteX9" fmla="*/ 1962462 w 2607039"/>
                <a:gd name="connsiteY9" fmla="*/ 986853 h 2885607"/>
                <a:gd name="connsiteX10" fmla="*/ 2329721 w 2607039"/>
                <a:gd name="connsiteY10" fmla="*/ 1369102 h 2885607"/>
                <a:gd name="connsiteX11" fmla="*/ 2449642 w 2607039"/>
                <a:gd name="connsiteY11" fmla="*/ 1796322 h 2885607"/>
                <a:gd name="connsiteX12" fmla="*/ 2337216 w 2607039"/>
                <a:gd name="connsiteY12" fmla="*/ 2365948 h 2885607"/>
                <a:gd name="connsiteX13" fmla="*/ 1797570 w 2607039"/>
                <a:gd name="connsiteY13" fmla="*/ 2808158 h 2885607"/>
                <a:gd name="connsiteX14" fmla="*/ 988101 w 2607039"/>
                <a:gd name="connsiteY14" fmla="*/ 2830643 h 2885607"/>
                <a:gd name="connsiteX15" fmla="*/ 351019 w 2607039"/>
                <a:gd name="connsiteY15" fmla="*/ 2500859 h 2885607"/>
                <a:gd name="connsiteX16" fmla="*/ 66206 w 2607039"/>
                <a:gd name="connsiteY16" fmla="*/ 1878767 h 2885607"/>
                <a:gd name="connsiteX17" fmla="*/ 43721 w 2607039"/>
                <a:gd name="connsiteY17" fmla="*/ 1234190 h 2885607"/>
                <a:gd name="connsiteX18" fmla="*/ 328534 w 2607039"/>
                <a:gd name="connsiteY18" fmla="*/ 589613 h 2885607"/>
                <a:gd name="connsiteX19" fmla="*/ 875675 w 2607039"/>
                <a:gd name="connsiteY19" fmla="*/ 192374 h 2885607"/>
                <a:gd name="connsiteX20" fmla="*/ 1670154 w 2607039"/>
                <a:gd name="connsiteY20" fmla="*/ 4997 h 2885607"/>
                <a:gd name="connsiteX21" fmla="*/ 2607039 w 2607039"/>
                <a:gd name="connsiteY21" fmla="*/ 162394 h 2885607"/>
                <a:gd name="connsiteX0" fmla="*/ 1467786 w 2607039"/>
                <a:gd name="connsiteY0" fmla="*/ 1923738 h 2885607"/>
                <a:gd name="connsiteX1" fmla="*/ 1220449 w 2607039"/>
                <a:gd name="connsiteY1" fmla="*/ 1766341 h 2885607"/>
                <a:gd name="connsiteX2" fmla="*/ 1325380 w 2607039"/>
                <a:gd name="connsiteY2" fmla="*/ 1474033 h 2885607"/>
                <a:gd name="connsiteX3" fmla="*/ 1692639 w 2607039"/>
                <a:gd name="connsiteY3" fmla="*/ 1496518 h 2885607"/>
                <a:gd name="connsiteX4" fmla="*/ 1835045 w 2607039"/>
                <a:gd name="connsiteY4" fmla="*/ 1871272 h 2885607"/>
                <a:gd name="connsiteX5" fmla="*/ 1557727 w 2607039"/>
                <a:gd name="connsiteY5" fmla="*/ 2156085 h 2885607"/>
                <a:gd name="connsiteX6" fmla="*/ 950626 w 2607039"/>
                <a:gd name="connsiteY6" fmla="*/ 2013679 h 2885607"/>
                <a:gd name="connsiteX7" fmla="*/ 815714 w 2607039"/>
                <a:gd name="connsiteY7" fmla="*/ 1421567 h 2885607"/>
                <a:gd name="connsiteX8" fmla="*/ 1272914 w 2607039"/>
                <a:gd name="connsiteY8" fmla="*/ 949377 h 2885607"/>
                <a:gd name="connsiteX9" fmla="*/ 1962462 w 2607039"/>
                <a:gd name="connsiteY9" fmla="*/ 986853 h 2885607"/>
                <a:gd name="connsiteX10" fmla="*/ 2329721 w 2607039"/>
                <a:gd name="connsiteY10" fmla="*/ 1369102 h 2885607"/>
                <a:gd name="connsiteX11" fmla="*/ 2449642 w 2607039"/>
                <a:gd name="connsiteY11" fmla="*/ 1796322 h 2885607"/>
                <a:gd name="connsiteX12" fmla="*/ 2337216 w 2607039"/>
                <a:gd name="connsiteY12" fmla="*/ 2365948 h 2885607"/>
                <a:gd name="connsiteX13" fmla="*/ 1797570 w 2607039"/>
                <a:gd name="connsiteY13" fmla="*/ 2808158 h 2885607"/>
                <a:gd name="connsiteX14" fmla="*/ 988101 w 2607039"/>
                <a:gd name="connsiteY14" fmla="*/ 2830643 h 2885607"/>
                <a:gd name="connsiteX15" fmla="*/ 351019 w 2607039"/>
                <a:gd name="connsiteY15" fmla="*/ 2500859 h 2885607"/>
                <a:gd name="connsiteX16" fmla="*/ 66206 w 2607039"/>
                <a:gd name="connsiteY16" fmla="*/ 1878767 h 2885607"/>
                <a:gd name="connsiteX17" fmla="*/ 43721 w 2607039"/>
                <a:gd name="connsiteY17" fmla="*/ 1234190 h 2885607"/>
                <a:gd name="connsiteX18" fmla="*/ 328534 w 2607039"/>
                <a:gd name="connsiteY18" fmla="*/ 589613 h 2885607"/>
                <a:gd name="connsiteX19" fmla="*/ 875675 w 2607039"/>
                <a:gd name="connsiteY19" fmla="*/ 192374 h 2885607"/>
                <a:gd name="connsiteX20" fmla="*/ 1670154 w 2607039"/>
                <a:gd name="connsiteY20" fmla="*/ 4997 h 2885607"/>
                <a:gd name="connsiteX21" fmla="*/ 2607039 w 2607039"/>
                <a:gd name="connsiteY21" fmla="*/ 162394 h 2885607"/>
                <a:gd name="connsiteX0" fmla="*/ 1467786 w 2607039"/>
                <a:gd name="connsiteY0" fmla="*/ 1923738 h 2885607"/>
                <a:gd name="connsiteX1" fmla="*/ 1220449 w 2607039"/>
                <a:gd name="connsiteY1" fmla="*/ 1766341 h 2885607"/>
                <a:gd name="connsiteX2" fmla="*/ 1325380 w 2607039"/>
                <a:gd name="connsiteY2" fmla="*/ 1474033 h 2885607"/>
                <a:gd name="connsiteX3" fmla="*/ 1692639 w 2607039"/>
                <a:gd name="connsiteY3" fmla="*/ 1496518 h 2885607"/>
                <a:gd name="connsiteX4" fmla="*/ 1835045 w 2607039"/>
                <a:gd name="connsiteY4" fmla="*/ 1871272 h 2885607"/>
                <a:gd name="connsiteX5" fmla="*/ 1557727 w 2607039"/>
                <a:gd name="connsiteY5" fmla="*/ 2156085 h 2885607"/>
                <a:gd name="connsiteX6" fmla="*/ 950626 w 2607039"/>
                <a:gd name="connsiteY6" fmla="*/ 2013679 h 2885607"/>
                <a:gd name="connsiteX7" fmla="*/ 815714 w 2607039"/>
                <a:gd name="connsiteY7" fmla="*/ 1421567 h 2885607"/>
                <a:gd name="connsiteX8" fmla="*/ 1272914 w 2607039"/>
                <a:gd name="connsiteY8" fmla="*/ 949377 h 2885607"/>
                <a:gd name="connsiteX9" fmla="*/ 1962462 w 2607039"/>
                <a:gd name="connsiteY9" fmla="*/ 986853 h 2885607"/>
                <a:gd name="connsiteX10" fmla="*/ 2329721 w 2607039"/>
                <a:gd name="connsiteY10" fmla="*/ 1369102 h 2885607"/>
                <a:gd name="connsiteX11" fmla="*/ 2449642 w 2607039"/>
                <a:gd name="connsiteY11" fmla="*/ 1796322 h 2885607"/>
                <a:gd name="connsiteX12" fmla="*/ 2337216 w 2607039"/>
                <a:gd name="connsiteY12" fmla="*/ 2365948 h 2885607"/>
                <a:gd name="connsiteX13" fmla="*/ 1797570 w 2607039"/>
                <a:gd name="connsiteY13" fmla="*/ 2808158 h 2885607"/>
                <a:gd name="connsiteX14" fmla="*/ 988101 w 2607039"/>
                <a:gd name="connsiteY14" fmla="*/ 2830643 h 2885607"/>
                <a:gd name="connsiteX15" fmla="*/ 351019 w 2607039"/>
                <a:gd name="connsiteY15" fmla="*/ 2500859 h 2885607"/>
                <a:gd name="connsiteX16" fmla="*/ 66206 w 2607039"/>
                <a:gd name="connsiteY16" fmla="*/ 1878767 h 2885607"/>
                <a:gd name="connsiteX17" fmla="*/ 43721 w 2607039"/>
                <a:gd name="connsiteY17" fmla="*/ 1234190 h 2885607"/>
                <a:gd name="connsiteX18" fmla="*/ 328534 w 2607039"/>
                <a:gd name="connsiteY18" fmla="*/ 589613 h 2885607"/>
                <a:gd name="connsiteX19" fmla="*/ 875675 w 2607039"/>
                <a:gd name="connsiteY19" fmla="*/ 192374 h 2885607"/>
                <a:gd name="connsiteX20" fmla="*/ 1670154 w 2607039"/>
                <a:gd name="connsiteY20" fmla="*/ 4997 h 2885607"/>
                <a:gd name="connsiteX21" fmla="*/ 2607039 w 2607039"/>
                <a:gd name="connsiteY21" fmla="*/ 162394 h 2885607"/>
                <a:gd name="connsiteX0" fmla="*/ 1467786 w 2607039"/>
                <a:gd name="connsiteY0" fmla="*/ 1923738 h 2885607"/>
                <a:gd name="connsiteX1" fmla="*/ 1220449 w 2607039"/>
                <a:gd name="connsiteY1" fmla="*/ 1766341 h 2885607"/>
                <a:gd name="connsiteX2" fmla="*/ 1325380 w 2607039"/>
                <a:gd name="connsiteY2" fmla="*/ 1474033 h 2885607"/>
                <a:gd name="connsiteX3" fmla="*/ 1692639 w 2607039"/>
                <a:gd name="connsiteY3" fmla="*/ 1496518 h 2885607"/>
                <a:gd name="connsiteX4" fmla="*/ 1835045 w 2607039"/>
                <a:gd name="connsiteY4" fmla="*/ 1871272 h 2885607"/>
                <a:gd name="connsiteX5" fmla="*/ 1557727 w 2607039"/>
                <a:gd name="connsiteY5" fmla="*/ 2156085 h 2885607"/>
                <a:gd name="connsiteX6" fmla="*/ 950626 w 2607039"/>
                <a:gd name="connsiteY6" fmla="*/ 2013679 h 2885607"/>
                <a:gd name="connsiteX7" fmla="*/ 815714 w 2607039"/>
                <a:gd name="connsiteY7" fmla="*/ 1421567 h 2885607"/>
                <a:gd name="connsiteX8" fmla="*/ 1272914 w 2607039"/>
                <a:gd name="connsiteY8" fmla="*/ 949377 h 2885607"/>
                <a:gd name="connsiteX9" fmla="*/ 1962462 w 2607039"/>
                <a:gd name="connsiteY9" fmla="*/ 986853 h 2885607"/>
                <a:gd name="connsiteX10" fmla="*/ 2329721 w 2607039"/>
                <a:gd name="connsiteY10" fmla="*/ 1369102 h 2885607"/>
                <a:gd name="connsiteX11" fmla="*/ 2449642 w 2607039"/>
                <a:gd name="connsiteY11" fmla="*/ 1796322 h 2885607"/>
                <a:gd name="connsiteX12" fmla="*/ 2337216 w 2607039"/>
                <a:gd name="connsiteY12" fmla="*/ 2365948 h 2885607"/>
                <a:gd name="connsiteX13" fmla="*/ 1797570 w 2607039"/>
                <a:gd name="connsiteY13" fmla="*/ 2808158 h 2885607"/>
                <a:gd name="connsiteX14" fmla="*/ 988101 w 2607039"/>
                <a:gd name="connsiteY14" fmla="*/ 2830643 h 2885607"/>
                <a:gd name="connsiteX15" fmla="*/ 351019 w 2607039"/>
                <a:gd name="connsiteY15" fmla="*/ 2500859 h 2885607"/>
                <a:gd name="connsiteX16" fmla="*/ 158912 w 2607039"/>
                <a:gd name="connsiteY16" fmla="*/ 2309099 h 2885607"/>
                <a:gd name="connsiteX17" fmla="*/ 66206 w 2607039"/>
                <a:gd name="connsiteY17" fmla="*/ 1878767 h 2885607"/>
                <a:gd name="connsiteX18" fmla="*/ 43721 w 2607039"/>
                <a:gd name="connsiteY18" fmla="*/ 1234190 h 2885607"/>
                <a:gd name="connsiteX19" fmla="*/ 328534 w 2607039"/>
                <a:gd name="connsiteY19" fmla="*/ 589613 h 2885607"/>
                <a:gd name="connsiteX20" fmla="*/ 875675 w 2607039"/>
                <a:gd name="connsiteY20" fmla="*/ 192374 h 2885607"/>
                <a:gd name="connsiteX21" fmla="*/ 1670154 w 2607039"/>
                <a:gd name="connsiteY21" fmla="*/ 4997 h 2885607"/>
                <a:gd name="connsiteX22" fmla="*/ 2607039 w 2607039"/>
                <a:gd name="connsiteY22" fmla="*/ 162394 h 2885607"/>
                <a:gd name="connsiteX0" fmla="*/ 1467786 w 2607039"/>
                <a:gd name="connsiteY0" fmla="*/ 1923738 h 2885607"/>
                <a:gd name="connsiteX1" fmla="*/ 1220449 w 2607039"/>
                <a:gd name="connsiteY1" fmla="*/ 1766341 h 2885607"/>
                <a:gd name="connsiteX2" fmla="*/ 1325380 w 2607039"/>
                <a:gd name="connsiteY2" fmla="*/ 1474033 h 2885607"/>
                <a:gd name="connsiteX3" fmla="*/ 1692639 w 2607039"/>
                <a:gd name="connsiteY3" fmla="*/ 1496518 h 2885607"/>
                <a:gd name="connsiteX4" fmla="*/ 1835045 w 2607039"/>
                <a:gd name="connsiteY4" fmla="*/ 1871272 h 2885607"/>
                <a:gd name="connsiteX5" fmla="*/ 1557727 w 2607039"/>
                <a:gd name="connsiteY5" fmla="*/ 2156085 h 2885607"/>
                <a:gd name="connsiteX6" fmla="*/ 950626 w 2607039"/>
                <a:gd name="connsiteY6" fmla="*/ 2013679 h 2885607"/>
                <a:gd name="connsiteX7" fmla="*/ 815714 w 2607039"/>
                <a:gd name="connsiteY7" fmla="*/ 1421567 h 2885607"/>
                <a:gd name="connsiteX8" fmla="*/ 1272914 w 2607039"/>
                <a:gd name="connsiteY8" fmla="*/ 949377 h 2885607"/>
                <a:gd name="connsiteX9" fmla="*/ 1962462 w 2607039"/>
                <a:gd name="connsiteY9" fmla="*/ 986853 h 2885607"/>
                <a:gd name="connsiteX10" fmla="*/ 2329721 w 2607039"/>
                <a:gd name="connsiteY10" fmla="*/ 1369102 h 2885607"/>
                <a:gd name="connsiteX11" fmla="*/ 2449642 w 2607039"/>
                <a:gd name="connsiteY11" fmla="*/ 1796322 h 2885607"/>
                <a:gd name="connsiteX12" fmla="*/ 2337216 w 2607039"/>
                <a:gd name="connsiteY12" fmla="*/ 2365948 h 2885607"/>
                <a:gd name="connsiteX13" fmla="*/ 1797570 w 2607039"/>
                <a:gd name="connsiteY13" fmla="*/ 2808158 h 2885607"/>
                <a:gd name="connsiteX14" fmla="*/ 988101 w 2607039"/>
                <a:gd name="connsiteY14" fmla="*/ 2830643 h 2885607"/>
                <a:gd name="connsiteX15" fmla="*/ 351019 w 2607039"/>
                <a:gd name="connsiteY15" fmla="*/ 2500859 h 2885607"/>
                <a:gd name="connsiteX16" fmla="*/ 66206 w 2607039"/>
                <a:gd name="connsiteY16" fmla="*/ 1878767 h 2885607"/>
                <a:gd name="connsiteX17" fmla="*/ 43721 w 2607039"/>
                <a:gd name="connsiteY17" fmla="*/ 1234190 h 2885607"/>
                <a:gd name="connsiteX18" fmla="*/ 328534 w 2607039"/>
                <a:gd name="connsiteY18" fmla="*/ 589613 h 2885607"/>
                <a:gd name="connsiteX19" fmla="*/ 875675 w 2607039"/>
                <a:gd name="connsiteY19" fmla="*/ 192374 h 2885607"/>
                <a:gd name="connsiteX20" fmla="*/ 1670154 w 2607039"/>
                <a:gd name="connsiteY20" fmla="*/ 4997 h 2885607"/>
                <a:gd name="connsiteX21" fmla="*/ 2607039 w 2607039"/>
                <a:gd name="connsiteY21" fmla="*/ 162394 h 2885607"/>
                <a:gd name="connsiteX0" fmla="*/ 1467786 w 2607039"/>
                <a:gd name="connsiteY0" fmla="*/ 1923738 h 2901051"/>
                <a:gd name="connsiteX1" fmla="*/ 1220449 w 2607039"/>
                <a:gd name="connsiteY1" fmla="*/ 1766341 h 2901051"/>
                <a:gd name="connsiteX2" fmla="*/ 1325380 w 2607039"/>
                <a:gd name="connsiteY2" fmla="*/ 1474033 h 2901051"/>
                <a:gd name="connsiteX3" fmla="*/ 1692639 w 2607039"/>
                <a:gd name="connsiteY3" fmla="*/ 1496518 h 2901051"/>
                <a:gd name="connsiteX4" fmla="*/ 1835045 w 2607039"/>
                <a:gd name="connsiteY4" fmla="*/ 1871272 h 2901051"/>
                <a:gd name="connsiteX5" fmla="*/ 1557727 w 2607039"/>
                <a:gd name="connsiteY5" fmla="*/ 2156085 h 2901051"/>
                <a:gd name="connsiteX6" fmla="*/ 950626 w 2607039"/>
                <a:gd name="connsiteY6" fmla="*/ 2013679 h 2901051"/>
                <a:gd name="connsiteX7" fmla="*/ 815714 w 2607039"/>
                <a:gd name="connsiteY7" fmla="*/ 1421567 h 2901051"/>
                <a:gd name="connsiteX8" fmla="*/ 1272914 w 2607039"/>
                <a:gd name="connsiteY8" fmla="*/ 949377 h 2901051"/>
                <a:gd name="connsiteX9" fmla="*/ 1962462 w 2607039"/>
                <a:gd name="connsiteY9" fmla="*/ 986853 h 2901051"/>
                <a:gd name="connsiteX10" fmla="*/ 2329721 w 2607039"/>
                <a:gd name="connsiteY10" fmla="*/ 1369102 h 2901051"/>
                <a:gd name="connsiteX11" fmla="*/ 2449642 w 2607039"/>
                <a:gd name="connsiteY11" fmla="*/ 1796322 h 2901051"/>
                <a:gd name="connsiteX12" fmla="*/ 2337216 w 2607039"/>
                <a:gd name="connsiteY12" fmla="*/ 2365948 h 2901051"/>
                <a:gd name="connsiteX13" fmla="*/ 1797570 w 2607039"/>
                <a:gd name="connsiteY13" fmla="*/ 2808158 h 2901051"/>
                <a:gd name="connsiteX14" fmla="*/ 988101 w 2607039"/>
                <a:gd name="connsiteY14" fmla="*/ 2830643 h 2901051"/>
                <a:gd name="connsiteX15" fmla="*/ 318514 w 2607039"/>
                <a:gd name="connsiteY15" fmla="*/ 2385711 h 2901051"/>
                <a:gd name="connsiteX16" fmla="*/ 66206 w 2607039"/>
                <a:gd name="connsiteY16" fmla="*/ 1878767 h 2901051"/>
                <a:gd name="connsiteX17" fmla="*/ 43721 w 2607039"/>
                <a:gd name="connsiteY17" fmla="*/ 1234190 h 2901051"/>
                <a:gd name="connsiteX18" fmla="*/ 328534 w 2607039"/>
                <a:gd name="connsiteY18" fmla="*/ 589613 h 2901051"/>
                <a:gd name="connsiteX19" fmla="*/ 875675 w 2607039"/>
                <a:gd name="connsiteY19" fmla="*/ 192374 h 2901051"/>
                <a:gd name="connsiteX20" fmla="*/ 1670154 w 2607039"/>
                <a:gd name="connsiteY20" fmla="*/ 4997 h 2901051"/>
                <a:gd name="connsiteX21" fmla="*/ 2607039 w 2607039"/>
                <a:gd name="connsiteY21" fmla="*/ 162394 h 290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07039" h="2901051">
                  <a:moveTo>
                    <a:pt x="1467786" y="1923738"/>
                  </a:moveTo>
                  <a:cubicBezTo>
                    <a:pt x="1355984" y="1882515"/>
                    <a:pt x="1244183" y="1841292"/>
                    <a:pt x="1220449" y="1766341"/>
                  </a:cubicBezTo>
                  <a:cubicBezTo>
                    <a:pt x="1196715" y="1691390"/>
                    <a:pt x="1246682" y="1519003"/>
                    <a:pt x="1325380" y="1474033"/>
                  </a:cubicBezTo>
                  <a:cubicBezTo>
                    <a:pt x="1404078" y="1429063"/>
                    <a:pt x="1607695" y="1430312"/>
                    <a:pt x="1692639" y="1496518"/>
                  </a:cubicBezTo>
                  <a:cubicBezTo>
                    <a:pt x="1777583" y="1562725"/>
                    <a:pt x="1857530" y="1761344"/>
                    <a:pt x="1835045" y="1871272"/>
                  </a:cubicBezTo>
                  <a:cubicBezTo>
                    <a:pt x="1812560" y="1981200"/>
                    <a:pt x="1705130" y="2132351"/>
                    <a:pt x="1557727" y="2156085"/>
                  </a:cubicBezTo>
                  <a:cubicBezTo>
                    <a:pt x="1410324" y="2179820"/>
                    <a:pt x="1074295" y="2136099"/>
                    <a:pt x="950626" y="2013679"/>
                  </a:cubicBezTo>
                  <a:cubicBezTo>
                    <a:pt x="826957" y="1891259"/>
                    <a:pt x="761999" y="1598951"/>
                    <a:pt x="815714" y="1421567"/>
                  </a:cubicBezTo>
                  <a:cubicBezTo>
                    <a:pt x="869429" y="1244183"/>
                    <a:pt x="1081789" y="1021829"/>
                    <a:pt x="1272914" y="949377"/>
                  </a:cubicBezTo>
                  <a:cubicBezTo>
                    <a:pt x="1464039" y="876925"/>
                    <a:pt x="1786328" y="916899"/>
                    <a:pt x="1962462" y="986853"/>
                  </a:cubicBezTo>
                  <a:cubicBezTo>
                    <a:pt x="2138596" y="1056807"/>
                    <a:pt x="2248524" y="1234191"/>
                    <a:pt x="2329721" y="1369102"/>
                  </a:cubicBezTo>
                  <a:cubicBezTo>
                    <a:pt x="2410918" y="1504013"/>
                    <a:pt x="2448393" y="1630181"/>
                    <a:pt x="2449642" y="1796322"/>
                  </a:cubicBezTo>
                  <a:cubicBezTo>
                    <a:pt x="2450891" y="1962463"/>
                    <a:pt x="2445895" y="2197309"/>
                    <a:pt x="2337216" y="2365948"/>
                  </a:cubicBezTo>
                  <a:cubicBezTo>
                    <a:pt x="2228537" y="2534587"/>
                    <a:pt x="2022422" y="2730709"/>
                    <a:pt x="1797570" y="2808158"/>
                  </a:cubicBezTo>
                  <a:cubicBezTo>
                    <a:pt x="1572718" y="2885607"/>
                    <a:pt x="1234610" y="2901051"/>
                    <a:pt x="988101" y="2830643"/>
                  </a:cubicBezTo>
                  <a:cubicBezTo>
                    <a:pt x="741592" y="2760235"/>
                    <a:pt x="472163" y="2544357"/>
                    <a:pt x="318514" y="2385711"/>
                  </a:cubicBezTo>
                  <a:cubicBezTo>
                    <a:pt x="164865" y="2227065"/>
                    <a:pt x="112005" y="2070687"/>
                    <a:pt x="66206" y="1878767"/>
                  </a:cubicBezTo>
                  <a:cubicBezTo>
                    <a:pt x="20407" y="1686847"/>
                    <a:pt x="0" y="1449049"/>
                    <a:pt x="43721" y="1234190"/>
                  </a:cubicBezTo>
                  <a:cubicBezTo>
                    <a:pt x="87442" y="1019331"/>
                    <a:pt x="189875" y="763249"/>
                    <a:pt x="328534" y="589613"/>
                  </a:cubicBezTo>
                  <a:cubicBezTo>
                    <a:pt x="467193" y="415977"/>
                    <a:pt x="652072" y="289810"/>
                    <a:pt x="875675" y="192374"/>
                  </a:cubicBezTo>
                  <a:cubicBezTo>
                    <a:pt x="1099278" y="94938"/>
                    <a:pt x="1381593" y="9994"/>
                    <a:pt x="1670154" y="4997"/>
                  </a:cubicBezTo>
                  <a:cubicBezTo>
                    <a:pt x="1958715" y="0"/>
                    <a:pt x="2282877" y="81197"/>
                    <a:pt x="2607039" y="162394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4" name="Chevron 113"/>
            <p:cNvSpPr/>
            <p:nvPr/>
          </p:nvSpPr>
          <p:spPr>
            <a:xfrm rot="5668260">
              <a:off x="5989244" y="3889399"/>
              <a:ext cx="206375" cy="377777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Nội dung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4400" b="1" smtClean="0"/>
          </a:p>
          <a:p>
            <a:pPr eaLnBrk="1" hangingPunct="1"/>
            <a:r>
              <a:rPr lang="en-US" sz="4400" b="1" smtClean="0"/>
              <a:t>Tại sao quản trị tri thức</a:t>
            </a:r>
          </a:p>
          <a:p>
            <a:pPr eaLnBrk="1" hangingPunct="1"/>
            <a:endParaRPr lang="en-US" sz="4400" b="1" smtClean="0"/>
          </a:p>
          <a:p>
            <a:pPr eaLnBrk="1" hangingPunct="1"/>
            <a:r>
              <a:rPr lang="en-US" sz="4400" b="1" smtClean="0"/>
              <a:t>Các mô hình quản trị tri thức</a:t>
            </a:r>
          </a:p>
          <a:p>
            <a:pPr eaLnBrk="1" hangingPunct="1"/>
            <a:endParaRPr lang="en-US" sz="4400" b="1" smtClean="0"/>
          </a:p>
          <a:p>
            <a:pPr eaLnBrk="1" hangingPunct="1"/>
            <a:r>
              <a:rPr lang="en-US" sz="4400" b="1" u="sng" smtClean="0">
                <a:solidFill>
                  <a:srgbClr val="FF0000"/>
                </a:solidFill>
              </a:rPr>
              <a:t>Phát triển sự nghiệp</a:t>
            </a:r>
          </a:p>
          <a:p>
            <a:pPr eaLnBrk="1" hangingPunct="1"/>
            <a:endParaRPr lang="en-US" sz="44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C61EE-8759-45DA-8F73-8C4BB30C10FC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Arial" charset="0"/>
            </a:endParaRPr>
          </a:p>
        </p:txBody>
      </p:sp>
      <p:pic>
        <p:nvPicPr>
          <p:cNvPr id="19" name="Picture 18" descr="YS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6888"/>
            <a:ext cx="5792788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038600" y="5318125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Arial Unicode MS" pitchFamily="34" charset="-128"/>
              </a:rPr>
              <a:t>NGHIỆP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733800" y="892175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C000"/>
                </a:solidFill>
                <a:latin typeface="Arial Unicode MS" pitchFamily="34" charset="-128"/>
              </a:rPr>
              <a:t> SỰ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590800" y="2714625"/>
            <a:ext cx="1981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Arial Unicode MS" pitchFamily="34" charset="-128"/>
              </a:rPr>
              <a:t>- MỆNH VẬN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Arial Unicode MS" pitchFamily="34" charset="-128"/>
              </a:rPr>
              <a:t> + Sứ mệnh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Arial Unicode MS" pitchFamily="34" charset="-128"/>
              </a:rPr>
              <a:t>  + Thời vận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676400" y="4086225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Arial Unicode MS" pitchFamily="34" charset="-128"/>
              </a:rPr>
              <a:t>- KHÍ TÀI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Arial Unicode MS" pitchFamily="34" charset="-128"/>
              </a:rPr>
              <a:t>                   + Phẩm chất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Arial Unicode MS" pitchFamily="34" charset="-128"/>
              </a:rPr>
              <a:t>                        + Năng khiếu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867400" y="3009900"/>
            <a:ext cx="35052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2000" b="1">
                <a:solidFill>
                  <a:srgbClr val="FFC000"/>
                </a:solidFill>
                <a:latin typeface="Arial Unicode MS" pitchFamily="34" charset="-128"/>
              </a:rPr>
              <a:t>        - HOÀI BÃO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2000" b="1">
                <a:solidFill>
                  <a:srgbClr val="FFC000"/>
                </a:solidFill>
                <a:latin typeface="Arial Unicode MS" pitchFamily="34" charset="-128"/>
              </a:rPr>
              <a:t>           +Mục tiêu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2000" b="1">
                <a:solidFill>
                  <a:srgbClr val="FFC000"/>
                </a:solidFill>
                <a:latin typeface="Arial Unicode MS" pitchFamily="34" charset="-128"/>
              </a:rPr>
              <a:t>       +Viễn cảnh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5105400" y="1619250"/>
            <a:ext cx="327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 Unicode MS" pitchFamily="34" charset="-128"/>
              </a:rPr>
              <a:t>       - TU LUYỆN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 Unicode MS" pitchFamily="34" charset="-128"/>
              </a:rPr>
              <a:t>                  +Thái độ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 Unicode MS" pitchFamily="34" charset="-128"/>
              </a:rPr>
              <a:t>                   +Kỹ năng</a:t>
            </a:r>
          </a:p>
        </p:txBody>
      </p:sp>
      <p:sp>
        <p:nvSpPr>
          <p:cNvPr id="52234" name="Text Box 14"/>
          <p:cNvSpPr txBox="1">
            <a:spLocks noChangeArrowheads="1"/>
          </p:cNvSpPr>
          <p:nvPr/>
        </p:nvSpPr>
        <p:spPr bwMode="auto">
          <a:xfrm>
            <a:off x="0" y="3767138"/>
            <a:ext cx="36576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0" b="1">
                <a:solidFill>
                  <a:srgbClr val="FF9900"/>
                </a:solidFill>
              </a:rPr>
              <a:t>SỰ</a:t>
            </a:r>
          </a:p>
          <a:p>
            <a:pPr>
              <a:spcBef>
                <a:spcPct val="50000"/>
              </a:spcBef>
            </a:pPr>
            <a:r>
              <a:rPr lang="en-US" sz="7000" b="1">
                <a:solidFill>
                  <a:srgbClr val="3333FF"/>
                </a:solidFill>
              </a:rPr>
              <a:t>NGHIỆP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4572000" y="2895600"/>
            <a:ext cx="1828800" cy="381000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4191000" y="2362200"/>
            <a:ext cx="2133600" cy="1371600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781800" y="57912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C000"/>
                </a:solidFill>
                <a:latin typeface="Arial Unicode MS" pitchFamily="34" charset="-128"/>
              </a:rPr>
              <a:t>ĐI TÙ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0" y="1701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Arial Unicode MS" pitchFamily="34" charset="-128"/>
              </a:rPr>
              <a:t>ĐI TU</a:t>
            </a:r>
          </a:p>
        </p:txBody>
      </p:sp>
      <p:sp>
        <p:nvSpPr>
          <p:cNvPr id="26" name="WordArt 20"/>
          <p:cNvSpPr>
            <a:spLocks noChangeArrowheads="1" noChangeShapeType="1" noTextEdit="1"/>
          </p:cNvSpPr>
          <p:nvPr/>
        </p:nvSpPr>
        <p:spPr bwMode="auto">
          <a:xfrm rot="-3391263">
            <a:off x="6383338" y="4333875"/>
            <a:ext cx="2743200" cy="10668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KHẲNG ĐỊNH</a:t>
            </a:r>
          </a:p>
        </p:txBody>
      </p:sp>
      <p:sp>
        <p:nvSpPr>
          <p:cNvPr id="28" name="WordArt 21"/>
          <p:cNvSpPr>
            <a:spLocks noChangeArrowheads="1" noChangeShapeType="1" noTextEdit="1"/>
          </p:cNvSpPr>
          <p:nvPr/>
        </p:nvSpPr>
        <p:spPr bwMode="auto">
          <a:xfrm rot="-4290166">
            <a:off x="1599407" y="2166143"/>
            <a:ext cx="2565400" cy="8810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KHÁM PHÁ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1" dur="indefinite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9" dur="indefinite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2" dur="indefinite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5" dur="indefinite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67" dur="indefinite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8" dur="indefinite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1" dur="indefinite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4" dur="indefinite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7" dur="indefinite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9" dur="indefinite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0" dur="indefinite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3" dur="indefinite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5" dur="indefinite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6" dur="indefinite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8" dur="indefinite"/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9" dur="indefinite"/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1" dur="indefinite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2" dur="indefinite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mph" presetSubtype="0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41" dur="indefinite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2" dur="indefinite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mph" presetSubtype="0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44" dur="indefinite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5" dur="indefinite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9" presetClass="emph" presetSubtype="0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8" dur="indefinite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9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50" dur="indefinite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1" dur="indefinite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9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4" dur="indefinite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9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56" dur="indefinite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7" dur="indefinite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6" grpId="1"/>
      <p:bldP spid="17416" grpId="2"/>
      <p:bldP spid="17417" grpId="0"/>
      <p:bldP spid="17417" grpId="1"/>
      <p:bldP spid="17417" grpId="2"/>
      <p:bldP spid="17417" grpId="3"/>
      <p:bldP spid="17417" grpId="4"/>
      <p:bldP spid="17418" grpId="0" build="allAtOnce"/>
      <p:bldP spid="17418" grpId="1" build="allAtOnce"/>
      <p:bldP spid="17418" grpId="2" build="allAtOnce"/>
      <p:bldP spid="17419" grpId="0" build="allAtOnce"/>
      <p:bldP spid="17419" grpId="1" build="allAtOnce"/>
      <p:bldP spid="17419" grpId="2" build="allAtOnce"/>
      <p:bldP spid="17420" grpId="0" build="allAtOnce"/>
      <p:bldP spid="17420" grpId="1" build="allAtOnce"/>
      <p:bldP spid="17420" grpId="2" build="allAtOnce"/>
      <p:bldP spid="17420" grpId="3" build="allAtOnce"/>
      <p:bldP spid="17420" grpId="4" build="allAtOnce"/>
      <p:bldP spid="5129" grpId="0" build="allAtOnce"/>
      <p:bldP spid="5129" grpId="1" build="allAtOnce"/>
      <p:bldP spid="5129" grpId="2" build="allAtOnce"/>
      <p:bldP spid="5129" grpId="3" build="allAtOnce"/>
      <p:bldP spid="5129" grpId="4" build="allAtOnce"/>
      <p:bldP spid="21" grpId="0"/>
      <p:bldP spid="21" grpId="1"/>
      <p:bldP spid="22" grpId="0"/>
      <p:bldP spid="22" grpId="1"/>
      <p:bldP spid="26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Arial" charset="0"/>
            </a:endParaRPr>
          </a:p>
        </p:txBody>
      </p:sp>
      <p:pic>
        <p:nvPicPr>
          <p:cNvPr id="11" name="Picture 10" descr="Foetus_by_CeruleanDark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613" y="-304800"/>
            <a:ext cx="12241213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17488"/>
            <a:ext cx="7391400" cy="728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4038600" y="3733800"/>
            <a:ext cx="990600" cy="3175"/>
            <a:chOff x="838200" y="5102224"/>
            <a:chExt cx="990600" cy="317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4038600" y="3124200"/>
            <a:ext cx="990600" cy="158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71800" y="38100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Arial" charset="0"/>
              </a:rPr>
              <a:t>KHÁM PHÁ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776538" y="2513013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9900"/>
                </a:solidFill>
                <a:latin typeface="Arial" charset="0"/>
              </a:rPr>
              <a:t>KHẲNG ĐỊNH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6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7238" y="457200"/>
            <a:ext cx="4500562" cy="1143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b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Nhu cầu về</a:t>
            </a:r>
            <a:r>
              <a:rPr lang="en-US" sz="7600" b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8400" b="0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TỐC ĐỘ</a:t>
            </a:r>
          </a:p>
        </p:txBody>
      </p:sp>
      <p:pic>
        <p:nvPicPr>
          <p:cNvPr id="8195" name="Picture 5" descr="cluetrai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13" y="119063"/>
            <a:ext cx="4727575" cy="6761162"/>
          </a:xfrm>
          <a:noFill/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E4A749-5103-4517-9D8B-928AACC9899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5410200" y="4764088"/>
            <a:ext cx="2736850" cy="163671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Sony mỗi giờ xuất xưởng </a:t>
            </a:r>
            <a:r>
              <a:rPr lang="en-US" sz="3600" b="1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sz="2800" b="1">
                <a:solidFill>
                  <a:schemeClr val="bg1"/>
                </a:solidFill>
                <a:latin typeface="Arial" charset="0"/>
              </a:rPr>
              <a:t> sản phẩm mới</a:t>
            </a:r>
            <a:endParaRPr lang="en-US" sz="3200" b="1">
              <a:latin typeface="Arial" charset="0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5029200" y="2590800"/>
            <a:ext cx="35655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  <a:latin typeface="Arial" charset="0"/>
              </a:rPr>
              <a:t>Disney cứ </a:t>
            </a:r>
            <a:br>
              <a:rPr lang="en-US" sz="2800" b="1">
                <a:solidFill>
                  <a:srgbClr val="CC0000"/>
                </a:solidFill>
                <a:latin typeface="Arial" charset="0"/>
              </a:rPr>
            </a:br>
            <a:r>
              <a:rPr lang="en-US" sz="4000" b="1">
                <a:solidFill>
                  <a:srgbClr val="3333FF"/>
                </a:solidFill>
                <a:latin typeface="Arial" charset="0"/>
              </a:rPr>
              <a:t>5 phút</a:t>
            </a:r>
            <a:r>
              <a:rPr lang="en-US" sz="4000" b="1">
                <a:latin typeface="Arial" charset="0"/>
              </a:rPr>
              <a:t> </a:t>
            </a:r>
            <a:r>
              <a:rPr lang="en-US" sz="2800" b="1">
                <a:solidFill>
                  <a:srgbClr val="CC0000"/>
                </a:solidFill>
                <a:latin typeface="Arial" charset="0"/>
              </a:rPr>
              <a:t>công bố một sản phẩm mới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Arial" charset="0"/>
            </a:endParaRPr>
          </a:p>
        </p:txBody>
      </p:sp>
      <p:grpSp>
        <p:nvGrpSpPr>
          <p:cNvPr id="54275" name="Group 82"/>
          <p:cNvGrpSpPr>
            <a:grpSpLocks/>
          </p:cNvGrpSpPr>
          <p:nvPr/>
        </p:nvGrpSpPr>
        <p:grpSpPr bwMode="auto">
          <a:xfrm>
            <a:off x="4038600" y="3733800"/>
            <a:ext cx="990600" cy="3175"/>
            <a:chOff x="838200" y="5102224"/>
            <a:chExt cx="990600" cy="317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4038600" y="3124200"/>
            <a:ext cx="990600" cy="1588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4038600" y="3733800"/>
            <a:ext cx="990600" cy="3175"/>
            <a:chOff x="838200" y="5102224"/>
            <a:chExt cx="990600" cy="317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4038600" y="3124200"/>
            <a:ext cx="990600" cy="158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4038600" y="3733800"/>
            <a:ext cx="990600" cy="3175"/>
            <a:chOff x="838200" y="5102224"/>
            <a:chExt cx="990600" cy="317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4038600" y="3124200"/>
            <a:ext cx="990600" cy="158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15050" y="2290763"/>
            <a:ext cx="990600" cy="158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00250" y="2284413"/>
            <a:ext cx="990600" cy="158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6143625" y="4343400"/>
            <a:ext cx="990600" cy="3175"/>
            <a:chOff x="838200" y="5102224"/>
            <a:chExt cx="990600" cy="317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2006600" y="4343400"/>
            <a:ext cx="990600" cy="3175"/>
            <a:chOff x="838200" y="5102224"/>
            <a:chExt cx="990600" cy="317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953000" y="26670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Arial" charset="0"/>
              </a:rPr>
              <a:t>TU LUYỆN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93750" y="372903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Arial" charset="0"/>
              </a:rPr>
              <a:t>MỆNH VẬN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953000" y="37338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Arial" charset="0"/>
              </a:rPr>
              <a:t>HOÀI BÃO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62000" y="26670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Arial" charset="0"/>
              </a:rPr>
              <a:t>KHÍ TÀI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971800" y="37973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Arial" charset="0"/>
              </a:rPr>
              <a:t>KHÁM PHÁ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794000" y="25019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9900"/>
                </a:solidFill>
                <a:latin typeface="Arial" charset="0"/>
              </a:rPr>
              <a:t>KHẲNG ĐỊNH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3506E-6 L 0.22917 -0.08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4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3506E-6 L 0.22917 0.21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105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629E-6 L -0.22083 -0.177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89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629E-6 L -0.22083 0.121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608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  <p:bldP spid="25" grpId="1"/>
      <p:bldP spid="26" grpId="0"/>
      <p:bldP spid="26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grpSp>
        <p:nvGrpSpPr>
          <p:cNvPr id="55299" name="Group 42"/>
          <p:cNvGrpSpPr>
            <a:grpSpLocks/>
          </p:cNvGrpSpPr>
          <p:nvPr/>
        </p:nvGrpSpPr>
        <p:grpSpPr bwMode="auto">
          <a:xfrm>
            <a:off x="1981200" y="2286000"/>
            <a:ext cx="996950" cy="233363"/>
            <a:chOff x="1994079" y="2284412"/>
            <a:chExt cx="996771" cy="233363"/>
          </a:xfrm>
        </p:grpSpPr>
        <p:grpSp>
          <p:nvGrpSpPr>
            <p:cNvPr id="55341" name="Group 82"/>
            <p:cNvGrpSpPr>
              <a:grpSpLocks/>
            </p:cNvGrpSpPr>
            <p:nvPr/>
          </p:nvGrpSpPr>
          <p:grpSpPr bwMode="auto">
            <a:xfrm>
              <a:off x="1994079" y="2512994"/>
              <a:ext cx="990600" cy="3174"/>
              <a:chOff x="838200" y="5102224"/>
              <a:chExt cx="990600" cy="3176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838200" y="5102242"/>
                <a:ext cx="380932" cy="158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447690" y="5103831"/>
                <a:ext cx="380932" cy="1588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/>
            <p:nvPr/>
          </p:nvCxnSpPr>
          <p:spPr>
            <a:xfrm>
              <a:off x="2000428" y="2284412"/>
              <a:ext cx="990422" cy="1588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0" name="Group 82"/>
          <p:cNvGrpSpPr>
            <a:grpSpLocks/>
          </p:cNvGrpSpPr>
          <p:nvPr/>
        </p:nvGrpSpPr>
        <p:grpSpPr bwMode="auto">
          <a:xfrm>
            <a:off x="4038600" y="3733800"/>
            <a:ext cx="990600" cy="3175"/>
            <a:chOff x="838200" y="5102224"/>
            <a:chExt cx="990600" cy="317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4038600" y="3124200"/>
            <a:ext cx="990600" cy="1588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6115050" y="2290763"/>
            <a:ext cx="996950" cy="225425"/>
            <a:chOff x="6115050" y="2290762"/>
            <a:chExt cx="997308" cy="22542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121402" y="2514600"/>
              <a:ext cx="990956" cy="158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115050" y="2290762"/>
              <a:ext cx="990956" cy="1587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1993900" y="2284413"/>
            <a:ext cx="996950" cy="233362"/>
            <a:chOff x="1994079" y="2284412"/>
            <a:chExt cx="996771" cy="233363"/>
          </a:xfrm>
        </p:grpSpPr>
        <p:grpSp>
          <p:nvGrpSpPr>
            <p:cNvPr id="55333" name="Group 82"/>
            <p:cNvGrpSpPr>
              <a:grpSpLocks/>
            </p:cNvGrpSpPr>
            <p:nvPr/>
          </p:nvGrpSpPr>
          <p:grpSpPr bwMode="auto">
            <a:xfrm>
              <a:off x="1994079" y="2514600"/>
              <a:ext cx="990600" cy="3175"/>
              <a:chOff x="838200" y="5102224"/>
              <a:chExt cx="990600" cy="317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838200" y="5102224"/>
                <a:ext cx="380932" cy="1589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447690" y="5103813"/>
                <a:ext cx="380932" cy="1587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2000428" y="2284412"/>
              <a:ext cx="990422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4" name="Group 36"/>
          <p:cNvGrpSpPr>
            <a:grpSpLocks/>
          </p:cNvGrpSpPr>
          <p:nvPr/>
        </p:nvGrpSpPr>
        <p:grpSpPr bwMode="auto">
          <a:xfrm>
            <a:off x="6143625" y="4343400"/>
            <a:ext cx="993775" cy="230188"/>
            <a:chOff x="6143625" y="4343400"/>
            <a:chExt cx="993417" cy="2301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146799" y="4572000"/>
              <a:ext cx="990243" cy="158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330" name="Group 82"/>
            <p:cNvGrpSpPr>
              <a:grpSpLocks/>
            </p:cNvGrpSpPr>
            <p:nvPr/>
          </p:nvGrpSpPr>
          <p:grpSpPr bwMode="auto">
            <a:xfrm>
              <a:off x="6143625" y="4343400"/>
              <a:ext cx="990600" cy="3175"/>
              <a:chOff x="838200" y="5102224"/>
              <a:chExt cx="990600" cy="317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838200" y="5102224"/>
                <a:ext cx="380863" cy="1589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447580" y="5103813"/>
                <a:ext cx="380863" cy="1587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305" name="Group 34"/>
          <p:cNvGrpSpPr>
            <a:grpSpLocks/>
          </p:cNvGrpSpPr>
          <p:nvPr/>
        </p:nvGrpSpPr>
        <p:grpSpPr bwMode="auto">
          <a:xfrm>
            <a:off x="2005013" y="4343400"/>
            <a:ext cx="992187" cy="231775"/>
            <a:chOff x="2004810" y="4343400"/>
            <a:chExt cx="992748" cy="231775"/>
          </a:xfrm>
        </p:grpSpPr>
        <p:grpSp>
          <p:nvGrpSpPr>
            <p:cNvPr id="55323" name="Group 82"/>
            <p:cNvGrpSpPr>
              <a:grpSpLocks/>
            </p:cNvGrpSpPr>
            <p:nvPr/>
          </p:nvGrpSpPr>
          <p:grpSpPr bwMode="auto">
            <a:xfrm>
              <a:off x="2004810" y="4572000"/>
              <a:ext cx="990600" cy="3175"/>
              <a:chOff x="838200" y="5102224"/>
              <a:chExt cx="990600" cy="3176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838200" y="5102224"/>
                <a:ext cx="381216" cy="1589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448145" y="5103813"/>
                <a:ext cx="381216" cy="1587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324" name="Group 82"/>
            <p:cNvGrpSpPr>
              <a:grpSpLocks/>
            </p:cNvGrpSpPr>
            <p:nvPr/>
          </p:nvGrpSpPr>
          <p:grpSpPr bwMode="auto">
            <a:xfrm>
              <a:off x="2006958" y="4343400"/>
              <a:ext cx="990600" cy="3175"/>
              <a:chOff x="838200" y="5102224"/>
              <a:chExt cx="990600" cy="317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837640" y="5102224"/>
                <a:ext cx="381216" cy="1589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447584" y="5103813"/>
                <a:ext cx="381216" cy="1587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37"/>
          <p:cNvGrpSpPr>
            <a:grpSpLocks/>
          </p:cNvGrpSpPr>
          <p:nvPr/>
        </p:nvGrpSpPr>
        <p:grpSpPr bwMode="auto">
          <a:xfrm>
            <a:off x="1981200" y="2286000"/>
            <a:ext cx="996950" cy="233363"/>
            <a:chOff x="1994079" y="2284412"/>
            <a:chExt cx="996771" cy="233363"/>
          </a:xfrm>
        </p:grpSpPr>
        <p:grpSp>
          <p:nvGrpSpPr>
            <p:cNvPr id="55319" name="Group 82"/>
            <p:cNvGrpSpPr>
              <a:grpSpLocks/>
            </p:cNvGrpSpPr>
            <p:nvPr/>
          </p:nvGrpSpPr>
          <p:grpSpPr bwMode="auto">
            <a:xfrm>
              <a:off x="1994079" y="2512994"/>
              <a:ext cx="990600" cy="3174"/>
              <a:chOff x="838200" y="5102224"/>
              <a:chExt cx="990600" cy="3176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838200" y="5102242"/>
                <a:ext cx="380932" cy="1589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447690" y="5103831"/>
                <a:ext cx="380932" cy="1588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2000428" y="2284412"/>
              <a:ext cx="990422" cy="1588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1028700" y="609600"/>
            <a:ext cx="289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3333FF"/>
                </a:solidFill>
                <a:latin typeface="+mn-lt"/>
              </a:rPr>
              <a:t>Năng khiếu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0" y="1643063"/>
            <a:ext cx="2286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3333FF"/>
                </a:solidFill>
                <a:latin typeface="+mn-lt"/>
              </a:rPr>
              <a:t>Phẩm chất</a:t>
            </a:r>
          </a:p>
        </p:txBody>
      </p:sp>
      <p:grpSp>
        <p:nvGrpSpPr>
          <p:cNvPr id="27" name="Group 82"/>
          <p:cNvGrpSpPr>
            <a:grpSpLocks/>
          </p:cNvGrpSpPr>
          <p:nvPr/>
        </p:nvGrpSpPr>
        <p:grpSpPr bwMode="auto">
          <a:xfrm>
            <a:off x="660400" y="2044700"/>
            <a:ext cx="990600" cy="3175"/>
            <a:chOff x="838200" y="5102224"/>
            <a:chExt cx="990600" cy="317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1968500" y="989013"/>
            <a:ext cx="990600" cy="158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4953000" y="2667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TU LUYỆN</a:t>
            </a:r>
          </a:p>
        </p:txBody>
      </p:sp>
      <p:sp>
        <p:nvSpPr>
          <p:cNvPr id="47120" name="Text Box 9"/>
          <p:cNvSpPr txBox="1">
            <a:spLocks noChangeArrowheads="1"/>
          </p:cNvSpPr>
          <p:nvPr/>
        </p:nvSpPr>
        <p:spPr bwMode="auto">
          <a:xfrm>
            <a:off x="793750" y="3729038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2060"/>
                </a:solidFill>
                <a:latin typeface="+mn-lt"/>
              </a:rPr>
              <a:t>MỆNH VẬN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4953000" y="37338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HOÀI BÃO</a:t>
            </a:r>
          </a:p>
        </p:txBody>
      </p:sp>
      <p:sp>
        <p:nvSpPr>
          <p:cNvPr id="47122" name="Text Box 9"/>
          <p:cNvSpPr txBox="1">
            <a:spLocks noChangeArrowheads="1"/>
          </p:cNvSpPr>
          <p:nvPr/>
        </p:nvSpPr>
        <p:spPr bwMode="auto">
          <a:xfrm>
            <a:off x="762000" y="2667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3333FF"/>
                </a:solidFill>
                <a:latin typeface="+mn-lt"/>
              </a:rPr>
              <a:t>KHÍ TÀI</a:t>
            </a:r>
          </a:p>
        </p:txBody>
      </p:sp>
      <p:sp>
        <p:nvSpPr>
          <p:cNvPr id="58" name="Text Box 8"/>
          <p:cNvSpPr txBox="1">
            <a:spLocks noChangeAspect="1" noChangeArrowheads="1"/>
          </p:cNvSpPr>
          <p:nvPr/>
        </p:nvSpPr>
        <p:spPr bwMode="auto">
          <a:xfrm>
            <a:off x="2971800" y="38100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3333FF"/>
                </a:solidFill>
                <a:latin typeface="+mn-lt"/>
              </a:rPr>
              <a:t>KHÁM PHÁ</a:t>
            </a:r>
          </a:p>
        </p:txBody>
      </p:sp>
      <p:sp>
        <p:nvSpPr>
          <p:cNvPr id="59" name="Text Box 9"/>
          <p:cNvSpPr txBox="1">
            <a:spLocks noChangeAspect="1" noChangeArrowheads="1"/>
          </p:cNvSpPr>
          <p:nvPr/>
        </p:nvSpPr>
        <p:spPr bwMode="auto">
          <a:xfrm>
            <a:off x="2819400" y="25146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FF9900"/>
                </a:solidFill>
                <a:latin typeface="+mn-lt"/>
              </a:rPr>
              <a:t>KHẲNG ĐỊNH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9103E-6 L -0.00174 -0.15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6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7428E-6 L -0.14722 -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8" grpId="0"/>
      <p:bldP spid="5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+mj-lt"/>
            </a:endParaRPr>
          </a:p>
        </p:txBody>
      </p:sp>
      <p:grpSp>
        <p:nvGrpSpPr>
          <p:cNvPr id="56323" name="Group 87"/>
          <p:cNvGrpSpPr>
            <a:grpSpLocks/>
          </p:cNvGrpSpPr>
          <p:nvPr/>
        </p:nvGrpSpPr>
        <p:grpSpPr bwMode="auto">
          <a:xfrm>
            <a:off x="1981200" y="4343400"/>
            <a:ext cx="992188" cy="231775"/>
            <a:chOff x="2004810" y="4343400"/>
            <a:chExt cx="992748" cy="231775"/>
          </a:xfrm>
        </p:grpSpPr>
        <p:grpSp>
          <p:nvGrpSpPr>
            <p:cNvPr id="56367" name="Group 82"/>
            <p:cNvGrpSpPr>
              <a:grpSpLocks/>
            </p:cNvGrpSpPr>
            <p:nvPr/>
          </p:nvGrpSpPr>
          <p:grpSpPr bwMode="auto">
            <a:xfrm>
              <a:off x="2004810" y="4570394"/>
              <a:ext cx="990600" cy="3174"/>
              <a:chOff x="838200" y="5102224"/>
              <a:chExt cx="990600" cy="3176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838200" y="5102243"/>
                <a:ext cx="381215" cy="1588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1448144" y="5103831"/>
                <a:ext cx="381215" cy="158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68" name="Group 82"/>
            <p:cNvGrpSpPr>
              <a:grpSpLocks/>
            </p:cNvGrpSpPr>
            <p:nvPr/>
          </p:nvGrpSpPr>
          <p:grpSpPr bwMode="auto">
            <a:xfrm>
              <a:off x="2006958" y="4341794"/>
              <a:ext cx="990600" cy="3174"/>
              <a:chOff x="838200" y="5102224"/>
              <a:chExt cx="990600" cy="3176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837641" y="5102243"/>
                <a:ext cx="381215" cy="1588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447585" y="5103831"/>
                <a:ext cx="381215" cy="158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324" name="Group 42"/>
          <p:cNvGrpSpPr>
            <a:grpSpLocks/>
          </p:cNvGrpSpPr>
          <p:nvPr/>
        </p:nvGrpSpPr>
        <p:grpSpPr bwMode="auto">
          <a:xfrm>
            <a:off x="1981200" y="2286000"/>
            <a:ext cx="996950" cy="233363"/>
            <a:chOff x="1994079" y="2284412"/>
            <a:chExt cx="996771" cy="233363"/>
          </a:xfrm>
        </p:grpSpPr>
        <p:grpSp>
          <p:nvGrpSpPr>
            <p:cNvPr id="56363" name="Group 82"/>
            <p:cNvGrpSpPr>
              <a:grpSpLocks/>
            </p:cNvGrpSpPr>
            <p:nvPr/>
          </p:nvGrpSpPr>
          <p:grpSpPr bwMode="auto">
            <a:xfrm>
              <a:off x="1994079" y="2512994"/>
              <a:ext cx="990600" cy="3174"/>
              <a:chOff x="838200" y="5102224"/>
              <a:chExt cx="990600" cy="3176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838200" y="5102242"/>
                <a:ext cx="380932" cy="1589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447690" y="5103831"/>
                <a:ext cx="380932" cy="1588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/>
            <p:nvPr/>
          </p:nvCxnSpPr>
          <p:spPr>
            <a:xfrm>
              <a:off x="2000428" y="2284412"/>
              <a:ext cx="990422" cy="158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25" name="Group 82"/>
          <p:cNvGrpSpPr>
            <a:grpSpLocks/>
          </p:cNvGrpSpPr>
          <p:nvPr/>
        </p:nvGrpSpPr>
        <p:grpSpPr bwMode="auto">
          <a:xfrm>
            <a:off x="4038600" y="3733800"/>
            <a:ext cx="990600" cy="3175"/>
            <a:chOff x="838200" y="5102224"/>
            <a:chExt cx="990600" cy="317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4038600" y="3124200"/>
            <a:ext cx="990600" cy="1588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27" name="Group 35"/>
          <p:cNvGrpSpPr>
            <a:grpSpLocks/>
          </p:cNvGrpSpPr>
          <p:nvPr/>
        </p:nvGrpSpPr>
        <p:grpSpPr bwMode="auto">
          <a:xfrm>
            <a:off x="6115050" y="2290763"/>
            <a:ext cx="996950" cy="225425"/>
            <a:chOff x="6115050" y="2290762"/>
            <a:chExt cx="997308" cy="22542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121402" y="2514600"/>
              <a:ext cx="990956" cy="158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115050" y="2290762"/>
              <a:ext cx="990956" cy="1587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28" name="Group 36"/>
          <p:cNvGrpSpPr>
            <a:grpSpLocks/>
          </p:cNvGrpSpPr>
          <p:nvPr/>
        </p:nvGrpSpPr>
        <p:grpSpPr bwMode="auto">
          <a:xfrm>
            <a:off x="6143625" y="4343400"/>
            <a:ext cx="993775" cy="230188"/>
            <a:chOff x="6143625" y="4343400"/>
            <a:chExt cx="993417" cy="2301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146799" y="4572000"/>
              <a:ext cx="990243" cy="158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356" name="Group 82"/>
            <p:cNvGrpSpPr>
              <a:grpSpLocks/>
            </p:cNvGrpSpPr>
            <p:nvPr/>
          </p:nvGrpSpPr>
          <p:grpSpPr bwMode="auto">
            <a:xfrm>
              <a:off x="6143625" y="4343400"/>
              <a:ext cx="990600" cy="3175"/>
              <a:chOff x="838200" y="5102224"/>
              <a:chExt cx="990600" cy="317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838200" y="5102224"/>
                <a:ext cx="380863" cy="1589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447580" y="5103813"/>
                <a:ext cx="380863" cy="1587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2005013" y="4343400"/>
            <a:ext cx="992187" cy="231775"/>
            <a:chOff x="2004810" y="4343400"/>
            <a:chExt cx="992748" cy="231775"/>
          </a:xfrm>
        </p:grpSpPr>
        <p:grpSp>
          <p:nvGrpSpPr>
            <p:cNvPr id="56349" name="Group 82"/>
            <p:cNvGrpSpPr>
              <a:grpSpLocks/>
            </p:cNvGrpSpPr>
            <p:nvPr/>
          </p:nvGrpSpPr>
          <p:grpSpPr bwMode="auto">
            <a:xfrm>
              <a:off x="2004810" y="4572000"/>
              <a:ext cx="990600" cy="3175"/>
              <a:chOff x="838200" y="5102224"/>
              <a:chExt cx="990600" cy="3176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838200" y="5102224"/>
                <a:ext cx="381216" cy="1589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448145" y="5103813"/>
                <a:ext cx="381216" cy="1587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50" name="Group 82"/>
            <p:cNvGrpSpPr>
              <a:grpSpLocks/>
            </p:cNvGrpSpPr>
            <p:nvPr/>
          </p:nvGrpSpPr>
          <p:grpSpPr bwMode="auto">
            <a:xfrm>
              <a:off x="2006958" y="4343400"/>
              <a:ext cx="990600" cy="3175"/>
              <a:chOff x="838200" y="5102224"/>
              <a:chExt cx="990600" cy="317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837640" y="5102224"/>
                <a:ext cx="381216" cy="1589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447584" y="5103813"/>
                <a:ext cx="381216" cy="1587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4953000" y="2667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TU LUYỆN</a:t>
            </a:r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793750" y="3729038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3333FF"/>
                </a:solidFill>
                <a:latin typeface="+mj-lt"/>
              </a:rPr>
              <a:t>MỆNH VẬN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4953000" y="37338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HOÀI BÃO</a:t>
            </a:r>
          </a:p>
        </p:txBody>
      </p:sp>
      <p:sp>
        <p:nvSpPr>
          <p:cNvPr id="48141" name="Text Box 9"/>
          <p:cNvSpPr txBox="1">
            <a:spLocks noChangeArrowheads="1"/>
          </p:cNvSpPr>
          <p:nvPr/>
        </p:nvSpPr>
        <p:spPr bwMode="auto">
          <a:xfrm>
            <a:off x="762000" y="2667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2060"/>
                </a:solidFill>
                <a:latin typeface="+mj-lt"/>
              </a:rPr>
              <a:t>KHÍ TÀI</a:t>
            </a:r>
          </a:p>
        </p:txBody>
      </p:sp>
      <p:sp>
        <p:nvSpPr>
          <p:cNvPr id="58" name="Text Box 8"/>
          <p:cNvSpPr txBox="1">
            <a:spLocks noChangeAspect="1" noChangeArrowheads="1"/>
          </p:cNvSpPr>
          <p:nvPr/>
        </p:nvSpPr>
        <p:spPr bwMode="auto">
          <a:xfrm>
            <a:off x="2971800" y="38100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3333FF"/>
                </a:solidFill>
                <a:latin typeface="+mj-lt"/>
              </a:rPr>
              <a:t>KHÁM PHÁ</a:t>
            </a:r>
          </a:p>
        </p:txBody>
      </p:sp>
      <p:sp>
        <p:nvSpPr>
          <p:cNvPr id="59" name="Text Box 9"/>
          <p:cNvSpPr txBox="1">
            <a:spLocks noChangeAspect="1" noChangeArrowheads="1"/>
          </p:cNvSpPr>
          <p:nvPr/>
        </p:nvSpPr>
        <p:spPr bwMode="auto">
          <a:xfrm>
            <a:off x="2819400" y="25146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FF9900"/>
                </a:solidFill>
                <a:latin typeface="+mj-lt"/>
              </a:rPr>
              <a:t>KHẲNG ĐỊNH</a:t>
            </a: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-330200" y="3733800"/>
            <a:ext cx="289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3333FF"/>
                </a:solidFill>
                <a:latin typeface="+mj-lt"/>
              </a:rPr>
              <a:t>Thời vận</a:t>
            </a: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1066800" y="5681663"/>
            <a:ext cx="2895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3333FF"/>
                </a:solidFill>
                <a:latin typeface="+mj-lt"/>
              </a:rPr>
              <a:t>Sứ mệnh</a:t>
            </a:r>
          </a:p>
        </p:txBody>
      </p:sp>
      <p:grpSp>
        <p:nvGrpSpPr>
          <p:cNvPr id="23" name="Group 82"/>
          <p:cNvGrpSpPr>
            <a:grpSpLocks/>
          </p:cNvGrpSpPr>
          <p:nvPr/>
        </p:nvGrpSpPr>
        <p:grpSpPr bwMode="auto">
          <a:xfrm>
            <a:off x="2006600" y="5118100"/>
            <a:ext cx="990600" cy="3175"/>
            <a:chOff x="838200" y="5102224"/>
            <a:chExt cx="990600" cy="3176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647700" y="4114800"/>
            <a:ext cx="990600" cy="158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80"/>
          <p:cNvGrpSpPr>
            <a:grpSpLocks/>
          </p:cNvGrpSpPr>
          <p:nvPr/>
        </p:nvGrpSpPr>
        <p:grpSpPr bwMode="auto">
          <a:xfrm>
            <a:off x="1979613" y="4343400"/>
            <a:ext cx="992187" cy="231775"/>
            <a:chOff x="2004810" y="4343400"/>
            <a:chExt cx="992748" cy="231775"/>
          </a:xfrm>
        </p:grpSpPr>
        <p:grpSp>
          <p:nvGrpSpPr>
            <p:cNvPr id="56341" name="Group 82"/>
            <p:cNvGrpSpPr>
              <a:grpSpLocks/>
            </p:cNvGrpSpPr>
            <p:nvPr/>
          </p:nvGrpSpPr>
          <p:grpSpPr bwMode="auto">
            <a:xfrm>
              <a:off x="2004810" y="4570394"/>
              <a:ext cx="990600" cy="3174"/>
              <a:chOff x="838200" y="5102224"/>
              <a:chExt cx="990600" cy="3176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838200" y="5102243"/>
                <a:ext cx="381216" cy="1588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448145" y="5103831"/>
                <a:ext cx="381216" cy="1589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42" name="Group 82"/>
            <p:cNvGrpSpPr>
              <a:grpSpLocks/>
            </p:cNvGrpSpPr>
            <p:nvPr/>
          </p:nvGrpSpPr>
          <p:grpSpPr bwMode="auto">
            <a:xfrm>
              <a:off x="2006958" y="4341794"/>
              <a:ext cx="990600" cy="3174"/>
              <a:chOff x="838200" y="5102224"/>
              <a:chExt cx="990600" cy="3176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837640" y="5102243"/>
                <a:ext cx="381216" cy="1588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447584" y="5103831"/>
                <a:ext cx="381216" cy="1589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7521E-8 L -0.14966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77521E-8 L 0.00278 0.147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7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grpSp>
        <p:nvGrpSpPr>
          <p:cNvPr id="57347" name="Group 35"/>
          <p:cNvGrpSpPr>
            <a:grpSpLocks/>
          </p:cNvGrpSpPr>
          <p:nvPr/>
        </p:nvGrpSpPr>
        <p:grpSpPr bwMode="auto">
          <a:xfrm>
            <a:off x="6096000" y="2286000"/>
            <a:ext cx="996950" cy="225425"/>
            <a:chOff x="6115050" y="2290762"/>
            <a:chExt cx="997308" cy="225426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6121402" y="2514601"/>
              <a:ext cx="990956" cy="158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115050" y="2290762"/>
              <a:ext cx="990956" cy="1588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48" name="Group 42"/>
          <p:cNvGrpSpPr>
            <a:grpSpLocks/>
          </p:cNvGrpSpPr>
          <p:nvPr/>
        </p:nvGrpSpPr>
        <p:grpSpPr bwMode="auto">
          <a:xfrm>
            <a:off x="1981200" y="2286000"/>
            <a:ext cx="996950" cy="233363"/>
            <a:chOff x="1994079" y="2284412"/>
            <a:chExt cx="996771" cy="233363"/>
          </a:xfrm>
        </p:grpSpPr>
        <p:grpSp>
          <p:nvGrpSpPr>
            <p:cNvPr id="57383" name="Group 82"/>
            <p:cNvGrpSpPr>
              <a:grpSpLocks/>
            </p:cNvGrpSpPr>
            <p:nvPr/>
          </p:nvGrpSpPr>
          <p:grpSpPr bwMode="auto">
            <a:xfrm>
              <a:off x="1994079" y="2512994"/>
              <a:ext cx="990600" cy="3174"/>
              <a:chOff x="838200" y="5102224"/>
              <a:chExt cx="990600" cy="3176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838200" y="5102242"/>
                <a:ext cx="380932" cy="1589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447690" y="5103831"/>
                <a:ext cx="380932" cy="1588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/>
            <p:nvPr/>
          </p:nvCxnSpPr>
          <p:spPr>
            <a:xfrm>
              <a:off x="2000428" y="2284412"/>
              <a:ext cx="990422" cy="158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49" name="Group 82"/>
          <p:cNvGrpSpPr>
            <a:grpSpLocks/>
          </p:cNvGrpSpPr>
          <p:nvPr/>
        </p:nvGrpSpPr>
        <p:grpSpPr bwMode="auto">
          <a:xfrm>
            <a:off x="4038600" y="3733800"/>
            <a:ext cx="990600" cy="3175"/>
            <a:chOff x="838200" y="5102224"/>
            <a:chExt cx="990600" cy="317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4038600" y="3124200"/>
            <a:ext cx="990600" cy="1588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6115050" y="2290763"/>
            <a:ext cx="996950" cy="225425"/>
            <a:chOff x="6115050" y="2290762"/>
            <a:chExt cx="997308" cy="22542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121402" y="2514600"/>
              <a:ext cx="990956" cy="1588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115050" y="2290762"/>
              <a:ext cx="990956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52" name="Group 36"/>
          <p:cNvGrpSpPr>
            <a:grpSpLocks/>
          </p:cNvGrpSpPr>
          <p:nvPr/>
        </p:nvGrpSpPr>
        <p:grpSpPr bwMode="auto">
          <a:xfrm>
            <a:off x="6143625" y="4343400"/>
            <a:ext cx="993775" cy="230188"/>
            <a:chOff x="6143625" y="4343400"/>
            <a:chExt cx="993417" cy="2301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146799" y="4572000"/>
              <a:ext cx="990243" cy="158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376" name="Group 82"/>
            <p:cNvGrpSpPr>
              <a:grpSpLocks/>
            </p:cNvGrpSpPr>
            <p:nvPr/>
          </p:nvGrpSpPr>
          <p:grpSpPr bwMode="auto">
            <a:xfrm>
              <a:off x="6143625" y="4343400"/>
              <a:ext cx="990600" cy="3175"/>
              <a:chOff x="838200" y="5102224"/>
              <a:chExt cx="990600" cy="317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838200" y="5102224"/>
                <a:ext cx="380863" cy="1589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447580" y="5103813"/>
                <a:ext cx="380863" cy="1587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353" name="Group 34"/>
          <p:cNvGrpSpPr>
            <a:grpSpLocks/>
          </p:cNvGrpSpPr>
          <p:nvPr/>
        </p:nvGrpSpPr>
        <p:grpSpPr bwMode="auto">
          <a:xfrm>
            <a:off x="2005013" y="4343400"/>
            <a:ext cx="992187" cy="231775"/>
            <a:chOff x="2004810" y="4343400"/>
            <a:chExt cx="992748" cy="231775"/>
          </a:xfrm>
        </p:grpSpPr>
        <p:grpSp>
          <p:nvGrpSpPr>
            <p:cNvPr id="57369" name="Group 82"/>
            <p:cNvGrpSpPr>
              <a:grpSpLocks/>
            </p:cNvGrpSpPr>
            <p:nvPr/>
          </p:nvGrpSpPr>
          <p:grpSpPr bwMode="auto">
            <a:xfrm>
              <a:off x="2004810" y="4572000"/>
              <a:ext cx="990600" cy="3175"/>
              <a:chOff x="838200" y="5102224"/>
              <a:chExt cx="990600" cy="3176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838200" y="5102224"/>
                <a:ext cx="381216" cy="1589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448145" y="5103813"/>
                <a:ext cx="381216" cy="1587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370" name="Group 82"/>
            <p:cNvGrpSpPr>
              <a:grpSpLocks/>
            </p:cNvGrpSpPr>
            <p:nvPr/>
          </p:nvGrpSpPr>
          <p:grpSpPr bwMode="auto">
            <a:xfrm>
              <a:off x="2006958" y="4343400"/>
              <a:ext cx="990600" cy="3175"/>
              <a:chOff x="838200" y="5102224"/>
              <a:chExt cx="990600" cy="317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837640" y="5102224"/>
                <a:ext cx="381216" cy="1589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447584" y="5103813"/>
                <a:ext cx="381216" cy="1587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5105400" y="609600"/>
            <a:ext cx="289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FFC000"/>
                </a:solidFill>
                <a:latin typeface="+mn-lt"/>
              </a:rPr>
              <a:t>Kỹ năng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6477000" y="1676400"/>
            <a:ext cx="289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FFC000"/>
                </a:solidFill>
                <a:latin typeface="+mn-lt"/>
              </a:rPr>
              <a:t>Thái độ</a:t>
            </a:r>
          </a:p>
        </p:txBody>
      </p:sp>
      <p:sp>
        <p:nvSpPr>
          <p:cNvPr id="49164" name="Text Box 9"/>
          <p:cNvSpPr txBox="1">
            <a:spLocks noChangeArrowheads="1"/>
          </p:cNvSpPr>
          <p:nvPr/>
        </p:nvSpPr>
        <p:spPr bwMode="auto">
          <a:xfrm>
            <a:off x="4953000" y="2667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FF9900"/>
                </a:solidFill>
                <a:latin typeface="+mn-lt"/>
              </a:rPr>
              <a:t>TU LUYỆN</a:t>
            </a:r>
          </a:p>
        </p:txBody>
      </p:sp>
      <p:sp>
        <p:nvSpPr>
          <p:cNvPr id="49165" name="Text Box 9"/>
          <p:cNvSpPr txBox="1">
            <a:spLocks noChangeArrowheads="1"/>
          </p:cNvSpPr>
          <p:nvPr/>
        </p:nvSpPr>
        <p:spPr bwMode="auto">
          <a:xfrm>
            <a:off x="793750" y="3729038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2060"/>
                </a:solidFill>
                <a:latin typeface="+mn-lt"/>
              </a:rPr>
              <a:t>MỆNH VẬN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4953000" y="37338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HOÀI BÃO</a:t>
            </a:r>
          </a:p>
        </p:txBody>
      </p:sp>
      <p:sp>
        <p:nvSpPr>
          <p:cNvPr id="49167" name="Text Box 9"/>
          <p:cNvSpPr txBox="1">
            <a:spLocks noChangeArrowheads="1"/>
          </p:cNvSpPr>
          <p:nvPr/>
        </p:nvSpPr>
        <p:spPr bwMode="auto">
          <a:xfrm>
            <a:off x="762000" y="2667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2060"/>
                </a:solidFill>
                <a:latin typeface="+mn-lt"/>
              </a:rPr>
              <a:t>KHÍ TÀI</a:t>
            </a:r>
          </a:p>
        </p:txBody>
      </p:sp>
      <p:sp>
        <p:nvSpPr>
          <p:cNvPr id="58" name="Text Box 8"/>
          <p:cNvSpPr txBox="1">
            <a:spLocks noChangeAspect="1" noChangeArrowheads="1"/>
          </p:cNvSpPr>
          <p:nvPr/>
        </p:nvSpPr>
        <p:spPr bwMode="auto">
          <a:xfrm>
            <a:off x="2971800" y="38100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3333FF"/>
                </a:solidFill>
                <a:latin typeface="+mn-lt"/>
              </a:rPr>
              <a:t>KHÁM PHÁ</a:t>
            </a:r>
          </a:p>
        </p:txBody>
      </p:sp>
      <p:sp>
        <p:nvSpPr>
          <p:cNvPr id="59" name="Text Box 9"/>
          <p:cNvSpPr txBox="1">
            <a:spLocks noChangeAspect="1" noChangeArrowheads="1"/>
          </p:cNvSpPr>
          <p:nvPr/>
        </p:nvSpPr>
        <p:spPr bwMode="auto">
          <a:xfrm>
            <a:off x="2819400" y="25146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FF9900"/>
                </a:solidFill>
                <a:latin typeface="+mn-lt"/>
              </a:rPr>
              <a:t>KHẲNG ĐỊNH</a:t>
            </a:r>
          </a:p>
        </p:txBody>
      </p:sp>
      <p:grpSp>
        <p:nvGrpSpPr>
          <p:cNvPr id="21" name="Group 35"/>
          <p:cNvGrpSpPr>
            <a:grpSpLocks/>
          </p:cNvGrpSpPr>
          <p:nvPr/>
        </p:nvGrpSpPr>
        <p:grpSpPr bwMode="auto">
          <a:xfrm>
            <a:off x="6096000" y="2289175"/>
            <a:ext cx="996950" cy="225425"/>
            <a:chOff x="6115050" y="2290762"/>
            <a:chExt cx="997308" cy="225426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121402" y="2514601"/>
              <a:ext cx="990956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115050" y="2290762"/>
              <a:ext cx="990956" cy="1588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82"/>
          <p:cNvGrpSpPr>
            <a:grpSpLocks/>
          </p:cNvGrpSpPr>
          <p:nvPr/>
        </p:nvGrpSpPr>
        <p:grpSpPr bwMode="auto">
          <a:xfrm>
            <a:off x="7480300" y="2057400"/>
            <a:ext cx="990600" cy="3175"/>
            <a:chOff x="838200" y="5102224"/>
            <a:chExt cx="990600" cy="3176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>
            <a:off x="6096000" y="990600"/>
            <a:ext cx="990600" cy="158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3959E-6 L -0.0026 -0.14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73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0694E-6 L 0.15243 -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8" grpId="0"/>
      <p:bldP spid="5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grpSp>
        <p:nvGrpSpPr>
          <p:cNvPr id="58371" name="Group 36"/>
          <p:cNvGrpSpPr>
            <a:grpSpLocks/>
          </p:cNvGrpSpPr>
          <p:nvPr/>
        </p:nvGrpSpPr>
        <p:grpSpPr bwMode="auto">
          <a:xfrm>
            <a:off x="6143625" y="4343400"/>
            <a:ext cx="993775" cy="230188"/>
            <a:chOff x="6143625" y="4343400"/>
            <a:chExt cx="993417" cy="23018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146799" y="4572000"/>
              <a:ext cx="990243" cy="1588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420" name="Group 82"/>
            <p:cNvGrpSpPr>
              <a:grpSpLocks/>
            </p:cNvGrpSpPr>
            <p:nvPr/>
          </p:nvGrpSpPr>
          <p:grpSpPr bwMode="auto">
            <a:xfrm>
              <a:off x="6143625" y="4341794"/>
              <a:ext cx="990600" cy="3174"/>
              <a:chOff x="838200" y="5102224"/>
              <a:chExt cx="990600" cy="3176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838200" y="5102243"/>
                <a:ext cx="380863" cy="1588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447580" y="5103831"/>
                <a:ext cx="380863" cy="158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372" name="Group 35"/>
          <p:cNvGrpSpPr>
            <a:grpSpLocks/>
          </p:cNvGrpSpPr>
          <p:nvPr/>
        </p:nvGrpSpPr>
        <p:grpSpPr bwMode="auto">
          <a:xfrm>
            <a:off x="6096000" y="2286000"/>
            <a:ext cx="996950" cy="225425"/>
            <a:chOff x="6115050" y="2290762"/>
            <a:chExt cx="997308" cy="225426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6121402" y="2514601"/>
              <a:ext cx="990956" cy="158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115050" y="2290762"/>
              <a:ext cx="990956" cy="1588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3" name="Group 42"/>
          <p:cNvGrpSpPr>
            <a:grpSpLocks/>
          </p:cNvGrpSpPr>
          <p:nvPr/>
        </p:nvGrpSpPr>
        <p:grpSpPr bwMode="auto">
          <a:xfrm>
            <a:off x="1981200" y="2286000"/>
            <a:ext cx="996950" cy="233363"/>
            <a:chOff x="1994079" y="2284412"/>
            <a:chExt cx="996771" cy="233363"/>
          </a:xfrm>
        </p:grpSpPr>
        <p:grpSp>
          <p:nvGrpSpPr>
            <p:cNvPr id="58413" name="Group 82"/>
            <p:cNvGrpSpPr>
              <a:grpSpLocks/>
            </p:cNvGrpSpPr>
            <p:nvPr/>
          </p:nvGrpSpPr>
          <p:grpSpPr bwMode="auto">
            <a:xfrm>
              <a:off x="1994079" y="2512994"/>
              <a:ext cx="990600" cy="3174"/>
              <a:chOff x="838200" y="5102224"/>
              <a:chExt cx="990600" cy="3176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838200" y="5102242"/>
                <a:ext cx="380932" cy="1589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447690" y="5103831"/>
                <a:ext cx="380932" cy="1588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/>
            <p:nvPr/>
          </p:nvCxnSpPr>
          <p:spPr>
            <a:xfrm>
              <a:off x="2000428" y="2284412"/>
              <a:ext cx="990422" cy="1588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4" name="Group 82"/>
          <p:cNvGrpSpPr>
            <a:grpSpLocks/>
          </p:cNvGrpSpPr>
          <p:nvPr/>
        </p:nvGrpSpPr>
        <p:grpSpPr bwMode="auto">
          <a:xfrm>
            <a:off x="4038600" y="3733800"/>
            <a:ext cx="990600" cy="3175"/>
            <a:chOff x="838200" y="5102224"/>
            <a:chExt cx="990600" cy="317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4038600" y="3124200"/>
            <a:ext cx="990600" cy="1588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376" name="Group 35"/>
          <p:cNvGrpSpPr>
            <a:grpSpLocks/>
          </p:cNvGrpSpPr>
          <p:nvPr/>
        </p:nvGrpSpPr>
        <p:grpSpPr bwMode="auto">
          <a:xfrm>
            <a:off x="6115050" y="2290763"/>
            <a:ext cx="996950" cy="225425"/>
            <a:chOff x="6115050" y="2290762"/>
            <a:chExt cx="997308" cy="22542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121402" y="2514600"/>
              <a:ext cx="990956" cy="1588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115050" y="2290762"/>
              <a:ext cx="990956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6143625" y="4343400"/>
            <a:ext cx="993775" cy="230188"/>
            <a:chOff x="6143625" y="4343400"/>
            <a:chExt cx="993417" cy="2301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146799" y="4572000"/>
              <a:ext cx="990243" cy="1588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406" name="Group 82"/>
            <p:cNvGrpSpPr>
              <a:grpSpLocks/>
            </p:cNvGrpSpPr>
            <p:nvPr/>
          </p:nvGrpSpPr>
          <p:grpSpPr bwMode="auto">
            <a:xfrm>
              <a:off x="6143625" y="4343400"/>
              <a:ext cx="990600" cy="3175"/>
              <a:chOff x="838200" y="5102224"/>
              <a:chExt cx="990600" cy="317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838200" y="5102224"/>
                <a:ext cx="380863" cy="1589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447580" y="5103813"/>
                <a:ext cx="380863" cy="1587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378" name="Group 34"/>
          <p:cNvGrpSpPr>
            <a:grpSpLocks/>
          </p:cNvGrpSpPr>
          <p:nvPr/>
        </p:nvGrpSpPr>
        <p:grpSpPr bwMode="auto">
          <a:xfrm>
            <a:off x="2005013" y="4343400"/>
            <a:ext cx="992187" cy="231775"/>
            <a:chOff x="2004810" y="4343400"/>
            <a:chExt cx="992748" cy="231775"/>
          </a:xfrm>
        </p:grpSpPr>
        <p:grpSp>
          <p:nvGrpSpPr>
            <p:cNvPr id="58399" name="Group 82"/>
            <p:cNvGrpSpPr>
              <a:grpSpLocks/>
            </p:cNvGrpSpPr>
            <p:nvPr/>
          </p:nvGrpSpPr>
          <p:grpSpPr bwMode="auto">
            <a:xfrm>
              <a:off x="2004810" y="4572000"/>
              <a:ext cx="990600" cy="3175"/>
              <a:chOff x="838200" y="5102224"/>
              <a:chExt cx="990600" cy="3176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838200" y="5102224"/>
                <a:ext cx="381216" cy="1589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448145" y="5103813"/>
                <a:ext cx="381216" cy="1587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400" name="Group 82"/>
            <p:cNvGrpSpPr>
              <a:grpSpLocks/>
            </p:cNvGrpSpPr>
            <p:nvPr/>
          </p:nvGrpSpPr>
          <p:grpSpPr bwMode="auto">
            <a:xfrm>
              <a:off x="2006958" y="4343400"/>
              <a:ext cx="990600" cy="3175"/>
              <a:chOff x="838200" y="5102224"/>
              <a:chExt cx="990600" cy="317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837640" y="5102224"/>
                <a:ext cx="381216" cy="1589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447584" y="5103813"/>
                <a:ext cx="381216" cy="1587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6540500" y="3695700"/>
            <a:ext cx="289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FFC000"/>
                </a:solidFill>
                <a:latin typeface="+mn-lt"/>
              </a:rPr>
              <a:t>Mục tiêu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5257800" y="5715000"/>
            <a:ext cx="289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FFC000"/>
                </a:solidFill>
                <a:latin typeface="+mn-lt"/>
              </a:rPr>
              <a:t>Viễn cảnh</a:t>
            </a: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4953000" y="2667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TU LUYỆN</a:t>
            </a:r>
          </a:p>
        </p:txBody>
      </p:sp>
      <p:sp>
        <p:nvSpPr>
          <p:cNvPr id="50190" name="Text Box 9"/>
          <p:cNvSpPr txBox="1">
            <a:spLocks noChangeArrowheads="1"/>
          </p:cNvSpPr>
          <p:nvPr/>
        </p:nvSpPr>
        <p:spPr bwMode="auto">
          <a:xfrm>
            <a:off x="793750" y="3729038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2060"/>
                </a:solidFill>
                <a:latin typeface="+mn-lt"/>
              </a:rPr>
              <a:t>MỆNH VẬN</a:t>
            </a:r>
          </a:p>
        </p:txBody>
      </p:sp>
      <p:sp>
        <p:nvSpPr>
          <p:cNvPr id="50191" name="Text Box 9"/>
          <p:cNvSpPr txBox="1">
            <a:spLocks noChangeArrowheads="1"/>
          </p:cNvSpPr>
          <p:nvPr/>
        </p:nvSpPr>
        <p:spPr bwMode="auto">
          <a:xfrm>
            <a:off x="4953000" y="37338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FFC000"/>
                </a:solidFill>
                <a:latin typeface="+mn-lt"/>
              </a:rPr>
              <a:t>HOÀI BÃO</a:t>
            </a:r>
          </a:p>
        </p:txBody>
      </p:sp>
      <p:sp>
        <p:nvSpPr>
          <p:cNvPr id="50192" name="Text Box 9"/>
          <p:cNvSpPr txBox="1">
            <a:spLocks noChangeArrowheads="1"/>
          </p:cNvSpPr>
          <p:nvPr/>
        </p:nvSpPr>
        <p:spPr bwMode="auto">
          <a:xfrm>
            <a:off x="762000" y="2667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2060"/>
                </a:solidFill>
                <a:latin typeface="+mn-lt"/>
              </a:rPr>
              <a:t>KHÍ TÀI</a:t>
            </a:r>
          </a:p>
        </p:txBody>
      </p:sp>
      <p:sp>
        <p:nvSpPr>
          <p:cNvPr id="58" name="Text Box 8"/>
          <p:cNvSpPr txBox="1">
            <a:spLocks noChangeAspect="1" noChangeArrowheads="1"/>
          </p:cNvSpPr>
          <p:nvPr/>
        </p:nvSpPr>
        <p:spPr bwMode="auto">
          <a:xfrm>
            <a:off x="2971800" y="38100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3333FF"/>
                </a:solidFill>
                <a:latin typeface="+mn-lt"/>
              </a:rPr>
              <a:t>KHÁM PHÁ</a:t>
            </a:r>
          </a:p>
        </p:txBody>
      </p:sp>
      <p:sp>
        <p:nvSpPr>
          <p:cNvPr id="50194" name="Text Box 9"/>
          <p:cNvSpPr txBox="1">
            <a:spLocks noChangeAspect="1" noChangeArrowheads="1"/>
          </p:cNvSpPr>
          <p:nvPr/>
        </p:nvSpPr>
        <p:spPr bwMode="auto">
          <a:xfrm>
            <a:off x="2819400" y="25146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FF9900"/>
                </a:solidFill>
                <a:latin typeface="+mn-lt"/>
              </a:rPr>
              <a:t>KHẲNG ĐỊNH</a:t>
            </a:r>
          </a:p>
        </p:txBody>
      </p:sp>
      <p:grpSp>
        <p:nvGrpSpPr>
          <p:cNvPr id="58387" name="Group 35"/>
          <p:cNvGrpSpPr>
            <a:grpSpLocks/>
          </p:cNvGrpSpPr>
          <p:nvPr/>
        </p:nvGrpSpPr>
        <p:grpSpPr bwMode="auto">
          <a:xfrm>
            <a:off x="6096000" y="2289175"/>
            <a:ext cx="996950" cy="225425"/>
            <a:chOff x="6115050" y="2290762"/>
            <a:chExt cx="997308" cy="225426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121402" y="2514601"/>
              <a:ext cx="990956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115050" y="2290762"/>
              <a:ext cx="990956" cy="1588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82"/>
          <p:cNvGrpSpPr>
            <a:grpSpLocks/>
          </p:cNvGrpSpPr>
          <p:nvPr/>
        </p:nvGrpSpPr>
        <p:grpSpPr bwMode="auto">
          <a:xfrm>
            <a:off x="6172200" y="5168900"/>
            <a:ext cx="990600" cy="3175"/>
            <a:chOff x="838200" y="5102224"/>
            <a:chExt cx="990600" cy="3176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>
            <a:off x="7467600" y="4075113"/>
            <a:ext cx="990600" cy="158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6156325" y="4343400"/>
            <a:ext cx="993775" cy="230188"/>
            <a:chOff x="6143625" y="4343400"/>
            <a:chExt cx="993417" cy="230188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146799" y="4572000"/>
              <a:ext cx="990243" cy="1588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392" name="Group 82"/>
            <p:cNvGrpSpPr>
              <a:grpSpLocks/>
            </p:cNvGrpSpPr>
            <p:nvPr/>
          </p:nvGrpSpPr>
          <p:grpSpPr bwMode="auto">
            <a:xfrm>
              <a:off x="6143625" y="4341794"/>
              <a:ext cx="990600" cy="3174"/>
              <a:chOff x="838200" y="5102224"/>
              <a:chExt cx="990600" cy="3176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838200" y="5102243"/>
                <a:ext cx="380863" cy="1588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447580" y="5103831"/>
                <a:ext cx="380863" cy="1589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2951E-6 L 0.146 1.295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951E-6 L 0.00191 0.153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76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pic>
        <p:nvPicPr>
          <p:cNvPr id="27" name="Picture 26" descr="YS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700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2133600"/>
            <a:ext cx="990600" cy="231775"/>
            <a:chOff x="838200" y="3505200"/>
            <a:chExt cx="990600" cy="23177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838200" y="3733801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47800" y="3735389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38200" y="3505200"/>
              <a:ext cx="9906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62200" y="5407025"/>
            <a:ext cx="990600" cy="231775"/>
            <a:chOff x="2133600" y="3505200"/>
            <a:chExt cx="990600" cy="23177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0" y="3733801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3735389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3505200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43200" y="3506788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791200" y="1295400"/>
            <a:ext cx="990600" cy="230188"/>
            <a:chOff x="3429000" y="3505200"/>
            <a:chExt cx="990600" cy="23018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429000" y="3505200"/>
              <a:ext cx="9906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29000" y="3733800"/>
              <a:ext cx="9906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400800" y="4570413"/>
            <a:ext cx="990600" cy="230187"/>
            <a:chOff x="4724400" y="3505200"/>
            <a:chExt cx="990600" cy="23018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724400" y="3505200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334000" y="3506787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24400" y="3733801"/>
              <a:ext cx="9906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4038600" y="5638800"/>
            <a:ext cx="990600" cy="3175"/>
            <a:chOff x="838200" y="5102224"/>
            <a:chExt cx="990600" cy="317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4038600" y="1293813"/>
            <a:ext cx="990600" cy="158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3124200" y="57150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FFCC"/>
                </a:solidFill>
                <a:latin typeface="+mn-lt"/>
              </a:rPr>
              <a:t>KHÁM PHÁ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2819400" y="6350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+mn-lt"/>
              </a:rPr>
              <a:t>KHẲNG ĐỊNH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800600" y="16002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+mn-lt"/>
              </a:rPr>
              <a:t>TU LUYỆN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1143000" y="48768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FFCC"/>
                </a:solidFill>
                <a:latin typeface="+mn-lt"/>
              </a:rPr>
              <a:t>MỆNH VẬN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5181600" y="39624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+mn-lt"/>
              </a:rPr>
              <a:t>HOÀI BÃO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381000" y="24384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FFCC"/>
                </a:solidFill>
                <a:latin typeface="+mn-lt"/>
              </a:rPr>
              <a:t>KHÍ TÀI</a:t>
            </a: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 flipV="1">
            <a:off x="1447800" y="4114800"/>
            <a:ext cx="500063" cy="153988"/>
            <a:chOff x="3352800" y="3581400"/>
            <a:chExt cx="990600" cy="3048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352800" y="3732228"/>
              <a:ext cx="380517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962883" y="3735372"/>
              <a:ext cx="380517" cy="31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352800" y="3883057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352800" y="3581400"/>
              <a:ext cx="380517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962883" y="3584543"/>
              <a:ext cx="3805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3"/>
          <p:cNvGrpSpPr>
            <a:grpSpLocks/>
          </p:cNvGrpSpPr>
          <p:nvPr/>
        </p:nvGrpSpPr>
        <p:grpSpPr bwMode="auto">
          <a:xfrm flipV="1">
            <a:off x="1752600" y="4572000"/>
            <a:ext cx="500063" cy="155575"/>
            <a:chOff x="6096000" y="3581400"/>
            <a:chExt cx="990600" cy="30797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096000" y="3732245"/>
              <a:ext cx="380517" cy="31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706083" y="3735387"/>
              <a:ext cx="380517" cy="314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096000" y="3581400"/>
              <a:ext cx="380517" cy="31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706083" y="3584542"/>
              <a:ext cx="3805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096000" y="3886232"/>
              <a:ext cx="3805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706083" y="3886232"/>
              <a:ext cx="380517" cy="314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0"/>
          <p:cNvGrpSpPr>
            <a:grpSpLocks/>
          </p:cNvGrpSpPr>
          <p:nvPr/>
        </p:nvGrpSpPr>
        <p:grpSpPr bwMode="auto">
          <a:xfrm flipV="1">
            <a:off x="1404938" y="3048000"/>
            <a:ext cx="500062" cy="155575"/>
            <a:chOff x="3733800" y="2663824"/>
            <a:chExt cx="990600" cy="307976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733800" y="2817811"/>
              <a:ext cx="990600" cy="314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733800" y="2663824"/>
              <a:ext cx="380516" cy="31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343884" y="2666966"/>
              <a:ext cx="3805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733800" y="2968656"/>
              <a:ext cx="990600" cy="314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9"/>
          <p:cNvGrpSpPr>
            <a:grpSpLocks/>
          </p:cNvGrpSpPr>
          <p:nvPr/>
        </p:nvGrpSpPr>
        <p:grpSpPr bwMode="auto">
          <a:xfrm flipV="1">
            <a:off x="1371600" y="3581400"/>
            <a:ext cx="500063" cy="153988"/>
            <a:chOff x="2057400" y="3581400"/>
            <a:chExt cx="990600" cy="30480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057400" y="3883057"/>
              <a:ext cx="3805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667483" y="3883057"/>
              <a:ext cx="380517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57400" y="3732228"/>
              <a:ext cx="990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57400" y="3581400"/>
              <a:ext cx="380517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667483" y="3584543"/>
              <a:ext cx="3805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5"/>
          <p:cNvGrpSpPr>
            <a:grpSpLocks/>
          </p:cNvGrpSpPr>
          <p:nvPr/>
        </p:nvGrpSpPr>
        <p:grpSpPr bwMode="auto">
          <a:xfrm flipV="1">
            <a:off x="7162800" y="2665413"/>
            <a:ext cx="500063" cy="153987"/>
            <a:chOff x="5105400" y="2667000"/>
            <a:chExt cx="990600" cy="3048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5105400" y="2820971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05400" y="2968659"/>
              <a:ext cx="3805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715483" y="2968659"/>
              <a:ext cx="380517" cy="31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105400" y="2667000"/>
              <a:ext cx="990600" cy="31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56"/>
          <p:cNvGrpSpPr>
            <a:grpSpLocks/>
          </p:cNvGrpSpPr>
          <p:nvPr/>
        </p:nvGrpSpPr>
        <p:grpSpPr bwMode="auto">
          <a:xfrm flipV="1">
            <a:off x="6967538" y="2209800"/>
            <a:ext cx="500062" cy="153988"/>
            <a:chOff x="4648200" y="3581400"/>
            <a:chExt cx="990600" cy="30480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4648200" y="3883057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648200" y="3732228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648200" y="3581400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9"/>
          <p:cNvGrpSpPr>
            <a:grpSpLocks/>
          </p:cNvGrpSpPr>
          <p:nvPr/>
        </p:nvGrpSpPr>
        <p:grpSpPr bwMode="auto">
          <a:xfrm flipV="1">
            <a:off x="7239000" y="3200400"/>
            <a:ext cx="500063" cy="153988"/>
            <a:chOff x="2057400" y="2667000"/>
            <a:chExt cx="990600" cy="30480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057400" y="2667000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57400" y="2817828"/>
              <a:ext cx="380517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667483" y="2820972"/>
              <a:ext cx="380517" cy="31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057400" y="2968657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33"/>
          <p:cNvGrpSpPr>
            <a:grpSpLocks/>
          </p:cNvGrpSpPr>
          <p:nvPr/>
        </p:nvGrpSpPr>
        <p:grpSpPr bwMode="auto">
          <a:xfrm flipV="1">
            <a:off x="7196138" y="3657600"/>
            <a:ext cx="500062" cy="153988"/>
            <a:chOff x="6629400" y="2667000"/>
            <a:chExt cx="990600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6629400" y="2968657"/>
              <a:ext cx="3805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239484" y="2968657"/>
              <a:ext cx="380516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29400" y="2667000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629400" y="2817828"/>
              <a:ext cx="380516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239484" y="2820972"/>
              <a:ext cx="380516" cy="31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1219200" y="28956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FFCC"/>
                </a:solidFill>
                <a:latin typeface="+mn-lt"/>
              </a:rPr>
              <a:t>Năng khiếu</a:t>
            </a:r>
          </a:p>
        </p:txBody>
      </p:sp>
      <p:sp>
        <p:nvSpPr>
          <p:cNvPr id="95" name="Text Box 9"/>
          <p:cNvSpPr txBox="1">
            <a:spLocks noChangeArrowheads="1"/>
          </p:cNvSpPr>
          <p:nvPr/>
        </p:nvSpPr>
        <p:spPr bwMode="auto">
          <a:xfrm>
            <a:off x="1143000" y="35052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FFCC"/>
                </a:solidFill>
                <a:latin typeface="+mn-lt"/>
              </a:rPr>
              <a:t>Phẩm chất</a:t>
            </a:r>
          </a:p>
        </p:txBody>
      </p:sp>
      <p:sp>
        <p:nvSpPr>
          <p:cNvPr id="96" name="Text Box 9"/>
          <p:cNvSpPr txBox="1">
            <a:spLocks noChangeArrowheads="1"/>
          </p:cNvSpPr>
          <p:nvPr/>
        </p:nvSpPr>
        <p:spPr bwMode="auto">
          <a:xfrm>
            <a:off x="1143000" y="40386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FFCC"/>
                </a:solidFill>
                <a:latin typeface="+mn-lt"/>
              </a:rPr>
              <a:t>Thời vận</a:t>
            </a:r>
          </a:p>
        </p:txBody>
      </p:sp>
      <p:sp>
        <p:nvSpPr>
          <p:cNvPr id="97" name="Text Box 9"/>
          <p:cNvSpPr txBox="1">
            <a:spLocks noChangeArrowheads="1"/>
          </p:cNvSpPr>
          <p:nvPr/>
        </p:nvSpPr>
        <p:spPr bwMode="auto">
          <a:xfrm>
            <a:off x="1447800" y="44958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FFCC"/>
                </a:solidFill>
                <a:latin typeface="+mn-lt"/>
              </a:rPr>
              <a:t>Sứ mệnh</a:t>
            </a:r>
          </a:p>
        </p:txBody>
      </p:sp>
      <p:sp>
        <p:nvSpPr>
          <p:cNvPr id="98" name="Text Box 9"/>
          <p:cNvSpPr txBox="1">
            <a:spLocks noChangeArrowheads="1"/>
          </p:cNvSpPr>
          <p:nvPr/>
        </p:nvSpPr>
        <p:spPr bwMode="auto">
          <a:xfrm>
            <a:off x="5029200" y="35814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latin typeface="+mn-lt"/>
              </a:rPr>
              <a:t>Viễn cảnh</a:t>
            </a:r>
          </a:p>
        </p:txBody>
      </p:sp>
      <p:sp>
        <p:nvSpPr>
          <p:cNvPr id="99" name="Text Box 9"/>
          <p:cNvSpPr txBox="1">
            <a:spLocks noChangeArrowheads="1"/>
          </p:cNvSpPr>
          <p:nvPr/>
        </p:nvSpPr>
        <p:spPr bwMode="auto">
          <a:xfrm>
            <a:off x="5181600" y="31242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latin typeface="+mn-lt"/>
              </a:rPr>
              <a:t>Mục tiêu</a:t>
            </a:r>
          </a:p>
        </p:txBody>
      </p:sp>
      <p:sp>
        <p:nvSpPr>
          <p:cNvPr id="100" name="Text Box 9"/>
          <p:cNvSpPr txBox="1">
            <a:spLocks noChangeArrowheads="1"/>
          </p:cNvSpPr>
          <p:nvPr/>
        </p:nvSpPr>
        <p:spPr bwMode="auto">
          <a:xfrm>
            <a:off x="5105400" y="25908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latin typeface="+mn-lt"/>
              </a:rPr>
              <a:t>Thái độ</a:t>
            </a: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4876800" y="21336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latin typeface="+mn-lt"/>
              </a:rPr>
              <a:t>Kỹ năng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94" grpId="0"/>
      <p:bldP spid="94" grpId="1"/>
      <p:bldP spid="94" grpId="2"/>
      <p:bldP spid="95" grpId="0"/>
      <p:bldP spid="95" grpId="1"/>
      <p:bldP spid="95" grpId="2"/>
      <p:bldP spid="96" grpId="0"/>
      <p:bldP spid="96" grpId="1"/>
      <p:bldP spid="96" grpId="2"/>
      <p:bldP spid="97" grpId="0"/>
      <p:bldP spid="97" grpId="1"/>
      <p:bldP spid="97" grpId="2"/>
      <p:bldP spid="98" grpId="0"/>
      <p:bldP spid="98" grpId="1"/>
      <p:bldP spid="98" grpId="2"/>
      <p:bldP spid="99" grpId="0"/>
      <p:bldP spid="99" grpId="1"/>
      <p:bldP spid="99" grpId="2"/>
      <p:bldP spid="100" grpId="0"/>
      <p:bldP spid="100" grpId="1"/>
      <p:bldP spid="100" grpId="2"/>
      <p:bldP spid="101" grpId="0"/>
      <p:bldP spid="101" grpId="1"/>
      <p:bldP spid="101" grpId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pic>
        <p:nvPicPr>
          <p:cNvPr id="27" name="Picture 26" descr="YS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700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2133600"/>
            <a:ext cx="990600" cy="231775"/>
            <a:chOff x="838200" y="3505200"/>
            <a:chExt cx="990600" cy="23177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838200" y="3733801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47800" y="3735389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38200" y="3505200"/>
              <a:ext cx="9906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62200" y="5407025"/>
            <a:ext cx="990600" cy="231775"/>
            <a:chOff x="2133600" y="3505200"/>
            <a:chExt cx="990600" cy="23177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0" y="3733801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3735389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3505200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43200" y="3506788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791200" y="1295400"/>
            <a:ext cx="990600" cy="230188"/>
            <a:chOff x="3429000" y="3505200"/>
            <a:chExt cx="990600" cy="23018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429000" y="3505200"/>
              <a:ext cx="9906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29000" y="3733800"/>
              <a:ext cx="9906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400800" y="4570413"/>
            <a:ext cx="990600" cy="230187"/>
            <a:chOff x="4724400" y="3505200"/>
            <a:chExt cx="990600" cy="23018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724400" y="3505200"/>
              <a:ext cx="3810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334000" y="3506787"/>
              <a:ext cx="381000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24400" y="3733801"/>
              <a:ext cx="990600" cy="15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4038600" y="5638800"/>
            <a:ext cx="990600" cy="3175"/>
            <a:chOff x="838200" y="5102224"/>
            <a:chExt cx="990600" cy="317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838200" y="5102224"/>
              <a:ext cx="381000" cy="1589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447800" y="5103813"/>
              <a:ext cx="381000" cy="1587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4038600" y="1293813"/>
            <a:ext cx="990600" cy="158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3124200" y="57150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FFCC"/>
                </a:solidFill>
                <a:latin typeface="+mn-lt"/>
              </a:rPr>
              <a:t>KHÁM PHÁ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2819400" y="6350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+mn-lt"/>
              </a:rPr>
              <a:t>KHẲNG ĐỊNH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800600" y="16002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+mn-lt"/>
              </a:rPr>
              <a:t>TU LUYỆN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1066800" y="48768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FFCC"/>
                </a:solidFill>
                <a:latin typeface="+mn-lt"/>
              </a:rPr>
              <a:t>MỆNH VẬN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5181600" y="39624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+mn-lt"/>
              </a:rPr>
              <a:t>HOÀI BÃO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381000" y="24384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FFCC"/>
                </a:solidFill>
                <a:latin typeface="+mn-lt"/>
              </a:rPr>
              <a:t>KHÍ TÀI</a:t>
            </a: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 flipV="1">
            <a:off x="1447800" y="4114800"/>
            <a:ext cx="500063" cy="153988"/>
            <a:chOff x="3352800" y="3581400"/>
            <a:chExt cx="990600" cy="3048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352800" y="3732228"/>
              <a:ext cx="380517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962883" y="3735372"/>
              <a:ext cx="380517" cy="31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352800" y="3883057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352800" y="3581400"/>
              <a:ext cx="380517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962883" y="3584543"/>
              <a:ext cx="3805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3"/>
          <p:cNvGrpSpPr>
            <a:grpSpLocks/>
          </p:cNvGrpSpPr>
          <p:nvPr/>
        </p:nvGrpSpPr>
        <p:grpSpPr bwMode="auto">
          <a:xfrm flipV="1">
            <a:off x="1752600" y="4572000"/>
            <a:ext cx="500063" cy="155575"/>
            <a:chOff x="6096000" y="3581400"/>
            <a:chExt cx="990600" cy="30797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096000" y="3732245"/>
              <a:ext cx="380517" cy="31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706083" y="3735387"/>
              <a:ext cx="380517" cy="314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096000" y="3581400"/>
              <a:ext cx="380517" cy="31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706083" y="3584542"/>
              <a:ext cx="3805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096000" y="3886232"/>
              <a:ext cx="3805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706083" y="3886232"/>
              <a:ext cx="380517" cy="314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0"/>
          <p:cNvGrpSpPr>
            <a:grpSpLocks/>
          </p:cNvGrpSpPr>
          <p:nvPr/>
        </p:nvGrpSpPr>
        <p:grpSpPr bwMode="auto">
          <a:xfrm flipV="1">
            <a:off x="1404938" y="3048000"/>
            <a:ext cx="500062" cy="155575"/>
            <a:chOff x="3733800" y="2663824"/>
            <a:chExt cx="990600" cy="307976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733800" y="2817811"/>
              <a:ext cx="990600" cy="314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733800" y="2663824"/>
              <a:ext cx="380516" cy="31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343884" y="2666966"/>
              <a:ext cx="3805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733800" y="2968656"/>
              <a:ext cx="990600" cy="314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9"/>
          <p:cNvGrpSpPr>
            <a:grpSpLocks/>
          </p:cNvGrpSpPr>
          <p:nvPr/>
        </p:nvGrpSpPr>
        <p:grpSpPr bwMode="auto">
          <a:xfrm flipV="1">
            <a:off x="1371600" y="3581400"/>
            <a:ext cx="500063" cy="153988"/>
            <a:chOff x="2057400" y="3581400"/>
            <a:chExt cx="990600" cy="30480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057400" y="3883057"/>
              <a:ext cx="3805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667483" y="3883057"/>
              <a:ext cx="380517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57400" y="3732228"/>
              <a:ext cx="990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57400" y="3581400"/>
              <a:ext cx="380517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667483" y="3584543"/>
              <a:ext cx="3805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5"/>
          <p:cNvGrpSpPr>
            <a:grpSpLocks/>
          </p:cNvGrpSpPr>
          <p:nvPr/>
        </p:nvGrpSpPr>
        <p:grpSpPr bwMode="auto">
          <a:xfrm flipV="1">
            <a:off x="7162800" y="2665413"/>
            <a:ext cx="500063" cy="153987"/>
            <a:chOff x="5105400" y="2667000"/>
            <a:chExt cx="990600" cy="3048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5105400" y="2820971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05400" y="2968659"/>
              <a:ext cx="3805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715483" y="2968659"/>
              <a:ext cx="380517" cy="31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105400" y="2667000"/>
              <a:ext cx="990600" cy="31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56"/>
          <p:cNvGrpSpPr>
            <a:grpSpLocks/>
          </p:cNvGrpSpPr>
          <p:nvPr/>
        </p:nvGrpSpPr>
        <p:grpSpPr bwMode="auto">
          <a:xfrm flipV="1">
            <a:off x="6967538" y="2209800"/>
            <a:ext cx="500062" cy="153988"/>
            <a:chOff x="4648200" y="3581400"/>
            <a:chExt cx="990600" cy="30480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4648200" y="3883057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648200" y="3732228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648200" y="3581400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9"/>
          <p:cNvGrpSpPr>
            <a:grpSpLocks/>
          </p:cNvGrpSpPr>
          <p:nvPr/>
        </p:nvGrpSpPr>
        <p:grpSpPr bwMode="auto">
          <a:xfrm flipV="1">
            <a:off x="7239000" y="3200400"/>
            <a:ext cx="500063" cy="153988"/>
            <a:chOff x="2057400" y="2667000"/>
            <a:chExt cx="990600" cy="30480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057400" y="2667000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57400" y="2817828"/>
              <a:ext cx="380517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667483" y="2820972"/>
              <a:ext cx="380517" cy="31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057400" y="2968657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33"/>
          <p:cNvGrpSpPr>
            <a:grpSpLocks/>
          </p:cNvGrpSpPr>
          <p:nvPr/>
        </p:nvGrpSpPr>
        <p:grpSpPr bwMode="auto">
          <a:xfrm flipV="1">
            <a:off x="7196138" y="3657600"/>
            <a:ext cx="500062" cy="153988"/>
            <a:chOff x="6629400" y="2667000"/>
            <a:chExt cx="990600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6629400" y="2968657"/>
              <a:ext cx="3805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239484" y="2968657"/>
              <a:ext cx="380516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29400" y="2667000"/>
              <a:ext cx="990600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629400" y="2817828"/>
              <a:ext cx="380516" cy="314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239484" y="2820972"/>
              <a:ext cx="380516" cy="31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1219200" y="28956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FFCC"/>
                </a:solidFill>
                <a:latin typeface="+mn-lt"/>
              </a:rPr>
              <a:t>Năng khiếu</a:t>
            </a:r>
          </a:p>
        </p:txBody>
      </p:sp>
      <p:sp>
        <p:nvSpPr>
          <p:cNvPr id="95" name="Text Box 9"/>
          <p:cNvSpPr txBox="1">
            <a:spLocks noChangeArrowheads="1"/>
          </p:cNvSpPr>
          <p:nvPr/>
        </p:nvSpPr>
        <p:spPr bwMode="auto">
          <a:xfrm>
            <a:off x="1143000" y="35052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FFCC"/>
                </a:solidFill>
                <a:latin typeface="+mn-lt"/>
              </a:rPr>
              <a:t>Phẩm chất</a:t>
            </a:r>
          </a:p>
        </p:txBody>
      </p:sp>
      <p:sp>
        <p:nvSpPr>
          <p:cNvPr id="96" name="Text Box 9"/>
          <p:cNvSpPr txBox="1">
            <a:spLocks noChangeArrowheads="1"/>
          </p:cNvSpPr>
          <p:nvPr/>
        </p:nvSpPr>
        <p:spPr bwMode="auto">
          <a:xfrm>
            <a:off x="1143000" y="40386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FFCC"/>
                </a:solidFill>
                <a:latin typeface="+mn-lt"/>
              </a:rPr>
              <a:t>Thời vận</a:t>
            </a:r>
          </a:p>
        </p:txBody>
      </p:sp>
      <p:sp>
        <p:nvSpPr>
          <p:cNvPr id="97" name="Text Box 9"/>
          <p:cNvSpPr txBox="1">
            <a:spLocks noChangeArrowheads="1"/>
          </p:cNvSpPr>
          <p:nvPr/>
        </p:nvSpPr>
        <p:spPr bwMode="auto">
          <a:xfrm>
            <a:off x="1447800" y="44958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FFCC"/>
                </a:solidFill>
                <a:latin typeface="+mn-lt"/>
              </a:rPr>
              <a:t>Sứ mệnh</a:t>
            </a:r>
          </a:p>
        </p:txBody>
      </p:sp>
      <p:sp>
        <p:nvSpPr>
          <p:cNvPr id="98" name="Text Box 9"/>
          <p:cNvSpPr txBox="1">
            <a:spLocks noChangeArrowheads="1"/>
          </p:cNvSpPr>
          <p:nvPr/>
        </p:nvSpPr>
        <p:spPr bwMode="auto">
          <a:xfrm>
            <a:off x="5029200" y="35814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latin typeface="+mn-lt"/>
              </a:rPr>
              <a:t>Viễn cảnh</a:t>
            </a:r>
          </a:p>
        </p:txBody>
      </p:sp>
      <p:sp>
        <p:nvSpPr>
          <p:cNvPr id="99" name="Text Box 9"/>
          <p:cNvSpPr txBox="1">
            <a:spLocks noChangeArrowheads="1"/>
          </p:cNvSpPr>
          <p:nvPr/>
        </p:nvSpPr>
        <p:spPr bwMode="auto">
          <a:xfrm>
            <a:off x="5181600" y="31242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latin typeface="+mn-lt"/>
              </a:rPr>
              <a:t>Mục tiêu</a:t>
            </a:r>
          </a:p>
        </p:txBody>
      </p:sp>
      <p:sp>
        <p:nvSpPr>
          <p:cNvPr id="100" name="Text Box 9"/>
          <p:cNvSpPr txBox="1">
            <a:spLocks noChangeArrowheads="1"/>
          </p:cNvSpPr>
          <p:nvPr/>
        </p:nvSpPr>
        <p:spPr bwMode="auto">
          <a:xfrm>
            <a:off x="5105400" y="25908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latin typeface="+mn-lt"/>
              </a:rPr>
              <a:t>Thái độ</a:t>
            </a: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4876800" y="21336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latin typeface="+mn-lt"/>
              </a:rPr>
              <a:t>Kỹ năng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Mục đích không rõ</a:t>
            </a:r>
          </a:p>
        </p:txBody>
      </p:sp>
      <p:sp>
        <p:nvSpPr>
          <p:cNvPr id="5734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8A253-2FD9-4E23-8F68-0D1320406056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577540" name="Line 3"/>
          <p:cNvSpPr>
            <a:spLocks noChangeShapeType="1"/>
          </p:cNvSpPr>
          <p:nvPr/>
        </p:nvSpPr>
        <p:spPr bwMode="auto">
          <a:xfrm>
            <a:off x="4110038" y="4038600"/>
            <a:ext cx="4271962" cy="46038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45" name="Line 4"/>
          <p:cNvSpPr>
            <a:spLocks noChangeShapeType="1"/>
          </p:cNvSpPr>
          <p:nvPr/>
        </p:nvSpPr>
        <p:spPr bwMode="auto">
          <a:xfrm flipH="1">
            <a:off x="2395538" y="401955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 flipH="1" flipV="1">
            <a:off x="2795588" y="1752600"/>
            <a:ext cx="93345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47" name="Line 6"/>
          <p:cNvSpPr>
            <a:spLocks noChangeShapeType="1"/>
          </p:cNvSpPr>
          <p:nvPr/>
        </p:nvSpPr>
        <p:spPr bwMode="auto">
          <a:xfrm flipH="1" flipV="1">
            <a:off x="2185988" y="2857500"/>
            <a:ext cx="1390650" cy="1028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48" name="Line 7"/>
          <p:cNvSpPr>
            <a:spLocks noChangeShapeType="1"/>
          </p:cNvSpPr>
          <p:nvPr/>
        </p:nvSpPr>
        <p:spPr bwMode="auto">
          <a:xfrm flipV="1">
            <a:off x="2205038" y="2324100"/>
            <a:ext cx="1905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49" name="Line 8"/>
          <p:cNvSpPr>
            <a:spLocks noChangeShapeType="1"/>
          </p:cNvSpPr>
          <p:nvPr/>
        </p:nvSpPr>
        <p:spPr bwMode="auto">
          <a:xfrm flipH="1">
            <a:off x="1538288" y="2876550"/>
            <a:ext cx="647700" cy="133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50" name="Line 9"/>
          <p:cNvSpPr>
            <a:spLocks noChangeShapeType="1"/>
          </p:cNvSpPr>
          <p:nvPr/>
        </p:nvSpPr>
        <p:spPr bwMode="auto">
          <a:xfrm flipV="1">
            <a:off x="1371600" y="2305050"/>
            <a:ext cx="4681538" cy="348615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77547" name="Line 10"/>
          <p:cNvSpPr>
            <a:spLocks noChangeShapeType="1"/>
          </p:cNvSpPr>
          <p:nvPr/>
        </p:nvSpPr>
        <p:spPr bwMode="auto">
          <a:xfrm flipH="1">
            <a:off x="2667000" y="4133850"/>
            <a:ext cx="928688" cy="666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52" name="Line 11"/>
          <p:cNvSpPr>
            <a:spLocks noChangeShapeType="1"/>
          </p:cNvSpPr>
          <p:nvPr/>
        </p:nvSpPr>
        <p:spPr bwMode="auto">
          <a:xfrm flipH="1">
            <a:off x="2205038" y="4038600"/>
            <a:ext cx="1452562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53" name="Line 12"/>
          <p:cNvSpPr>
            <a:spLocks noChangeShapeType="1"/>
          </p:cNvSpPr>
          <p:nvPr/>
        </p:nvSpPr>
        <p:spPr bwMode="auto">
          <a:xfrm flipH="1" flipV="1">
            <a:off x="1671638" y="4476750"/>
            <a:ext cx="533400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54" name="Line 13"/>
          <p:cNvSpPr>
            <a:spLocks noChangeShapeType="1"/>
          </p:cNvSpPr>
          <p:nvPr/>
        </p:nvSpPr>
        <p:spPr bwMode="auto">
          <a:xfrm flipH="1">
            <a:off x="2509838" y="4267200"/>
            <a:ext cx="12001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55" name="Line 14"/>
          <p:cNvSpPr>
            <a:spLocks noChangeShapeType="1"/>
          </p:cNvSpPr>
          <p:nvPr/>
        </p:nvSpPr>
        <p:spPr bwMode="auto">
          <a:xfrm flipH="1">
            <a:off x="1900238" y="5810250"/>
            <a:ext cx="609600" cy="95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56" name="Line 15"/>
          <p:cNvSpPr>
            <a:spLocks noChangeShapeType="1"/>
          </p:cNvSpPr>
          <p:nvPr/>
        </p:nvSpPr>
        <p:spPr bwMode="auto">
          <a:xfrm>
            <a:off x="2547938" y="5829300"/>
            <a:ext cx="228600" cy="438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57" name="Line 16"/>
          <p:cNvSpPr>
            <a:spLocks noChangeShapeType="1"/>
          </p:cNvSpPr>
          <p:nvPr/>
        </p:nvSpPr>
        <p:spPr bwMode="auto">
          <a:xfrm flipH="1">
            <a:off x="2590800" y="4191000"/>
            <a:ext cx="1042988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58" name="Line 17"/>
          <p:cNvSpPr>
            <a:spLocks noChangeShapeType="1"/>
          </p:cNvSpPr>
          <p:nvPr/>
        </p:nvSpPr>
        <p:spPr bwMode="auto">
          <a:xfrm flipH="1">
            <a:off x="3462338" y="4286250"/>
            <a:ext cx="304800" cy="81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59" name="Line 18"/>
          <p:cNvSpPr>
            <a:spLocks noChangeShapeType="1"/>
          </p:cNvSpPr>
          <p:nvPr/>
        </p:nvSpPr>
        <p:spPr bwMode="auto">
          <a:xfrm>
            <a:off x="3862388" y="426720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60" name="Line 19"/>
          <p:cNvSpPr>
            <a:spLocks noChangeShapeType="1"/>
          </p:cNvSpPr>
          <p:nvPr/>
        </p:nvSpPr>
        <p:spPr bwMode="auto">
          <a:xfrm>
            <a:off x="3938588" y="4267200"/>
            <a:ext cx="347662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61" name="Line 20"/>
          <p:cNvSpPr>
            <a:spLocks noChangeShapeType="1"/>
          </p:cNvSpPr>
          <p:nvPr/>
        </p:nvSpPr>
        <p:spPr bwMode="auto">
          <a:xfrm>
            <a:off x="4090988" y="4114800"/>
            <a:ext cx="914400" cy="246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62" name="Line 21"/>
          <p:cNvSpPr>
            <a:spLocks noChangeShapeType="1"/>
          </p:cNvSpPr>
          <p:nvPr/>
        </p:nvSpPr>
        <p:spPr bwMode="auto">
          <a:xfrm>
            <a:off x="4014788" y="4191000"/>
            <a:ext cx="1143000" cy="66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63" name="Line 22"/>
          <p:cNvSpPr>
            <a:spLocks noChangeShapeType="1"/>
          </p:cNvSpPr>
          <p:nvPr/>
        </p:nvSpPr>
        <p:spPr bwMode="auto">
          <a:xfrm flipV="1">
            <a:off x="4090988" y="3048000"/>
            <a:ext cx="1676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64" name="Line 23"/>
          <p:cNvSpPr>
            <a:spLocks noChangeShapeType="1"/>
          </p:cNvSpPr>
          <p:nvPr/>
        </p:nvSpPr>
        <p:spPr bwMode="auto">
          <a:xfrm flipV="1">
            <a:off x="4090988" y="3581400"/>
            <a:ext cx="1143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65" name="Line 24"/>
          <p:cNvSpPr>
            <a:spLocks noChangeShapeType="1"/>
          </p:cNvSpPr>
          <p:nvPr/>
        </p:nvSpPr>
        <p:spPr bwMode="auto">
          <a:xfrm flipV="1">
            <a:off x="3938588" y="2438400"/>
            <a:ext cx="5334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66" name="Line 25"/>
          <p:cNvSpPr>
            <a:spLocks noChangeShapeType="1"/>
          </p:cNvSpPr>
          <p:nvPr/>
        </p:nvSpPr>
        <p:spPr bwMode="auto">
          <a:xfrm flipH="1" flipV="1">
            <a:off x="3100388" y="3048000"/>
            <a:ext cx="533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67" name="Line 26"/>
          <p:cNvSpPr>
            <a:spLocks noChangeShapeType="1"/>
          </p:cNvSpPr>
          <p:nvPr/>
        </p:nvSpPr>
        <p:spPr bwMode="auto">
          <a:xfrm flipV="1">
            <a:off x="3786188" y="22860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68" name="Oval 27"/>
          <p:cNvSpPr>
            <a:spLocks noChangeArrowheads="1"/>
          </p:cNvSpPr>
          <p:nvPr/>
        </p:nvSpPr>
        <p:spPr bwMode="auto">
          <a:xfrm>
            <a:off x="3557588" y="3733800"/>
            <a:ext cx="533400" cy="533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1800"/>
          </a:p>
        </p:txBody>
      </p:sp>
      <p:pic>
        <p:nvPicPr>
          <p:cNvPr id="61469" name="Picture 28" descr="100px-Face-crying_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3528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12569 0.126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0" grpId="0" animBg="1"/>
      <p:bldP spid="57754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smtClean="0">
                <a:latin typeface="+mn-lt"/>
              </a:rPr>
              <a:t>Xa lộ cuộc đời</a:t>
            </a:r>
          </a:p>
        </p:txBody>
      </p:sp>
      <p:sp>
        <p:nvSpPr>
          <p:cNvPr id="3993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330E7-FAAE-4EF8-A0B7-57B0770395FD}" type="slidenum">
              <a:rPr lang="en-US" b="1"/>
              <a:pPr>
                <a:defRPr/>
              </a:pPr>
              <a:t>58</a:t>
            </a:fld>
            <a:endParaRPr lang="en-US" b="1"/>
          </a:p>
        </p:txBody>
      </p:sp>
      <p:sp>
        <p:nvSpPr>
          <p:cNvPr id="3025923" name="Oval 3"/>
          <p:cNvSpPr>
            <a:spLocks noChangeArrowheads="1"/>
          </p:cNvSpPr>
          <p:nvPr/>
        </p:nvSpPr>
        <p:spPr bwMode="auto">
          <a:xfrm>
            <a:off x="7394575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vi-VN" sz="3200" b="1">
              <a:solidFill>
                <a:srgbClr val="000099"/>
              </a:solidFill>
              <a:latin typeface="+mn-lt"/>
              <a:cs typeface="Arial" pitchFamily="34" charset="0"/>
            </a:endParaRPr>
          </a:p>
        </p:txBody>
      </p:sp>
      <p:sp>
        <p:nvSpPr>
          <p:cNvPr id="3025924" name="Line 4"/>
          <p:cNvSpPr>
            <a:spLocks noChangeShapeType="1"/>
          </p:cNvSpPr>
          <p:nvPr/>
        </p:nvSpPr>
        <p:spPr bwMode="auto">
          <a:xfrm>
            <a:off x="1295400" y="4038600"/>
            <a:ext cx="60229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b="1">
              <a:latin typeface="+mn-lt"/>
              <a:cs typeface="Arial" pitchFamily="34" charset="0"/>
            </a:endParaRPr>
          </a:p>
        </p:txBody>
      </p:sp>
      <p:sp>
        <p:nvSpPr>
          <p:cNvPr id="581638" name="Oval 5"/>
          <p:cNvSpPr>
            <a:spLocks noChangeArrowheads="1"/>
          </p:cNvSpPr>
          <p:nvPr/>
        </p:nvSpPr>
        <p:spPr bwMode="auto">
          <a:xfrm>
            <a:off x="990600" y="3886200"/>
            <a:ext cx="292100" cy="29686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b="1">
              <a:latin typeface="+mn-lt"/>
              <a:cs typeface="Arial" pitchFamily="34" charset="0"/>
            </a:endParaRPr>
          </a:p>
        </p:txBody>
      </p:sp>
      <p:sp>
        <p:nvSpPr>
          <p:cNvPr id="3025948" name="Line 28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latin typeface="+mn-lt"/>
              <a:cs typeface="Arial" pitchFamily="34" charset="0"/>
            </a:endParaRPr>
          </a:p>
        </p:txBody>
      </p:sp>
      <p:sp>
        <p:nvSpPr>
          <p:cNvPr id="3025949" name="Line 29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latin typeface="+mn-lt"/>
              <a:cs typeface="Arial" pitchFamily="34" charset="0"/>
            </a:endParaRPr>
          </a:p>
        </p:txBody>
      </p:sp>
      <p:sp>
        <p:nvSpPr>
          <p:cNvPr id="3025950" name="Text Box 30"/>
          <p:cNvSpPr txBox="1">
            <a:spLocks noChangeArrowheads="1"/>
          </p:cNvSpPr>
          <p:nvPr/>
        </p:nvSpPr>
        <p:spPr bwMode="auto">
          <a:xfrm>
            <a:off x="7685088" y="3505200"/>
            <a:ext cx="13827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000" b="1">
                <a:latin typeface="+mn-lt"/>
                <a:cs typeface="Arial" pitchFamily="34" charset="0"/>
              </a:rPr>
              <a:t>Tầm nhìn</a:t>
            </a:r>
          </a:p>
        </p:txBody>
      </p:sp>
      <p:sp>
        <p:nvSpPr>
          <p:cNvPr id="3025951" name="Text Box 31"/>
          <p:cNvSpPr txBox="1">
            <a:spLocks noChangeArrowheads="1"/>
          </p:cNvSpPr>
          <p:nvPr/>
        </p:nvSpPr>
        <p:spPr bwMode="auto">
          <a:xfrm>
            <a:off x="3352800" y="3641725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latin typeface="+mn-lt"/>
                <a:cs typeface="Arial" pitchFamily="34" charset="0"/>
              </a:rPr>
              <a:t>Sứ mệnh</a:t>
            </a:r>
          </a:p>
        </p:txBody>
      </p:sp>
      <p:sp>
        <p:nvSpPr>
          <p:cNvPr id="3025952" name="Line 32"/>
          <p:cNvSpPr>
            <a:spLocks noChangeShapeType="1"/>
          </p:cNvSpPr>
          <p:nvPr/>
        </p:nvSpPr>
        <p:spPr bwMode="auto">
          <a:xfrm>
            <a:off x="6172200" y="3886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+mn-lt"/>
              <a:cs typeface="Arial" pitchFamily="34" charset="0"/>
            </a:endParaRPr>
          </a:p>
        </p:txBody>
      </p:sp>
      <p:sp>
        <p:nvSpPr>
          <p:cNvPr id="3025953" name="Line 33"/>
          <p:cNvSpPr>
            <a:spLocks noChangeShapeType="1"/>
          </p:cNvSpPr>
          <p:nvPr/>
        </p:nvSpPr>
        <p:spPr bwMode="auto">
          <a:xfrm>
            <a:off x="6629400" y="3886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+mn-lt"/>
              <a:cs typeface="Arial" pitchFamily="34" charset="0"/>
            </a:endParaRPr>
          </a:p>
        </p:txBody>
      </p:sp>
      <p:sp>
        <p:nvSpPr>
          <p:cNvPr id="3025954" name="Line 34"/>
          <p:cNvSpPr>
            <a:spLocks noChangeShapeType="1"/>
          </p:cNvSpPr>
          <p:nvPr/>
        </p:nvSpPr>
        <p:spPr bwMode="auto">
          <a:xfrm>
            <a:off x="5715000" y="3886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+mn-lt"/>
              <a:cs typeface="Arial" pitchFamily="34" charset="0"/>
            </a:endParaRPr>
          </a:p>
        </p:txBody>
      </p:sp>
      <p:sp>
        <p:nvSpPr>
          <p:cNvPr id="3025955" name="Line 35"/>
          <p:cNvSpPr>
            <a:spLocks noChangeShapeType="1"/>
          </p:cNvSpPr>
          <p:nvPr/>
        </p:nvSpPr>
        <p:spPr bwMode="auto">
          <a:xfrm>
            <a:off x="3048000" y="3886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+mn-lt"/>
              <a:cs typeface="Arial" pitchFamily="34" charset="0"/>
            </a:endParaRPr>
          </a:p>
        </p:txBody>
      </p:sp>
      <p:sp>
        <p:nvSpPr>
          <p:cNvPr id="3025956" name="Text Box 36"/>
          <p:cNvSpPr txBox="1">
            <a:spLocks noChangeArrowheads="1"/>
          </p:cNvSpPr>
          <p:nvPr/>
        </p:nvSpPr>
        <p:spPr bwMode="auto">
          <a:xfrm>
            <a:off x="4724400" y="2333625"/>
            <a:ext cx="266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latin typeface="+mn-lt"/>
                <a:cs typeface="Arial" pitchFamily="34" charset="0"/>
              </a:rPr>
              <a:t>Các mục tiêu</a:t>
            </a:r>
          </a:p>
        </p:txBody>
      </p:sp>
      <p:cxnSp>
        <p:nvCxnSpPr>
          <p:cNvPr id="3025957" name="AutoShape 37"/>
          <p:cNvCxnSpPr>
            <a:cxnSpLocks noChangeShapeType="1"/>
            <a:stCxn id="3025956" idx="2"/>
            <a:endCxn id="3025953" idx="0"/>
          </p:cNvCxnSpPr>
          <p:nvPr/>
        </p:nvCxnSpPr>
        <p:spPr bwMode="auto">
          <a:xfrm rot="16200000" flipH="1">
            <a:off x="6106319" y="3363119"/>
            <a:ext cx="474662" cy="571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25958" name="AutoShape 38"/>
          <p:cNvCxnSpPr>
            <a:cxnSpLocks noChangeShapeType="1"/>
            <a:stCxn id="3025956" idx="2"/>
            <a:endCxn id="3025952" idx="0"/>
          </p:cNvCxnSpPr>
          <p:nvPr/>
        </p:nvCxnSpPr>
        <p:spPr bwMode="auto">
          <a:xfrm rot="16200000" flipH="1">
            <a:off x="5877719" y="3591719"/>
            <a:ext cx="474662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25959" name="AutoShape 39"/>
          <p:cNvCxnSpPr>
            <a:cxnSpLocks noChangeShapeType="1"/>
            <a:stCxn id="3025956" idx="2"/>
            <a:endCxn id="3025954" idx="0"/>
          </p:cNvCxnSpPr>
          <p:nvPr/>
        </p:nvCxnSpPr>
        <p:spPr bwMode="auto">
          <a:xfrm rot="5400000">
            <a:off x="5649119" y="3477419"/>
            <a:ext cx="474662" cy="342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25960" name="Text Box 40"/>
          <p:cNvSpPr txBox="1">
            <a:spLocks noChangeArrowheads="1"/>
          </p:cNvSpPr>
          <p:nvPr/>
        </p:nvSpPr>
        <p:spPr bwMode="auto">
          <a:xfrm>
            <a:off x="4800600" y="5029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latin typeface="+mn-lt"/>
                <a:cs typeface="Arial" pitchFamily="34" charset="0"/>
              </a:rPr>
              <a:t>Giá trị cốt lõi</a:t>
            </a:r>
          </a:p>
        </p:txBody>
      </p:sp>
      <p:cxnSp>
        <p:nvCxnSpPr>
          <p:cNvPr id="3025961" name="AutoShape 41"/>
          <p:cNvCxnSpPr>
            <a:cxnSpLocks noChangeShapeType="1"/>
          </p:cNvCxnSpPr>
          <p:nvPr/>
        </p:nvCxnSpPr>
        <p:spPr bwMode="auto">
          <a:xfrm flipH="1">
            <a:off x="6134100" y="4572000"/>
            <a:ext cx="762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25962" name="Text Box 42"/>
          <p:cNvSpPr txBox="1">
            <a:spLocks noChangeArrowheads="1"/>
          </p:cNvSpPr>
          <p:nvPr/>
        </p:nvSpPr>
        <p:spPr bwMode="auto">
          <a:xfrm>
            <a:off x="990600" y="54864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+mn-lt"/>
                <a:cs typeface="Arial" pitchFamily="34" charset="0"/>
              </a:rPr>
              <a:t>Giá trị sống còn</a:t>
            </a:r>
          </a:p>
        </p:txBody>
      </p:sp>
      <p:sp>
        <p:nvSpPr>
          <p:cNvPr id="3025963" name="Line 43"/>
          <p:cNvSpPr>
            <a:spLocks noChangeShapeType="1"/>
          </p:cNvSpPr>
          <p:nvPr/>
        </p:nvSpPr>
        <p:spPr bwMode="auto">
          <a:xfrm flipV="1">
            <a:off x="3429000" y="4038600"/>
            <a:ext cx="2514600" cy="1600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latin typeface="+mn-lt"/>
              <a:cs typeface="Arial" pitchFamily="34" charset="0"/>
            </a:endParaRPr>
          </a:p>
        </p:txBody>
      </p:sp>
      <p:cxnSp>
        <p:nvCxnSpPr>
          <p:cNvPr id="45" name="AutoShape 37"/>
          <p:cNvCxnSpPr>
            <a:cxnSpLocks noChangeShapeType="1"/>
            <a:stCxn id="3025956" idx="2"/>
          </p:cNvCxnSpPr>
          <p:nvPr/>
        </p:nvCxnSpPr>
        <p:spPr bwMode="auto">
          <a:xfrm rot="5400000">
            <a:off x="4353719" y="2182019"/>
            <a:ext cx="474662" cy="2933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1" name="TextBox 45"/>
          <p:cNvSpPr txBox="1">
            <a:spLocks noChangeArrowheads="1"/>
          </p:cNvSpPr>
          <p:nvPr/>
        </p:nvSpPr>
        <p:spPr bwMode="auto">
          <a:xfrm>
            <a:off x="304800" y="1524000"/>
            <a:ext cx="40116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F0000"/>
                </a:solidFill>
                <a:latin typeface="+mn-lt"/>
                <a:cs typeface="Arial" pitchFamily="34" charset="0"/>
              </a:rPr>
              <a:t>Tôi là ai???</a:t>
            </a:r>
          </a:p>
          <a:p>
            <a:pPr>
              <a:defRPr/>
            </a:pPr>
            <a:r>
              <a:rPr lang="en-US" sz="4400" b="1">
                <a:solidFill>
                  <a:srgbClr val="FF0000"/>
                </a:solidFill>
                <a:latin typeface="+mn-lt"/>
                <a:cs typeface="Arial" pitchFamily="34" charset="0"/>
              </a:rPr>
              <a:t>Tại sao tôi???</a:t>
            </a:r>
          </a:p>
        </p:txBody>
      </p:sp>
      <p:cxnSp>
        <p:nvCxnSpPr>
          <p:cNvPr id="55" name="Straight Arrow Connector 54"/>
          <p:cNvCxnSpPr>
            <a:cxnSpLocks noChangeShapeType="1"/>
            <a:stCxn id="581638" idx="1"/>
          </p:cNvCxnSpPr>
          <p:nvPr/>
        </p:nvCxnSpPr>
        <p:spPr bwMode="auto">
          <a:xfrm rot="16200000" flipV="1">
            <a:off x="669925" y="3565525"/>
            <a:ext cx="303213" cy="423863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>
            <a:off x="304800" y="3352800"/>
            <a:ext cx="939800" cy="762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2491" name="Picture 27" descr="icon_popo_emoticon_by_rokey_2_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1109663" y="4265613"/>
            <a:ext cx="642937" cy="77787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V="1">
            <a:off x="2209800" y="4419600"/>
            <a:ext cx="914400" cy="1524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1295400" y="3581400"/>
            <a:ext cx="304800" cy="3048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>
            <a:off x="1676400" y="3352800"/>
            <a:ext cx="990600" cy="762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27" descr="icon_popo_emoticon_by_rokey_2_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7" descr="icon_popo_emoticon_by_rokey_2_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16200000" flipV="1">
            <a:off x="669925" y="3565525"/>
            <a:ext cx="303213" cy="423863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>
            <a:off x="304800" y="3352800"/>
            <a:ext cx="939800" cy="762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>
            <a:off x="1109663" y="4265613"/>
            <a:ext cx="642937" cy="77787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flipV="1">
            <a:off x="2209800" y="4419600"/>
            <a:ext cx="914400" cy="1524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1295400" y="3581400"/>
            <a:ext cx="304800" cy="3048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>
            <a:off x="1676400" y="3352800"/>
            <a:ext cx="990600" cy="762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 rot="16200000" flipV="1">
            <a:off x="669925" y="3565525"/>
            <a:ext cx="303213" cy="423863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>
            <a:off x="304800" y="3352800"/>
            <a:ext cx="939800" cy="762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>
            <a:off x="1109663" y="4265613"/>
            <a:ext cx="642937" cy="77787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 flipV="1">
            <a:off x="2209800" y="4419600"/>
            <a:ext cx="914400" cy="1524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1295400" y="3581400"/>
            <a:ext cx="304800" cy="3048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>
            <a:off x="1676400" y="3352800"/>
            <a:ext cx="990600" cy="762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12559" name="Picture 47" descr="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16764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2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2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02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7 0.01112 L -0.07118 -0.05069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-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-0.00555 L 0.70695 0.08334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83" y="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5 -0.00533 L 0.06216 0.0168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1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4166 -0.1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112 L 0.01667 -0.0333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2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0555 L 0.52083 0.07778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41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7 0.01112 L -0.07118 -0.05069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-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-0.00555 L 0.70695 0.08334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83" y="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5 -0.00533 L 0.06216 0.01689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1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4166 -0.1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112 L 0.01667 -0.03333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2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0555 L 0.52083 0.07778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41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7 0.01112 L -0.07118 -0.05069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-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-0.00555 L 0.70695 0.08334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83" y="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5 -0.00533 L 0.06216 0.01689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1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4166 -0.1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112 L 0.01667 -0.03333 " pathEditMode="relative" rAng="0" ptsTypes="AA">
                                      <p:cBhvr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2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0555 L 0.52083 0.07778 " pathEditMode="relative" rAng="0" ptsTypes="AA">
                                      <p:cBhvr>
                                        <p:cTn id="1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41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7" dur="1000"/>
                                        <p:tgtEl>
                                          <p:spTgt spid="211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5923" grpId="0" animBg="1"/>
      <p:bldP spid="581638" grpId="0" animBg="1"/>
      <p:bldP spid="3025950" grpId="0"/>
      <p:bldP spid="3025951" grpId="0"/>
      <p:bldP spid="3025956" grpId="0"/>
      <p:bldP spid="3025960" grpId="0"/>
      <p:bldP spid="302596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01600" y="149225"/>
          <a:ext cx="7993063" cy="653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77635" name="Oval 3"/>
          <p:cNvSpPr>
            <a:spLocks noChangeArrowheads="1"/>
          </p:cNvSpPr>
          <p:nvPr/>
        </p:nvSpPr>
        <p:spPr bwMode="auto">
          <a:xfrm>
            <a:off x="3336925" y="2133600"/>
            <a:ext cx="2530475" cy="2676525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chemeClr val="bg1"/>
                </a:solidFill>
                <a:latin typeface="+mn-lt"/>
              </a:rPr>
              <a:t>Nhu cầu</a:t>
            </a:r>
          </a:p>
          <a:p>
            <a:pPr algn="ctr" eaLnBrk="0" hangingPunct="0">
              <a:defRPr/>
            </a:pPr>
            <a:r>
              <a:rPr lang="en-US" sz="3200" b="1">
                <a:solidFill>
                  <a:schemeClr val="bg1"/>
                </a:solidFill>
                <a:latin typeface="+mn-lt"/>
              </a:rPr>
              <a:t>cá nhân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4776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eaLnBrk="1" hangingPunct="1"/>
            <a:fld id="{556BA7A9-8BE0-45ED-B981-C39DDC025C37}" type="slidenum">
              <a:rPr lang="en-US" sz="1200" smtClean="0">
                <a:solidFill>
                  <a:srgbClr val="000066"/>
                </a:solidFill>
                <a:latin typeface="Arial" charset="0"/>
              </a:rPr>
              <a:pPr eaLnBrk="1" hangingPunct="1"/>
              <a:t>6</a:t>
            </a:fld>
            <a:endParaRPr lang="en-US" sz="120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622466" name="Text Box 2"/>
          <p:cNvSpPr txBox="1">
            <a:spLocks noChangeArrowheads="1"/>
          </p:cNvSpPr>
          <p:nvPr/>
        </p:nvSpPr>
        <p:spPr bwMode="auto">
          <a:xfrm rot="-1162652">
            <a:off x="112713" y="1692275"/>
            <a:ext cx="4038600" cy="13858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Thông tin trên thế giới </a:t>
            </a:r>
            <a:br>
              <a:rPr lang="en-US" sz="2800" b="1">
                <a:solidFill>
                  <a:srgbClr val="000066"/>
                </a:solidFill>
                <a:latin typeface="Arial" charset="0"/>
              </a:rPr>
            </a:br>
            <a:r>
              <a:rPr lang="en-US" sz="2800" b="1">
                <a:solidFill>
                  <a:schemeClr val="accent2"/>
                </a:solidFill>
                <a:latin typeface="Arial" charset="0"/>
              </a:rPr>
              <a:t>tăng gấp đôi</a:t>
            </a:r>
            <a:r>
              <a:rPr lang="en-US" sz="2800" b="1">
                <a:solidFill>
                  <a:srgbClr val="000066"/>
                </a:solidFill>
                <a:latin typeface="Arial" charset="0"/>
              </a:rPr>
              <a:t> </a:t>
            </a:r>
            <a:br>
              <a:rPr lang="en-US" sz="2800" b="1">
                <a:solidFill>
                  <a:srgbClr val="000066"/>
                </a:solidFill>
                <a:latin typeface="Arial" charset="0"/>
              </a:rPr>
            </a:br>
            <a:r>
              <a:rPr lang="en-US" sz="2800" b="1">
                <a:solidFill>
                  <a:srgbClr val="000066"/>
                </a:solidFill>
                <a:latin typeface="Arial" charset="0"/>
              </a:rPr>
              <a:t>trong khoảng </a:t>
            </a:r>
            <a:r>
              <a:rPr lang="en-US" sz="2800" b="1">
                <a:solidFill>
                  <a:srgbClr val="EB2909"/>
                </a:solidFill>
                <a:latin typeface="Arial" charset="0"/>
              </a:rPr>
              <a:t>18 tháng</a:t>
            </a:r>
          </a:p>
        </p:txBody>
      </p:sp>
      <p:sp>
        <p:nvSpPr>
          <p:cNvPr id="2622467" name="Text Box 3"/>
          <p:cNvSpPr txBox="1">
            <a:spLocks noChangeArrowheads="1"/>
          </p:cNvSpPr>
          <p:nvPr/>
        </p:nvSpPr>
        <p:spPr bwMode="auto">
          <a:xfrm rot="608009">
            <a:off x="4684713" y="1281113"/>
            <a:ext cx="4333875" cy="1816100"/>
          </a:xfrm>
          <a:prstGeom prst="rect">
            <a:avLst/>
          </a:prstGeom>
          <a:solidFill>
            <a:srgbClr val="FF9999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66"/>
                </a:solidFill>
                <a:latin typeface="Arial" charset="0"/>
              </a:rPr>
              <a:t>1990: 6 năm để phát triển 1 ôtô mới.</a:t>
            </a:r>
          </a:p>
          <a:p>
            <a:pPr algn="ctr" eaLnBrk="1" hangingPunct="1"/>
            <a:r>
              <a:rPr lang="en-US" sz="2800" b="1">
                <a:solidFill>
                  <a:srgbClr val="000066"/>
                </a:solidFill>
                <a:latin typeface="Arial" charset="0"/>
              </a:rPr>
              <a:t>Nay: 18 tháng và chỉ cần 15 giờ để chế tạo.</a:t>
            </a:r>
            <a:endParaRPr lang="en-US" sz="2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22469" name="Rectangle 5"/>
          <p:cNvSpPr>
            <a:spLocks noChangeArrowheads="1"/>
          </p:cNvSpPr>
          <p:nvPr/>
        </p:nvSpPr>
        <p:spPr bwMode="auto">
          <a:xfrm>
            <a:off x="1981200" y="3886200"/>
            <a:ext cx="4800600" cy="21605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Lưu lượng thông tin di chuyển trên Internet tăng </a:t>
            </a:r>
            <a:r>
              <a:rPr lang="en-US" sz="2800" b="1">
                <a:solidFill>
                  <a:srgbClr val="FF6600"/>
                </a:solidFill>
                <a:latin typeface="Arial" charset="0"/>
              </a:rPr>
              <a:t>30%/tháng</a:t>
            </a:r>
            <a:r>
              <a:rPr lang="en-US" sz="2800" b="1">
                <a:solidFill>
                  <a:srgbClr val="000066"/>
                </a:solidFill>
                <a:latin typeface="Arial" charset="0"/>
              </a:rPr>
              <a:t>: Tăng gấp đôi sau 100 ngày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2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2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2467" grpId="0" animBg="1"/>
      <p:bldP spid="262246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anhda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2" name="WordArt 12"/>
          <p:cNvSpPr>
            <a:spLocks noChangeArrowheads="1" noChangeShapeType="1" noTextEdit="1"/>
          </p:cNvSpPr>
          <p:nvPr/>
        </p:nvSpPr>
        <p:spPr bwMode="auto">
          <a:xfrm rot="-1088666">
            <a:off x="2673350" y="2582863"/>
            <a:ext cx="2994025" cy="781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4.0. Tinh thần</a:t>
            </a:r>
          </a:p>
        </p:txBody>
      </p:sp>
      <p:sp>
        <p:nvSpPr>
          <p:cNvPr id="163855" name="WordArt 15"/>
          <p:cNvSpPr>
            <a:spLocks noChangeArrowheads="1" noChangeShapeType="1" noTextEdit="1"/>
          </p:cNvSpPr>
          <p:nvPr/>
        </p:nvSpPr>
        <p:spPr bwMode="auto">
          <a:xfrm rot="-973023">
            <a:off x="3568700" y="3556000"/>
            <a:ext cx="2667000" cy="838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2.0. Thể lực</a:t>
            </a:r>
          </a:p>
        </p:txBody>
      </p:sp>
      <p:sp>
        <p:nvSpPr>
          <p:cNvPr id="163856" name="WordArt 16"/>
          <p:cNvSpPr>
            <a:spLocks noChangeArrowheads="1" noChangeShapeType="1" noTextEdit="1"/>
          </p:cNvSpPr>
          <p:nvPr/>
        </p:nvSpPr>
        <p:spPr bwMode="auto">
          <a:xfrm>
            <a:off x="3276600" y="1600200"/>
            <a:ext cx="2743200" cy="1009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5.0. Tâm linh</a:t>
            </a:r>
          </a:p>
        </p:txBody>
      </p:sp>
      <p:sp>
        <p:nvSpPr>
          <p:cNvPr id="163857" name="WordArt 17"/>
          <p:cNvSpPr>
            <a:spLocks noChangeArrowheads="1" noChangeShapeType="1" noTextEdit="1"/>
          </p:cNvSpPr>
          <p:nvPr/>
        </p:nvSpPr>
        <p:spPr bwMode="auto">
          <a:xfrm>
            <a:off x="3200400" y="4419600"/>
            <a:ext cx="2743200" cy="10096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1.0. Tiền bạc</a:t>
            </a:r>
          </a:p>
        </p:txBody>
      </p:sp>
      <p:sp>
        <p:nvSpPr>
          <p:cNvPr id="163858" name="WordArt 18"/>
          <p:cNvSpPr>
            <a:spLocks noChangeArrowheads="1" noChangeShapeType="1" noTextEdit="1"/>
          </p:cNvSpPr>
          <p:nvPr/>
        </p:nvSpPr>
        <p:spPr bwMode="auto">
          <a:xfrm rot="-1695514">
            <a:off x="3225800" y="3074988"/>
            <a:ext cx="2716213" cy="7461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3.0. Trí tuệ</a:t>
            </a:r>
          </a:p>
        </p:txBody>
      </p:sp>
      <p:sp>
        <p:nvSpPr>
          <p:cNvPr id="163860" name="WordArt 20"/>
          <p:cNvSpPr>
            <a:spLocks noChangeArrowheads="1" noChangeShapeType="1" noTextEdit="1"/>
          </p:cNvSpPr>
          <p:nvPr/>
        </p:nvSpPr>
        <p:spPr bwMode="auto">
          <a:xfrm rot="-5400000">
            <a:off x="5981700" y="3009900"/>
            <a:ext cx="2057400" cy="914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6.0. Tổ chức</a:t>
            </a:r>
          </a:p>
        </p:txBody>
      </p:sp>
      <p:sp>
        <p:nvSpPr>
          <p:cNvPr id="15" name="WordArt 21"/>
          <p:cNvSpPr>
            <a:spLocks noChangeArrowheads="1" noChangeShapeType="1" noTextEdit="1"/>
          </p:cNvSpPr>
          <p:nvPr/>
        </p:nvSpPr>
        <p:spPr bwMode="auto">
          <a:xfrm rot="-7715407">
            <a:off x="477838" y="4652963"/>
            <a:ext cx="30734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7.0. Tổng lực</a:t>
            </a:r>
          </a:p>
        </p:txBody>
      </p:sp>
      <p:sp>
        <p:nvSpPr>
          <p:cNvPr id="16" name="WordArt 21"/>
          <p:cNvSpPr>
            <a:spLocks noChangeArrowheads="1" noChangeShapeType="1" noTextEdit="1"/>
          </p:cNvSpPr>
          <p:nvPr/>
        </p:nvSpPr>
        <p:spPr bwMode="auto">
          <a:xfrm rot="3443845">
            <a:off x="5492750" y="1423988"/>
            <a:ext cx="3216275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7.0. Tổng lực</a:t>
            </a:r>
          </a:p>
        </p:txBody>
      </p:sp>
      <p:sp>
        <p:nvSpPr>
          <p:cNvPr id="14" name="WordArt 20"/>
          <p:cNvSpPr>
            <a:spLocks noChangeArrowheads="1" noChangeShapeType="1" noTextEdit="1"/>
          </p:cNvSpPr>
          <p:nvPr/>
        </p:nvSpPr>
        <p:spPr bwMode="auto">
          <a:xfrm rot="5400000">
            <a:off x="1257300" y="3009900"/>
            <a:ext cx="2057400" cy="914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6.0. Tổ chức</a:t>
            </a:r>
          </a:p>
        </p:txBody>
      </p:sp>
      <p:sp>
        <p:nvSpPr>
          <p:cNvPr id="17" name="WordArt 20"/>
          <p:cNvSpPr>
            <a:spLocks noChangeArrowheads="1" noChangeShapeType="1" noTextEdit="1"/>
          </p:cNvSpPr>
          <p:nvPr/>
        </p:nvSpPr>
        <p:spPr bwMode="auto">
          <a:xfrm>
            <a:off x="3581400" y="5181600"/>
            <a:ext cx="2057400" cy="914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6.0. Tổ chức</a:t>
            </a:r>
          </a:p>
        </p:txBody>
      </p:sp>
      <p:sp>
        <p:nvSpPr>
          <p:cNvPr id="19" name="WordArt 16"/>
          <p:cNvSpPr>
            <a:spLocks noChangeArrowheads="1" noChangeShapeType="1" noTextEdit="1"/>
          </p:cNvSpPr>
          <p:nvPr/>
        </p:nvSpPr>
        <p:spPr bwMode="auto">
          <a:xfrm>
            <a:off x="3505200" y="971550"/>
            <a:ext cx="2362200" cy="1009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34116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6.0. Tổ chức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2" grpId="0" animBg="1"/>
      <p:bldP spid="163855" grpId="0" animBg="1"/>
      <p:bldP spid="163856" grpId="0" animBg="1"/>
      <p:bldP spid="163857" grpId="0" animBg="1"/>
      <p:bldP spid="163858" grpId="0" animBg="1"/>
      <p:bldP spid="163860" grpId="0" animBg="1"/>
      <p:bldP spid="15" grpId="0" animBg="1"/>
      <p:bldP spid="16" grpId="0" animBg="1"/>
      <p:bldP spid="14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0" y="1714500"/>
            <a:ext cx="2987675" cy="1138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200">
                <a:solidFill>
                  <a:srgbClr val="008000"/>
                </a:solidFill>
                <a:latin typeface="+mn-lt"/>
              </a:rPr>
              <a:t>Thập niên </a:t>
            </a:r>
            <a:r>
              <a:rPr lang="en-US" sz="2200" b="1">
                <a:solidFill>
                  <a:schemeClr val="accent2"/>
                </a:solidFill>
                <a:latin typeface="+mn-lt"/>
              </a:rPr>
              <a:t>60</a:t>
            </a:r>
            <a:r>
              <a:rPr lang="en-US" sz="2200">
                <a:solidFill>
                  <a:srgbClr val="008000"/>
                </a:solidFill>
                <a:latin typeface="+mn-lt"/>
              </a:rPr>
              <a:t>, các ông bố mỗi ngày giành ra</a:t>
            </a:r>
            <a:r>
              <a:rPr lang="en-US" sz="2000">
                <a:solidFill>
                  <a:srgbClr val="008000"/>
                </a:solidFill>
                <a:latin typeface="+mn-lt"/>
              </a:rPr>
              <a:t> </a:t>
            </a:r>
            <a:r>
              <a:rPr lang="en-US" b="1">
                <a:solidFill>
                  <a:srgbClr val="CC0000"/>
                </a:solidFill>
                <a:latin typeface="+mn-lt"/>
              </a:rPr>
              <a:t>45 phút</a:t>
            </a:r>
            <a:r>
              <a:rPr lang="en-US" sz="2000">
                <a:solidFill>
                  <a:srgbClr val="008000"/>
                </a:solidFill>
                <a:latin typeface="+mn-lt"/>
              </a:rPr>
              <a:t> </a:t>
            </a:r>
            <a:r>
              <a:rPr lang="en-US" sz="2200">
                <a:solidFill>
                  <a:srgbClr val="008000"/>
                </a:solidFill>
                <a:latin typeface="+mn-lt"/>
              </a:rPr>
              <a:t>cho con cái</a:t>
            </a:r>
            <a:r>
              <a:rPr lang="en-US" sz="2000">
                <a:solidFill>
                  <a:srgbClr val="008000"/>
                </a:solidFill>
                <a:latin typeface="+mn-lt"/>
              </a:rPr>
              <a:t>.</a:t>
            </a:r>
            <a:r>
              <a:rPr lang="en-US">
                <a:solidFill>
                  <a:srgbClr val="008000"/>
                </a:solidFill>
                <a:latin typeface="+mn-lt"/>
              </a:rPr>
              <a:t> 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230188" y="77788"/>
            <a:ext cx="8609012" cy="98901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+mn-lt"/>
                <a:cs typeface="+mn-cs"/>
              </a:rPr>
              <a:t>Những ý tưởng truyền thống về 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+mn-lt"/>
                <a:cs typeface="+mn-cs"/>
              </a:rPr>
              <a:t>những yếu tố cấu thành gia đình nay đã sụp đổ</a:t>
            </a:r>
            <a:endParaRPr lang="en-US" sz="2800" b="1">
              <a:latin typeface="+mn-lt"/>
              <a:cs typeface="+mn-cs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6156325" y="1763713"/>
            <a:ext cx="28908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chemeClr val="accent2"/>
                </a:solidFill>
                <a:latin typeface="+mn-lt"/>
              </a:rPr>
              <a:t>Đa số </a:t>
            </a:r>
            <a:r>
              <a:rPr lang="en-US" sz="2000" b="1">
                <a:solidFill>
                  <a:srgbClr val="CC0000"/>
                </a:solidFill>
                <a:latin typeface="+mn-lt"/>
              </a:rPr>
              <a:t>trẻ em ngày nay lớn lên mà không hề được hưởng biết thế nào là mối quan hệ gia đình ổn định, </a:t>
            </a:r>
            <a:r>
              <a:rPr lang="en-US" sz="2800" b="1" i="1">
                <a:solidFill>
                  <a:srgbClr val="008000"/>
                </a:solidFill>
                <a:latin typeface="+mn-lt"/>
              </a:rPr>
              <a:t>vĩnh cửu.</a:t>
            </a:r>
            <a:endParaRPr lang="en-US" sz="3200" b="1" i="1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555875" y="4800600"/>
            <a:ext cx="65881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500">
                <a:solidFill>
                  <a:srgbClr val="CC0000"/>
                </a:solidFill>
                <a:latin typeface="+mn-lt"/>
              </a:rPr>
              <a:t>Ngày nay, tất cả các gia đình không còn thể hiện đúng chức năng của nó nữa</a:t>
            </a:r>
            <a:r>
              <a:rPr lang="en-US">
                <a:solidFill>
                  <a:schemeClr val="accent2"/>
                </a:solidFill>
                <a:latin typeface="+mn-lt"/>
              </a:rPr>
              <a:t>.</a:t>
            </a:r>
            <a:r>
              <a:rPr lang="en-US" sz="1600">
                <a:solidFill>
                  <a:schemeClr val="accent2"/>
                </a:solidFill>
                <a:latin typeface="+mn-lt"/>
              </a:rPr>
              <a:t>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chemeClr val="accent2"/>
                </a:solidFill>
                <a:latin typeface="+mn-lt"/>
              </a:rPr>
              <a:t>Vấn đề chỉ còn là nó mất chức năng đến mức nào mà thôi.</a:t>
            </a:r>
            <a:endParaRPr lang="en-US" sz="1600" b="1">
              <a:solidFill>
                <a:schemeClr val="accent2"/>
              </a:solidFill>
              <a:latin typeface="+mn-lt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1400" b="1" i="1">
                <a:solidFill>
                  <a:srgbClr val="000066"/>
                </a:solidFill>
                <a:latin typeface="+mn-lt"/>
              </a:rPr>
              <a:t>(Theo Báo cáo của Đại học Havard)</a:t>
            </a:r>
            <a:endParaRPr lang="en-US" sz="1400" b="1" i="1">
              <a:solidFill>
                <a:srgbClr val="CC0000"/>
              </a:solidFill>
              <a:latin typeface="+mn-lt"/>
            </a:endParaRPr>
          </a:p>
        </p:txBody>
      </p:sp>
      <p:graphicFrame>
        <p:nvGraphicFramePr>
          <p:cNvPr id="10246" name="Object 2"/>
          <p:cNvGraphicFramePr>
            <a:graphicFrameLocks noChangeAspect="1"/>
          </p:cNvGraphicFramePr>
          <p:nvPr/>
        </p:nvGraphicFramePr>
        <p:xfrm>
          <a:off x="3054350" y="1687513"/>
          <a:ext cx="3035300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Imagen de mapa de bits" r:id="rId4" imgW="3285714" imgH="3362794" progId="Paint.Picture">
                  <p:embed/>
                </p:oleObj>
              </mc:Choice>
              <mc:Fallback>
                <p:oleObj name="Imagen de mapa de bits" r:id="rId4" imgW="3285714" imgH="336279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1687513"/>
                        <a:ext cx="3035300" cy="310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7" name="Picture 7" descr="ki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4950"/>
            <a:ext cx="248443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570038" y="3062288"/>
            <a:ext cx="792162" cy="8239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800" b="1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243138" y="3213100"/>
            <a:ext cx="95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chemeClr val="accent2"/>
                </a:solidFill>
                <a:latin typeface="+mn-lt"/>
              </a:rPr>
              <a:t>phút</a:t>
            </a:r>
            <a:endParaRPr lang="en-GB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7788" y="2886075"/>
            <a:ext cx="1720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rgbClr val="CC0000"/>
                </a:solidFill>
                <a:latin typeface="+mn-lt"/>
              </a:rPr>
              <a:t>Ngày nay,</a:t>
            </a:r>
          </a:p>
          <a:p>
            <a:pPr eaLnBrk="0" hangingPunct="0">
              <a:defRPr/>
            </a:pPr>
            <a:r>
              <a:rPr lang="en-US" b="1">
                <a:solidFill>
                  <a:srgbClr val="CC0000"/>
                </a:solidFill>
                <a:latin typeface="+mn-lt"/>
              </a:rPr>
              <a:t>con số đó </a:t>
            </a:r>
          </a:p>
          <a:p>
            <a:pPr eaLnBrk="0" hangingPunct="0">
              <a:defRPr/>
            </a:pPr>
            <a:r>
              <a:rPr lang="en-US" b="1">
                <a:solidFill>
                  <a:srgbClr val="CC0000"/>
                </a:solidFill>
                <a:latin typeface="+mn-lt"/>
              </a:rPr>
              <a:t>chỉ còn là:</a:t>
            </a:r>
            <a:endParaRPr lang="en-GB" b="1">
              <a:solidFill>
                <a:srgbClr val="CC000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7871FA-8A49-4513-B112-7AB311D0AF7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267" name="Slide Number Placeholder 1"/>
          <p:cNvSpPr txBox="1">
            <a:spLocks noGrp="1"/>
          </p:cNvSpPr>
          <p:nvPr/>
        </p:nvSpPr>
        <p:spPr bwMode="auto">
          <a:xfrm>
            <a:off x="6813550" y="6477000"/>
            <a:ext cx="2155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r"/>
            <a:fld id="{5E209AF6-6A86-4FDA-9443-605575692BD4}" type="slidenum">
              <a:rPr lang="en-US" sz="1200">
                <a:solidFill>
                  <a:srgbClr val="000066"/>
                </a:solidFill>
                <a:latin typeface="Arial" charset="0"/>
              </a:rPr>
              <a:pPr algn="r"/>
              <a:t>8</a:t>
            </a:fld>
            <a:endParaRPr lang="en-US" sz="12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900418" name="Text Box 2"/>
          <p:cNvSpPr txBox="1">
            <a:spLocks noChangeArrowheads="1"/>
          </p:cNvSpPr>
          <p:nvPr/>
        </p:nvSpPr>
        <p:spPr bwMode="auto">
          <a:xfrm>
            <a:off x="3375025" y="4343400"/>
            <a:ext cx="23399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2800" b="1">
                <a:latin typeface="Arial" charset="0"/>
              </a:rPr>
              <a:t>Bill Gates</a:t>
            </a:r>
            <a:r>
              <a:rPr lang="en-GB" sz="2800" b="1">
                <a:solidFill>
                  <a:srgbClr val="FF0000"/>
                </a:solidFill>
                <a:latin typeface="Arial" charset="0"/>
              </a:rPr>
              <a:t> </a:t>
            </a:r>
            <a:br>
              <a:rPr lang="en-GB" sz="2800" b="1">
                <a:solidFill>
                  <a:srgbClr val="FF0000"/>
                </a:solidFill>
                <a:latin typeface="Arial" charset="0"/>
              </a:rPr>
            </a:br>
            <a:r>
              <a:rPr lang="en-GB" sz="2800" b="1">
                <a:solidFill>
                  <a:srgbClr val="FF0000"/>
                </a:solidFill>
                <a:latin typeface="Arial" charset="0"/>
              </a:rPr>
              <a:t>58 Tỷ USD</a:t>
            </a:r>
          </a:p>
        </p:txBody>
      </p:sp>
      <p:sp>
        <p:nvSpPr>
          <p:cNvPr id="3900419" name="Text Box 3"/>
          <p:cNvSpPr txBox="1">
            <a:spLocks noChangeArrowheads="1"/>
          </p:cNvSpPr>
          <p:nvPr/>
        </p:nvSpPr>
        <p:spPr bwMode="auto">
          <a:xfrm>
            <a:off x="6194425" y="4359275"/>
            <a:ext cx="29495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2800" b="1">
                <a:latin typeface="Arial" charset="0"/>
              </a:rPr>
              <a:t>Warren Buffet</a:t>
            </a:r>
            <a:r>
              <a:rPr lang="en-GB" sz="2800" b="1">
                <a:solidFill>
                  <a:srgbClr val="FF0000"/>
                </a:solidFill>
                <a:latin typeface="Arial" charset="0"/>
              </a:rPr>
              <a:t> 52,4 Tỷ USD</a:t>
            </a:r>
          </a:p>
        </p:txBody>
      </p:sp>
      <p:sp>
        <p:nvSpPr>
          <p:cNvPr id="3900420" name="Text Box 4"/>
          <p:cNvSpPr txBox="1">
            <a:spLocks noChangeArrowheads="1"/>
          </p:cNvSpPr>
          <p:nvPr/>
        </p:nvSpPr>
        <p:spPr bwMode="auto">
          <a:xfrm>
            <a:off x="76200" y="4283075"/>
            <a:ext cx="30480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2800" b="1">
                <a:latin typeface="Arial" charset="0"/>
              </a:rPr>
              <a:t>Carlos Slim Helu</a:t>
            </a:r>
            <a:br>
              <a:rPr lang="en-GB" sz="2800" b="1">
                <a:latin typeface="Arial" charset="0"/>
              </a:rPr>
            </a:br>
            <a:r>
              <a:rPr lang="en-GB" sz="2800" b="1">
                <a:solidFill>
                  <a:srgbClr val="FF0000"/>
                </a:solidFill>
                <a:latin typeface="Arial" charset="0"/>
              </a:rPr>
              <a:t>59 Tỷ USD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898525" y="273050"/>
            <a:ext cx="7489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>
                <a:solidFill>
                  <a:srgbClr val="000066"/>
                </a:solidFill>
                <a:latin typeface="Arial" charset="0"/>
              </a:rPr>
              <a:t>3 NGƯỜI GIÀU NHẤT THẾ GIỚI</a:t>
            </a:r>
          </a:p>
        </p:txBody>
      </p:sp>
      <p:pic>
        <p:nvPicPr>
          <p:cNvPr id="3900422" name="Picture 6" descr="Warren Buffe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/>
          <a:stretch>
            <a:fillRect/>
          </a:stretch>
        </p:blipFill>
        <p:spPr bwMode="auto">
          <a:xfrm>
            <a:off x="6096000" y="1219200"/>
            <a:ext cx="2971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0424" name="Text Box 8"/>
          <p:cNvSpPr txBox="1">
            <a:spLocks noChangeArrowheads="1"/>
          </p:cNvSpPr>
          <p:nvPr/>
        </p:nvSpPr>
        <p:spPr bwMode="auto">
          <a:xfrm>
            <a:off x="1676400" y="5516563"/>
            <a:ext cx="67818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72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169,4 </a:t>
            </a:r>
            <a:r>
              <a:rPr lang="en-GB" sz="4800" b="1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tỷ</a:t>
            </a:r>
            <a:r>
              <a:rPr lang="en-GB" sz="48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 USD</a:t>
            </a:r>
          </a:p>
        </p:txBody>
      </p:sp>
      <p:pic>
        <p:nvPicPr>
          <p:cNvPr id="3900425" name="Picture 9" descr="Carlos_Slim_mousta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66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4594225" y="693738"/>
            <a:ext cx="38639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1800" b="1">
                <a:latin typeface="Arial" charset="0"/>
              </a:rPr>
              <a:t>Forture Magazine(8.8.2007)</a:t>
            </a:r>
          </a:p>
        </p:txBody>
      </p:sp>
      <p:pic>
        <p:nvPicPr>
          <p:cNvPr id="13" name="Picture 3" descr="bill_gates_halo_3"/>
          <p:cNvPicPr>
            <a:picLocks noChangeAspect="1" noChangeArrowheads="1"/>
          </p:cNvPicPr>
          <p:nvPr/>
        </p:nvPicPr>
        <p:blipFill>
          <a:blip r:embed="rId5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0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0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90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0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0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0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0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0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004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004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0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0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0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0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0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90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0418" grpId="0"/>
      <p:bldP spid="3900419" grpId="0"/>
      <p:bldP spid="3900420" grpId="0"/>
      <p:bldP spid="39004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EDB35-6C45-4F81-B662-1D671F827DD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291" name="Slide Number Placeholder 1"/>
          <p:cNvSpPr txBox="1">
            <a:spLocks noGrp="1"/>
          </p:cNvSpPr>
          <p:nvPr/>
        </p:nvSpPr>
        <p:spPr bwMode="auto">
          <a:xfrm>
            <a:off x="6813550" y="6477000"/>
            <a:ext cx="2155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r"/>
            <a:fld id="{5F1639D4-7654-46D5-9CC7-3F8ADFD7BE43}" type="slidenum">
              <a:rPr lang="en-US" sz="1200">
                <a:solidFill>
                  <a:srgbClr val="000066"/>
                </a:solidFill>
                <a:latin typeface="Arial" charset="0"/>
              </a:rPr>
              <a:pPr algn="r"/>
              <a:t>9</a:t>
            </a:fld>
            <a:endParaRPr lang="en-US" sz="12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900418" name="Text Box 2"/>
          <p:cNvSpPr txBox="1">
            <a:spLocks noChangeArrowheads="1"/>
          </p:cNvSpPr>
          <p:nvPr/>
        </p:nvSpPr>
        <p:spPr bwMode="auto">
          <a:xfrm>
            <a:off x="6499225" y="4343400"/>
            <a:ext cx="23399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2800" b="1">
                <a:latin typeface="Arial" charset="0"/>
              </a:rPr>
              <a:t>Bill Gates</a:t>
            </a:r>
            <a:r>
              <a:rPr lang="en-GB" sz="2800" b="1">
                <a:solidFill>
                  <a:srgbClr val="FF0000"/>
                </a:solidFill>
                <a:latin typeface="Arial" charset="0"/>
              </a:rPr>
              <a:t> </a:t>
            </a:r>
            <a:br>
              <a:rPr lang="en-GB" sz="2800" b="1">
                <a:solidFill>
                  <a:srgbClr val="FF0000"/>
                </a:solidFill>
                <a:latin typeface="Arial" charset="0"/>
              </a:rPr>
            </a:br>
            <a:r>
              <a:rPr lang="en-GB" sz="2800" b="1">
                <a:solidFill>
                  <a:srgbClr val="FF0000"/>
                </a:solidFill>
                <a:latin typeface="Arial" charset="0"/>
              </a:rPr>
              <a:t>58 Tỷ USD</a:t>
            </a:r>
          </a:p>
        </p:txBody>
      </p:sp>
      <p:sp>
        <p:nvSpPr>
          <p:cNvPr id="3900419" name="Text Box 3"/>
          <p:cNvSpPr txBox="1">
            <a:spLocks noChangeArrowheads="1"/>
          </p:cNvSpPr>
          <p:nvPr/>
        </p:nvSpPr>
        <p:spPr bwMode="auto">
          <a:xfrm>
            <a:off x="-282575" y="4359275"/>
            <a:ext cx="29495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2800" b="1">
                <a:latin typeface="Arial" charset="0"/>
              </a:rPr>
              <a:t>Warren Buffet</a:t>
            </a:r>
            <a:r>
              <a:rPr lang="en-GB" sz="2800" b="1">
                <a:solidFill>
                  <a:srgbClr val="FF0000"/>
                </a:solidFill>
                <a:latin typeface="Arial" charset="0"/>
              </a:rPr>
              <a:t> 62 Tỷ USD</a:t>
            </a:r>
          </a:p>
        </p:txBody>
      </p:sp>
      <p:sp>
        <p:nvSpPr>
          <p:cNvPr id="3900420" name="Text Box 4"/>
          <p:cNvSpPr txBox="1">
            <a:spLocks noChangeArrowheads="1"/>
          </p:cNvSpPr>
          <p:nvPr/>
        </p:nvSpPr>
        <p:spPr bwMode="auto">
          <a:xfrm>
            <a:off x="2819400" y="4283075"/>
            <a:ext cx="30480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2800" b="1">
                <a:latin typeface="Arial" charset="0"/>
              </a:rPr>
              <a:t>Carlos Slim Helu</a:t>
            </a:r>
            <a:br>
              <a:rPr lang="en-GB" sz="2800" b="1">
                <a:latin typeface="Arial" charset="0"/>
              </a:rPr>
            </a:br>
            <a:r>
              <a:rPr lang="en-GB" sz="2800" b="1">
                <a:solidFill>
                  <a:srgbClr val="FF0000"/>
                </a:solidFill>
                <a:latin typeface="Arial" charset="0"/>
              </a:rPr>
              <a:t>60 Tỷ USD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898525" y="273050"/>
            <a:ext cx="7489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>
                <a:solidFill>
                  <a:srgbClr val="000066"/>
                </a:solidFill>
                <a:latin typeface="Arial" charset="0"/>
              </a:rPr>
              <a:t>3 NGƯỜI GIÀU NHẤT THẾ GIỚI</a:t>
            </a:r>
          </a:p>
        </p:txBody>
      </p:sp>
      <p:pic>
        <p:nvPicPr>
          <p:cNvPr id="3900422" name="Picture 6" descr="Warren Buffe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/>
          <a:stretch>
            <a:fillRect/>
          </a:stretch>
        </p:blipFill>
        <p:spPr bwMode="auto">
          <a:xfrm>
            <a:off x="0" y="12192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0424" name="Text Box 8"/>
          <p:cNvSpPr txBox="1">
            <a:spLocks noChangeArrowheads="1"/>
          </p:cNvSpPr>
          <p:nvPr/>
        </p:nvSpPr>
        <p:spPr bwMode="auto">
          <a:xfrm>
            <a:off x="1676400" y="5516563"/>
            <a:ext cx="67818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72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180 </a:t>
            </a:r>
            <a:r>
              <a:rPr lang="en-GB" sz="4800" b="1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tỷ</a:t>
            </a:r>
            <a:r>
              <a:rPr lang="en-GB" sz="48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 USD</a:t>
            </a:r>
          </a:p>
        </p:txBody>
      </p:sp>
      <p:pic>
        <p:nvPicPr>
          <p:cNvPr id="3900425" name="Picture 9" descr="Carlos_Slim_mousta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66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4594225" y="693738"/>
            <a:ext cx="38639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1800" b="1">
                <a:latin typeface="Arial" charset="0"/>
              </a:rPr>
              <a:t>Forture Magazine (07.3.2008)</a:t>
            </a:r>
          </a:p>
        </p:txBody>
      </p:sp>
      <p:pic>
        <p:nvPicPr>
          <p:cNvPr id="13" name="Picture 3" descr="bill_gates_halo_3"/>
          <p:cNvPicPr>
            <a:picLocks noChangeAspect="1" noChangeArrowheads="1"/>
          </p:cNvPicPr>
          <p:nvPr/>
        </p:nvPicPr>
        <p:blipFill>
          <a:blip r:embed="rId5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0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0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0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0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004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004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0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0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0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90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0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0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0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0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90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0418" grpId="0"/>
      <p:bldP spid="3900419" grpId="0"/>
      <p:bldP spid="3900420" grpId="0"/>
      <p:bldP spid="3900424" grpId="0"/>
    </p:bldLst>
  </p:timing>
</p:sld>
</file>

<file path=ppt/theme/theme1.xml><?xml version="1.0" encoding="utf-8"?>
<a:theme xmlns:a="http://schemas.openxmlformats.org/drawingml/2006/main" name="CMC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am Viet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200">
            <a:latin typeface="+mn-lt"/>
          </a:defRPr>
        </a:defPPr>
      </a:lstStyle>
    </a:txDef>
  </a:objectDefaults>
  <a:extraClrSchemeLst>
    <a:extraClrScheme>
      <a:clrScheme name="Tam Viet Gro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m Viet Grou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m Viet Grou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m Viet Grou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m Viet Grou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m Viet Grou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m Viet Grou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CMC</Template>
  <TotalTime>2018</TotalTime>
  <Words>1705</Words>
  <Application>Microsoft Office PowerPoint</Application>
  <PresentationFormat>On-screen Show (4:3)</PresentationFormat>
  <Paragraphs>536</Paragraphs>
  <Slides>60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.VnArial</vt:lpstr>
      <vt:lpstr>Arial</vt:lpstr>
      <vt:lpstr>Wingdings</vt:lpstr>
      <vt:lpstr>Verdana</vt:lpstr>
      <vt:lpstr>Myriad Pro</vt:lpstr>
      <vt:lpstr>Futura Md BT</vt:lpstr>
      <vt:lpstr>FranklinGotTDemCon</vt:lpstr>
      <vt:lpstr>Arial Unicode MS</vt:lpstr>
      <vt:lpstr>CMC</vt:lpstr>
      <vt:lpstr>Imagen de mapa de bits</vt:lpstr>
      <vt:lpstr>Microsoft ClipArt Gallery</vt:lpstr>
      <vt:lpstr>Microsoft Clip Gallery</vt:lpstr>
      <vt:lpstr>QUẢN TRỊ  TRI THỨC ĐỂ HỘI NHẬP THÀNH CÔNG  TRONG THẾ GIỚI PHẲNG</vt:lpstr>
      <vt:lpstr>Nội dung</vt:lpstr>
      <vt:lpstr>Sự dịch chuyển các nền kinh tế</vt:lpstr>
      <vt:lpstr>Kinh tế tri thức</vt:lpstr>
      <vt:lpstr>Nhu cầu về TỐC ĐỘ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Hôm nay, Tuần này, Tháng này, Năm nay  có gì hơn trước? (Ngoài và Trong)</vt:lpstr>
      <vt:lpstr>PowerPoint Presentation</vt:lpstr>
      <vt:lpstr>Cạnh tranh?</vt:lpstr>
      <vt:lpstr>Cạnh tranh?</vt:lpstr>
      <vt:lpstr>Vũ khí cạnh tranh mạnh nhất:</vt:lpstr>
      <vt:lpstr>Ai là người quyết định?</vt:lpstr>
      <vt:lpstr>PowerPoint Presentation</vt:lpstr>
      <vt:lpstr>Thay đổi hay là Chết</vt:lpstr>
      <vt:lpstr>Tuyển một đôi tay</vt:lpstr>
      <vt:lpstr>Người đi Tri thức ở lại</vt:lpstr>
      <vt:lpstr>Sự phát triển của thế giới</vt:lpstr>
      <vt:lpstr>Human Capital (Vốn con người) Intelligent Capital (Vốn tri thức) Leading Changes (Lãnh đạo thay đổi)</vt:lpstr>
      <vt:lpstr>Dẫu có bạc vàng trăm vạn lạng Chẳng bằng kinh sử một vài pho</vt:lpstr>
      <vt:lpstr>Gạo tiền bao nhiêu  tiêu cũng hết Chữ bán đi rồi  vẫn còn nguyên</vt:lpstr>
      <vt:lpstr>Gạo tiền bao nhiêu  tiêu cũng hết Tri thức chia nhiều ta giầu nhanh</vt:lpstr>
      <vt:lpstr>Phân biệt tri thức</vt:lpstr>
      <vt:lpstr>PowerPoint Presentation</vt:lpstr>
      <vt:lpstr>PowerPoint Presentation</vt:lpstr>
      <vt:lpstr>Nội dung</vt:lpstr>
      <vt:lpstr>PowerPoint Presentation</vt:lpstr>
      <vt:lpstr>PowerPoint Presentation</vt:lpstr>
      <vt:lpstr>Lưu ý quan trọng</vt:lpstr>
      <vt:lpstr>MÔ HÌNH CỦA JT FRANK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Quá trình biến đổi tri thức</vt:lpstr>
      <vt:lpstr>PowerPoint Presentation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đích không rõ</vt:lpstr>
      <vt:lpstr>Xa lộ cuộc đời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QUẢN TRỊ  TRI THỨC ĐỂ HỘI NHẬP THÀNH CÔNG  TRONG THẾ GIỚI PHẲNG</dc:title>
  <dc:subject>Presentation</dc:subject>
  <dc:creator>Nguyen Huy Hoang</dc:creator>
  <cp:lastModifiedBy>dell</cp:lastModifiedBy>
  <cp:revision>94</cp:revision>
  <cp:lastPrinted>2002-10-02T00:44:12Z</cp:lastPrinted>
  <dcterms:created xsi:type="dcterms:W3CDTF">2008-07-29T09:32:26Z</dcterms:created>
  <dcterms:modified xsi:type="dcterms:W3CDTF">2018-04-03T09:22:58Z</dcterms:modified>
</cp:coreProperties>
</file>