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56"/>
  </p:notesMasterIdLst>
  <p:sldIdLst>
    <p:sldId id="256" r:id="rId2"/>
    <p:sldId id="257" r:id="rId3"/>
    <p:sldId id="334" r:id="rId4"/>
    <p:sldId id="335" r:id="rId5"/>
    <p:sldId id="338" r:id="rId6"/>
    <p:sldId id="382" r:id="rId7"/>
    <p:sldId id="336" r:id="rId8"/>
    <p:sldId id="258" r:id="rId9"/>
    <p:sldId id="333" r:id="rId10"/>
    <p:sldId id="330" r:id="rId11"/>
    <p:sldId id="339" r:id="rId12"/>
    <p:sldId id="340" r:id="rId13"/>
    <p:sldId id="341" r:id="rId14"/>
    <p:sldId id="342" r:id="rId15"/>
    <p:sldId id="343" r:id="rId16"/>
    <p:sldId id="344" r:id="rId17"/>
    <p:sldId id="331" r:id="rId18"/>
    <p:sldId id="345" r:id="rId19"/>
    <p:sldId id="346" r:id="rId20"/>
    <p:sldId id="347" r:id="rId21"/>
    <p:sldId id="350" r:id="rId22"/>
    <p:sldId id="351" r:id="rId23"/>
    <p:sldId id="364" r:id="rId24"/>
    <p:sldId id="365" r:id="rId25"/>
    <p:sldId id="388" r:id="rId26"/>
    <p:sldId id="367" r:id="rId27"/>
    <p:sldId id="372" r:id="rId28"/>
    <p:sldId id="366" r:id="rId29"/>
    <p:sldId id="370" r:id="rId30"/>
    <p:sldId id="369" r:id="rId31"/>
    <p:sldId id="368" r:id="rId32"/>
    <p:sldId id="371" r:id="rId33"/>
    <p:sldId id="387" r:id="rId34"/>
    <p:sldId id="384" r:id="rId35"/>
    <p:sldId id="375" r:id="rId36"/>
    <p:sldId id="383" r:id="rId37"/>
    <p:sldId id="363" r:id="rId38"/>
    <p:sldId id="354" r:id="rId39"/>
    <p:sldId id="378" r:id="rId40"/>
    <p:sldId id="353" r:id="rId41"/>
    <p:sldId id="355" r:id="rId42"/>
    <p:sldId id="356" r:id="rId43"/>
    <p:sldId id="357" r:id="rId44"/>
    <p:sldId id="349" r:id="rId45"/>
    <p:sldId id="358" r:id="rId46"/>
    <p:sldId id="359" r:id="rId47"/>
    <p:sldId id="361" r:id="rId48"/>
    <p:sldId id="360" r:id="rId49"/>
    <p:sldId id="379" r:id="rId50"/>
    <p:sldId id="385" r:id="rId51"/>
    <p:sldId id="386" r:id="rId52"/>
    <p:sldId id="362" r:id="rId53"/>
    <p:sldId id="380" r:id="rId54"/>
    <p:sldId id="381" r:id="rId55"/>
  </p:sldIdLst>
  <p:sldSz cx="9144000" cy="5143500" type="screen16x9"/>
  <p:notesSz cx="6858000" cy="9144000"/>
  <p:defaultTextStyle>
    <a:defPPr>
      <a:defRPr lang="vi-VN"/>
    </a:defPPr>
    <a:lvl1pPr algn="ctr" rtl="0" fontAlgn="base">
      <a:spcBef>
        <a:spcPct val="0"/>
      </a:spcBef>
      <a:spcAft>
        <a:spcPct val="0"/>
      </a:spcAft>
      <a:defRPr sz="2000" kern="1200">
        <a:solidFill>
          <a:srgbClr val="FFFFFF"/>
        </a:solidFill>
        <a:latin typeface="Palatino Linotype" pitchFamily="18" charset="0"/>
        <a:ea typeface="+mn-ea"/>
        <a:cs typeface="+mn-cs"/>
      </a:defRPr>
    </a:lvl1pPr>
    <a:lvl2pPr marL="457200" algn="ctr" rtl="0" fontAlgn="base">
      <a:spcBef>
        <a:spcPct val="0"/>
      </a:spcBef>
      <a:spcAft>
        <a:spcPct val="0"/>
      </a:spcAft>
      <a:defRPr sz="2000" kern="1200">
        <a:solidFill>
          <a:srgbClr val="FFFFFF"/>
        </a:solidFill>
        <a:latin typeface="Palatino Linotype" pitchFamily="18" charset="0"/>
        <a:ea typeface="+mn-ea"/>
        <a:cs typeface="+mn-cs"/>
      </a:defRPr>
    </a:lvl2pPr>
    <a:lvl3pPr marL="914400" algn="ctr" rtl="0" fontAlgn="base">
      <a:spcBef>
        <a:spcPct val="0"/>
      </a:spcBef>
      <a:spcAft>
        <a:spcPct val="0"/>
      </a:spcAft>
      <a:defRPr sz="2000" kern="1200">
        <a:solidFill>
          <a:srgbClr val="FFFFFF"/>
        </a:solidFill>
        <a:latin typeface="Palatino Linotype" pitchFamily="18" charset="0"/>
        <a:ea typeface="+mn-ea"/>
        <a:cs typeface="+mn-cs"/>
      </a:defRPr>
    </a:lvl3pPr>
    <a:lvl4pPr marL="1371600" algn="ctr" rtl="0" fontAlgn="base">
      <a:spcBef>
        <a:spcPct val="0"/>
      </a:spcBef>
      <a:spcAft>
        <a:spcPct val="0"/>
      </a:spcAft>
      <a:defRPr sz="2000" kern="1200">
        <a:solidFill>
          <a:srgbClr val="FFFFFF"/>
        </a:solidFill>
        <a:latin typeface="Palatino Linotype" pitchFamily="18" charset="0"/>
        <a:ea typeface="+mn-ea"/>
        <a:cs typeface="+mn-cs"/>
      </a:defRPr>
    </a:lvl4pPr>
    <a:lvl5pPr marL="1828800" algn="ctr" rtl="0" fontAlgn="base">
      <a:spcBef>
        <a:spcPct val="0"/>
      </a:spcBef>
      <a:spcAft>
        <a:spcPct val="0"/>
      </a:spcAft>
      <a:defRPr sz="2000" kern="1200">
        <a:solidFill>
          <a:srgbClr val="FFFFFF"/>
        </a:solidFill>
        <a:latin typeface="Palatino Linotype" pitchFamily="18" charset="0"/>
        <a:ea typeface="+mn-ea"/>
        <a:cs typeface="+mn-cs"/>
      </a:defRPr>
    </a:lvl5pPr>
    <a:lvl6pPr marL="2286000" algn="l" defTabSz="914400" rtl="0" eaLnBrk="1" latinLnBrk="0" hangingPunct="1">
      <a:defRPr sz="2000" kern="1200">
        <a:solidFill>
          <a:srgbClr val="FFFFFF"/>
        </a:solidFill>
        <a:latin typeface="Palatino Linotype" pitchFamily="18" charset="0"/>
        <a:ea typeface="+mn-ea"/>
        <a:cs typeface="+mn-cs"/>
      </a:defRPr>
    </a:lvl6pPr>
    <a:lvl7pPr marL="2743200" algn="l" defTabSz="914400" rtl="0" eaLnBrk="1" latinLnBrk="0" hangingPunct="1">
      <a:defRPr sz="2000" kern="1200">
        <a:solidFill>
          <a:srgbClr val="FFFFFF"/>
        </a:solidFill>
        <a:latin typeface="Palatino Linotype" pitchFamily="18" charset="0"/>
        <a:ea typeface="+mn-ea"/>
        <a:cs typeface="+mn-cs"/>
      </a:defRPr>
    </a:lvl7pPr>
    <a:lvl8pPr marL="3200400" algn="l" defTabSz="914400" rtl="0" eaLnBrk="1" latinLnBrk="0" hangingPunct="1">
      <a:defRPr sz="2000" kern="1200">
        <a:solidFill>
          <a:srgbClr val="FFFFFF"/>
        </a:solidFill>
        <a:latin typeface="Palatino Linotype" pitchFamily="18" charset="0"/>
        <a:ea typeface="+mn-ea"/>
        <a:cs typeface="+mn-cs"/>
      </a:defRPr>
    </a:lvl8pPr>
    <a:lvl9pPr marL="3657600" algn="l" defTabSz="914400" rtl="0" eaLnBrk="1" latinLnBrk="0" hangingPunct="1">
      <a:defRPr sz="2000" kern="1200">
        <a:solidFill>
          <a:srgbClr val="FFFFFF"/>
        </a:solidFill>
        <a:latin typeface="Palatino Linotyp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1F28"/>
    <a:srgbClr val="2DA28D"/>
    <a:srgbClr val="3382C4"/>
    <a:srgbClr val="D48304"/>
    <a:srgbClr val="808080"/>
    <a:srgbClr val="F894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1" autoAdjust="0"/>
    <p:restoredTop sz="87692" autoAdjust="0"/>
  </p:normalViewPr>
  <p:slideViewPr>
    <p:cSldViewPr>
      <p:cViewPr>
        <p:scale>
          <a:sx n="100" d="100"/>
          <a:sy n="100" d="100"/>
        </p:scale>
        <p:origin x="-582"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solidFill>
                  <a:schemeClr val="tx1"/>
                </a:solidFill>
                <a:latin typeface="+mn-lt"/>
              </a:defRPr>
            </a:lvl1pPr>
            <a:extLst/>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a:spcBef>
                <a:spcPts val="0"/>
              </a:spcBef>
              <a:spcAft>
                <a:spcPts val="0"/>
              </a:spcAft>
              <a:defRPr sz="1200">
                <a:solidFill>
                  <a:schemeClr val="tx1"/>
                </a:solidFill>
                <a:latin typeface="+mn-lt"/>
              </a:defRPr>
            </a:lvl1pPr>
            <a:extLst/>
          </a:lstStyle>
          <a:p>
            <a:pPr>
              <a:defRPr/>
            </a:pPr>
            <a:fld id="{C69CB888-CE82-4CC1-BE08-332384A5D9AA}" type="datetimeFigureOut">
              <a:rPr lang="en-US"/>
              <a:pPr>
                <a:defRPr/>
              </a:pPr>
              <a:t>4/3/2018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noProof="0" smtClean="0"/>
              <a:t>Click to edit Master text styles</a:t>
            </a:r>
            <a:endParaRPr lang="en-US" noProof="0"/>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a:spcBef>
                <a:spcPts val="0"/>
              </a:spcBef>
              <a:spcAft>
                <a:spcPts val="0"/>
              </a:spcAft>
              <a:defRPr sz="1200">
                <a:solidFill>
                  <a:schemeClr val="tx1"/>
                </a:solidFill>
                <a:latin typeface="+mn-lt"/>
              </a:defRPr>
            </a:lvl1pPr>
            <a:extLst/>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a:spcBef>
                <a:spcPts val="0"/>
              </a:spcBef>
              <a:spcAft>
                <a:spcPts val="0"/>
              </a:spcAft>
              <a:defRPr sz="1200">
                <a:solidFill>
                  <a:schemeClr val="tx1"/>
                </a:solidFill>
                <a:latin typeface="+mn-lt"/>
              </a:defRPr>
            </a:lvl1pPr>
            <a:extLst/>
          </a:lstStyle>
          <a:p>
            <a:pPr>
              <a:defRPr/>
            </a:pPr>
            <a:fld id="{3B862663-8268-4653-B9CC-4C42A09ED3F7}" type="slidenum">
              <a:rPr lang="en-US"/>
              <a:pPr>
                <a:defRPr/>
              </a:pPr>
              <a:t>‹#›</a:t>
            </a:fld>
            <a:endParaRPr lang="en-US"/>
          </a:p>
        </p:txBody>
      </p:sp>
    </p:spTree>
    <p:extLst>
      <p:ext uri="{BB962C8B-B14F-4D97-AF65-F5344CB8AC3E}">
        <p14:creationId xmlns:p14="http://schemas.microsoft.com/office/powerpoint/2010/main" val="21375424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60420" name="Rectangl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eaLnBrk="1" fontAlgn="base" hangingPunct="1">
              <a:spcBef>
                <a:spcPct val="0"/>
              </a:spcBef>
              <a:spcAft>
                <a:spcPct val="0"/>
              </a:spcAft>
            </a:pPr>
            <a:fld id="{CA3C0EF9-4DD9-4153-ABBE-44AE1F83A75E}" type="slidenum">
              <a:rPr lang="en-US" sz="1200" smtClean="0">
                <a:solidFill>
                  <a:schemeClr val="tx1"/>
                </a:solidFill>
                <a:latin typeface="Calibri" pitchFamily="34" charset="0"/>
              </a:rPr>
              <a:pPr eaLnBrk="1" fontAlgn="base" hangingPunct="1">
                <a:spcBef>
                  <a:spcPct val="0"/>
                </a:spcBef>
                <a:spcAft>
                  <a:spcPct val="0"/>
                </a:spcAft>
              </a:pPr>
              <a:t>1</a:t>
            </a:fld>
            <a:endParaRPr lang="en-US" sz="1200" smtClean="0">
              <a:solidFill>
                <a:schemeClr val="tx1"/>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75780"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405DCC97-A6BC-405D-8BCD-4A9734E18CA6}" type="slidenum">
              <a:rPr lang="en-US" sz="1200">
                <a:solidFill>
                  <a:schemeClr val="tx1"/>
                </a:solidFill>
                <a:latin typeface="Calibri" pitchFamily="34" charset="0"/>
              </a:rPr>
              <a:pPr algn="r" eaLnBrk="1" hangingPunct="1"/>
              <a:t>16</a:t>
            </a:fld>
            <a:endParaRPr lang="en-US" sz="1200">
              <a:solidFill>
                <a:schemeClr val="tx1"/>
              </a:solidFill>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61444" name="Rectangl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eaLnBrk="1" fontAlgn="base" hangingPunct="1">
              <a:spcBef>
                <a:spcPct val="0"/>
              </a:spcBef>
              <a:spcAft>
                <a:spcPct val="0"/>
              </a:spcAft>
            </a:pPr>
            <a:fld id="{8AABB8E9-C138-4E09-BAD5-5DEE838EBD4B}" type="slidenum">
              <a:rPr lang="en-US" sz="1200" smtClean="0">
                <a:solidFill>
                  <a:schemeClr val="tx1"/>
                </a:solidFill>
                <a:latin typeface="Calibri" pitchFamily="34" charset="0"/>
              </a:rPr>
              <a:pPr eaLnBrk="1" fontAlgn="base" hangingPunct="1">
                <a:spcBef>
                  <a:spcPct val="0"/>
                </a:spcBef>
                <a:spcAft>
                  <a:spcPct val="0"/>
                </a:spcAft>
              </a:pPr>
              <a:t>2</a:t>
            </a:fld>
            <a:endParaRPr lang="en-US" sz="1200" smtClean="0">
              <a:solidFill>
                <a:schemeClr val="tx1"/>
              </a:solidFill>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1924"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CD49242B-B982-4213-B195-3AE94EDBAFC6}" type="slidenum">
              <a:rPr lang="en-US" sz="1200">
                <a:solidFill>
                  <a:schemeClr val="tx1"/>
                </a:solidFill>
                <a:latin typeface="Calibri" pitchFamily="34" charset="0"/>
              </a:rPr>
              <a:pPr algn="r" eaLnBrk="1" hangingPunct="1"/>
              <a:t>22</a:t>
            </a:fld>
            <a:endParaRPr lang="en-US" sz="1200">
              <a:solidFill>
                <a:schemeClr val="tx1"/>
              </a:solidFill>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2948"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D4FEE204-3AAF-4654-9C0A-9310C1692116}" type="slidenum">
              <a:rPr lang="en-US" sz="1200">
                <a:solidFill>
                  <a:schemeClr val="tx1"/>
                </a:solidFill>
                <a:latin typeface="Calibri" pitchFamily="34" charset="0"/>
              </a:rPr>
              <a:pPr algn="r" eaLnBrk="1" hangingPunct="1"/>
              <a:t>23</a:t>
            </a:fld>
            <a:endParaRPr lang="en-US" sz="1200">
              <a:solidFill>
                <a:schemeClr val="tx1"/>
              </a:solidFill>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3972"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986A1637-5F42-4038-BDFA-D4E419706828}" type="slidenum">
              <a:rPr lang="en-US" sz="1200">
                <a:solidFill>
                  <a:schemeClr val="tx1"/>
                </a:solidFill>
                <a:latin typeface="Calibri" pitchFamily="34" charset="0"/>
              </a:rPr>
              <a:pPr algn="r" eaLnBrk="1" hangingPunct="1"/>
              <a:t>24</a:t>
            </a:fld>
            <a:endParaRPr lang="en-US" sz="1200">
              <a:solidFill>
                <a:schemeClr val="tx1"/>
              </a:solidFill>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4996"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B9ABBA67-F54F-480D-A036-6DF05A9B9309}" type="slidenum">
              <a:rPr lang="en-US" sz="1200">
                <a:solidFill>
                  <a:schemeClr val="tx1"/>
                </a:solidFill>
                <a:latin typeface="Calibri" pitchFamily="34" charset="0"/>
              </a:rPr>
              <a:pPr algn="r" eaLnBrk="1" hangingPunct="1"/>
              <a:t>25</a:t>
            </a:fld>
            <a:endParaRPr lang="en-US" sz="1200">
              <a:solidFill>
                <a:schemeClr val="tx1"/>
              </a:solidFill>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6020"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15154DE4-4A22-4E3C-8B8A-C0AB72A287E8}" type="slidenum">
              <a:rPr lang="en-US" sz="1200">
                <a:solidFill>
                  <a:schemeClr val="tx1"/>
                </a:solidFill>
                <a:latin typeface="Calibri" pitchFamily="34" charset="0"/>
              </a:rPr>
              <a:pPr algn="r" eaLnBrk="1" hangingPunct="1"/>
              <a:t>26</a:t>
            </a:fld>
            <a:endParaRPr lang="en-US" sz="1200">
              <a:solidFill>
                <a:schemeClr val="tx1"/>
              </a:solidFill>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7044"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453C0FC7-C50F-41E4-AEB5-643FFB569ECC}" type="slidenum">
              <a:rPr lang="en-US" sz="1200">
                <a:solidFill>
                  <a:schemeClr val="tx1"/>
                </a:solidFill>
                <a:latin typeface="Calibri" pitchFamily="34" charset="0"/>
              </a:rPr>
              <a:pPr algn="r" eaLnBrk="1" hangingPunct="1"/>
              <a:t>27</a:t>
            </a:fld>
            <a:endParaRPr lang="en-US" sz="1200">
              <a:solidFill>
                <a:schemeClr val="tx1"/>
              </a:solidFill>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8068"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16253E41-AF0B-40A1-A946-6CECFAAE3180}" type="slidenum">
              <a:rPr lang="en-US" sz="1200">
                <a:solidFill>
                  <a:schemeClr val="tx1"/>
                </a:solidFill>
                <a:latin typeface="Calibri" pitchFamily="34" charset="0"/>
              </a:rPr>
              <a:pPr algn="r" eaLnBrk="1" hangingPunct="1"/>
              <a:t>28</a:t>
            </a:fld>
            <a:endParaRPr lang="en-US" sz="1200">
              <a:solidFill>
                <a:schemeClr val="tx1"/>
              </a:solidFill>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9092"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C01857B5-0058-4A28-9C2F-E235FD015DB1}" type="slidenum">
              <a:rPr lang="en-US" sz="1200">
                <a:solidFill>
                  <a:schemeClr val="tx1"/>
                </a:solidFill>
                <a:latin typeface="Calibri" pitchFamily="34" charset="0"/>
              </a:rPr>
              <a:pPr algn="r" eaLnBrk="1" hangingPunct="1"/>
              <a:t>29</a:t>
            </a:fld>
            <a:endParaRPr lang="en-US" sz="1200">
              <a:solidFill>
                <a:schemeClr val="tx1"/>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0116"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6426703E-BF51-456A-92D5-1A03D35EB9A9}" type="slidenum">
              <a:rPr lang="en-US" sz="1200">
                <a:solidFill>
                  <a:schemeClr val="tx1"/>
                </a:solidFill>
                <a:latin typeface="Calibri" pitchFamily="34" charset="0"/>
              </a:rPr>
              <a:pPr algn="r" eaLnBrk="1" hangingPunct="1"/>
              <a:t>30</a:t>
            </a:fld>
            <a:endParaRPr lang="en-US" sz="1200">
              <a:solidFill>
                <a:schemeClr val="tx1"/>
              </a:solidFill>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1140"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0A28EB3A-3991-4AEC-B399-55E881BD2607}" type="slidenum">
              <a:rPr lang="en-US" sz="1200">
                <a:solidFill>
                  <a:schemeClr val="tx1"/>
                </a:solidFill>
                <a:latin typeface="Calibri" pitchFamily="34" charset="0"/>
              </a:rPr>
              <a:pPr algn="r" eaLnBrk="1" hangingPunct="1"/>
              <a:t>31</a:t>
            </a:fld>
            <a:endParaRPr lang="en-US" sz="1200">
              <a:solidFill>
                <a:schemeClr val="tx1"/>
              </a:solidFill>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2164"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6B022998-CB47-41AD-8A09-5B1F132072A7}" type="slidenum">
              <a:rPr lang="en-US" sz="1200">
                <a:solidFill>
                  <a:schemeClr val="tx1"/>
                </a:solidFill>
                <a:latin typeface="Calibri" pitchFamily="34" charset="0"/>
              </a:rPr>
              <a:pPr algn="r" eaLnBrk="1" hangingPunct="1"/>
              <a:t>32</a:t>
            </a:fld>
            <a:endParaRPr lang="en-US" sz="1200">
              <a:solidFill>
                <a:schemeClr val="tx1"/>
              </a:solidFill>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3188"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97AEE2FC-253D-4415-A905-701C37D3B900}" type="slidenum">
              <a:rPr lang="en-US" sz="1200">
                <a:solidFill>
                  <a:schemeClr val="tx1"/>
                </a:solidFill>
                <a:latin typeface="Calibri" pitchFamily="34" charset="0"/>
              </a:rPr>
              <a:pPr algn="r" eaLnBrk="1" hangingPunct="1"/>
              <a:t>33</a:t>
            </a:fld>
            <a:endParaRPr lang="en-US" sz="1200">
              <a:solidFill>
                <a:schemeClr val="tx1"/>
              </a:solidFill>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4212"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D1F47BA1-4ED5-4640-A15A-BB2E606AB80E}" type="slidenum">
              <a:rPr lang="en-US" sz="1200">
                <a:solidFill>
                  <a:schemeClr val="tx1"/>
                </a:solidFill>
                <a:latin typeface="Calibri" pitchFamily="34" charset="0"/>
              </a:rPr>
              <a:pPr algn="r" eaLnBrk="1" hangingPunct="1"/>
              <a:t>34</a:t>
            </a:fld>
            <a:endParaRPr lang="en-US" sz="1200">
              <a:solidFill>
                <a:schemeClr val="tx1"/>
              </a:solidFill>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5236"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FF989009-3A9C-4FD6-B792-885ABCC15423}" type="slidenum">
              <a:rPr lang="en-US" sz="1200">
                <a:solidFill>
                  <a:schemeClr val="tx1"/>
                </a:solidFill>
                <a:latin typeface="Calibri" pitchFamily="34" charset="0"/>
              </a:rPr>
              <a:pPr algn="r" eaLnBrk="1" hangingPunct="1"/>
              <a:t>35</a:t>
            </a:fld>
            <a:endParaRPr lang="en-US" sz="1200">
              <a:solidFill>
                <a:schemeClr val="tx1"/>
              </a:solidFill>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6260"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2C3F7D05-6BF3-422C-8502-76480529D5E3}" type="slidenum">
              <a:rPr lang="en-US" sz="1200">
                <a:solidFill>
                  <a:schemeClr val="tx1"/>
                </a:solidFill>
                <a:latin typeface="Calibri" pitchFamily="34" charset="0"/>
              </a:rPr>
              <a:pPr algn="r" eaLnBrk="1" hangingPunct="1"/>
              <a:t>36</a:t>
            </a:fld>
            <a:endParaRPr lang="en-US" sz="1200">
              <a:solidFill>
                <a:schemeClr val="tx1"/>
              </a:solidFill>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97284"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479971AC-78BE-4670-87BE-79D7ABA8D069}" type="slidenum">
              <a:rPr lang="en-US" sz="1200">
                <a:solidFill>
                  <a:schemeClr val="tx1"/>
                </a:solidFill>
                <a:latin typeface="Calibri" pitchFamily="34" charset="0"/>
              </a:rPr>
              <a:pPr algn="r" eaLnBrk="1" hangingPunct="1"/>
              <a:t>37</a:t>
            </a:fld>
            <a:endParaRPr lang="en-US" sz="1200">
              <a:solidFill>
                <a:schemeClr val="tx1"/>
              </a:solidFill>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112644"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5BF74D2F-2CF3-43D1-92E2-698B5C2C31E0}" type="slidenum">
              <a:rPr lang="en-US" sz="1200">
                <a:solidFill>
                  <a:schemeClr val="tx1"/>
                </a:solidFill>
                <a:latin typeface="Calibri" pitchFamily="34" charset="0"/>
              </a:rPr>
              <a:pPr algn="r" eaLnBrk="1" hangingPunct="1"/>
              <a:t>52</a:t>
            </a:fld>
            <a:endParaRPr lang="en-US" sz="1200">
              <a:solidFill>
                <a:schemeClr val="tx1"/>
              </a:solidFill>
              <a:latin typeface="Calibri"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113668"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14F696D9-81D6-45B5-98D6-DEC3B413BE1C}" type="slidenum">
              <a:rPr lang="en-US" sz="1200">
                <a:solidFill>
                  <a:schemeClr val="tx1"/>
                </a:solidFill>
                <a:latin typeface="Calibri" pitchFamily="34" charset="0"/>
              </a:rPr>
              <a:pPr algn="r" eaLnBrk="1" hangingPunct="1"/>
              <a:t>53</a:t>
            </a:fld>
            <a:endParaRPr lang="en-US" sz="1200">
              <a:solidFill>
                <a:schemeClr val="tx1"/>
              </a:solidFill>
              <a:latin typeface="Calibri"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67588" name="Rectangl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eaLnBrk="1" fontAlgn="base" hangingPunct="1">
              <a:spcBef>
                <a:spcPct val="0"/>
              </a:spcBef>
              <a:spcAft>
                <a:spcPct val="0"/>
              </a:spcAft>
            </a:pPr>
            <a:fld id="{B44A0939-A772-4676-B4B4-32A8B06CB569}" type="slidenum">
              <a:rPr lang="en-US" sz="1200" smtClean="0">
                <a:solidFill>
                  <a:schemeClr val="tx1"/>
                </a:solidFill>
                <a:latin typeface="Calibri" pitchFamily="34" charset="0"/>
              </a:rPr>
              <a:pPr eaLnBrk="1" fontAlgn="base" hangingPunct="1">
                <a:spcBef>
                  <a:spcPct val="0"/>
                </a:spcBef>
                <a:spcAft>
                  <a:spcPct val="0"/>
                </a:spcAft>
              </a:pPr>
              <a:t>8</a:t>
            </a:fld>
            <a:endParaRPr lang="en-US" sz="1200" smtClean="0">
              <a:solidFill>
                <a:schemeClr val="tx1"/>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68612" name="Rectangl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algn="r" eaLnBrk="1" hangingPunct="1"/>
            <a:fld id="{2C1E33F2-A5BA-4B6B-9322-6902253DE2AD}" type="slidenum">
              <a:rPr lang="en-US" sz="1200">
                <a:solidFill>
                  <a:schemeClr val="tx1"/>
                </a:solidFill>
                <a:latin typeface="Calibri" pitchFamily="34" charset="0"/>
              </a:rPr>
              <a:pPr algn="r" eaLnBrk="1" hangingPunct="1"/>
              <a:t>9</a:t>
            </a:fld>
            <a:endParaRPr lang="en-US" sz="1200">
              <a:solidFill>
                <a:schemeClr val="tx1"/>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a:xfrm>
            <a:off x="0" y="4478338"/>
            <a:ext cx="9144000" cy="66516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defRPr/>
            </a:pPr>
            <a:endParaRPr lang="en-US" sz="1800"/>
          </a:p>
        </p:txBody>
      </p:sp>
      <p:sp>
        <p:nvSpPr>
          <p:cNvPr id="5" name="Rectangle 7"/>
          <p:cNvSpPr>
            <a:spLocks noChangeArrowheads="1"/>
          </p:cNvSpPr>
          <p:nvPr userDrawn="1"/>
        </p:nvSpPr>
        <p:spPr bwMode="auto">
          <a:xfrm>
            <a:off x="-9525" y="4527550"/>
            <a:ext cx="2249488" cy="534988"/>
          </a:xfrm>
          <a:prstGeom prst="rect">
            <a:avLst/>
          </a:prstGeom>
          <a:solidFill>
            <a:srgbClr val="F8941C"/>
          </a:solidFill>
          <a:ln>
            <a:noFill/>
          </a:ln>
          <a:extLst>
            <a:ext uri="{91240B29-F687-4F45-9708-019B960494DF}">
              <a14:hiddenLine xmlns:a14="http://schemas.microsoft.com/office/drawing/2010/main" w="50800" cap="rnd" cmpd="dbl" algn="ctr">
                <a:solidFill>
                  <a:srgbClr val="000000"/>
                </a:solidFill>
                <a:miter lim="800000"/>
                <a:headEnd/>
                <a:tailEnd/>
              </a14:hiddenLine>
            </a:ext>
          </a:extLst>
        </p:spPr>
        <p:txBody>
          <a:bodyPr anchor="ctr"/>
          <a:lstStyle/>
          <a:p>
            <a:endParaRPr lang="en-US" sz="2500" b="1">
              <a:solidFill>
                <a:schemeClr val="tx1"/>
              </a:solidFill>
            </a:endParaRPr>
          </a:p>
        </p:txBody>
      </p:sp>
      <p:sp>
        <p:nvSpPr>
          <p:cNvPr id="6" name="Rectangle 5"/>
          <p:cNvSpPr/>
          <p:nvPr/>
        </p:nvSpPr>
        <p:spPr>
          <a:xfrm>
            <a:off x="2359025" y="4533900"/>
            <a:ext cx="6784975" cy="5334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defRPr/>
            </a:pPr>
            <a:endParaRPr lang="en-US" sz="1800"/>
          </a:p>
        </p:txBody>
      </p:sp>
      <p:grpSp>
        <p:nvGrpSpPr>
          <p:cNvPr id="7" name="Group 10"/>
          <p:cNvGrpSpPr>
            <a:grpSpLocks/>
          </p:cNvGrpSpPr>
          <p:nvPr userDrawn="1"/>
        </p:nvGrpSpPr>
        <p:grpSpPr bwMode="auto">
          <a:xfrm>
            <a:off x="7486650" y="361950"/>
            <a:ext cx="1276350" cy="606425"/>
            <a:chOff x="3132" y="1188"/>
            <a:chExt cx="1896" cy="900"/>
          </a:xfrm>
        </p:grpSpPr>
        <p:pic>
          <p:nvPicPr>
            <p:cNvPr id="8" name="Picture 11" descr="aroma15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32" y="1188"/>
              <a:ext cx="90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descr="toeic-logo150"/>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128" y="1188"/>
              <a:ext cx="90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1" name="Picture 14" descr="logo-doc-200"/>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870825" y="361950"/>
            <a:ext cx="8921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lang="en-US" smtClean="0"/>
              <a:t>Click to edit Master subtitle style</a:t>
            </a:r>
            <a:endParaRPr/>
          </a:p>
        </p:txBody>
      </p:sp>
      <p:sp>
        <p:nvSpPr>
          <p:cNvPr id="12" name="Rectangle 11"/>
          <p:cNvSpPr>
            <a:spLocks noGrp="1"/>
          </p:cNvSpPr>
          <p:nvPr>
            <p:ph type="title"/>
          </p:nvPr>
        </p:nvSpPr>
        <p:spPr>
          <a:xfrm>
            <a:off x="2362200" y="2343150"/>
            <a:ext cx="6477000" cy="2038350"/>
          </a:xfrm>
        </p:spPr>
        <p:txBody>
          <a:bodyPr rtlCol="0"/>
          <a:lstStyle>
            <a:lvl1pPr eaLnBrk="1" latinLnBrk="0" hangingPunct="1">
              <a:defRPr kumimoji="0" cap="all" baseline="0"/>
            </a:lvl1pPr>
            <a:extLst/>
          </a:lstStyle>
          <a:p>
            <a:r>
              <a:rPr lang="en-US" smtClean="0"/>
              <a:t>Click to edit Master title style</a:t>
            </a:r>
            <a:endParaRPr/>
          </a:p>
        </p:txBody>
      </p:sp>
      <p:sp>
        <p:nvSpPr>
          <p:cNvPr id="13" name="Date Placeholder 27"/>
          <p:cNvSpPr>
            <a:spLocks noGrp="1"/>
          </p:cNvSpPr>
          <p:nvPr>
            <p:ph type="dt" sz="half" idx="10"/>
          </p:nvPr>
        </p:nvSpPr>
        <p:spPr bwMode="auto">
          <a:xfrm>
            <a:off x="381000" y="6153150"/>
            <a:ext cx="2057400" cy="514350"/>
          </a:xfrm>
          <a:solidFill>
            <a:srgbClr val="F8941C"/>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lgn="ctr" eaLnBrk="1" latinLnBrk="0" hangingPunct="1">
              <a:defRPr kumimoji="0" sz="2000">
                <a:solidFill>
                  <a:srgbClr val="FFFFFF"/>
                </a:solidFill>
              </a:defRPr>
            </a:lvl1pPr>
            <a:extLst/>
          </a:lstStyle>
          <a:p>
            <a:pPr>
              <a:defRPr/>
            </a:pPr>
            <a:fld id="{DE176827-35ED-418C-ABA1-386F181A4447}" type="datetime1">
              <a:rPr lang="en-US"/>
              <a:pPr>
                <a:defRPr/>
              </a:pPr>
              <a:t>4/3/2018</a:t>
            </a:fld>
            <a:endParaRPr lang="en-US" dirty="0"/>
          </a:p>
        </p:txBody>
      </p:sp>
      <p:sp>
        <p:nvSpPr>
          <p:cNvPr id="14" name="Footer Placeholder 16"/>
          <p:cNvSpPr>
            <a:spLocks noGrp="1"/>
          </p:cNvSpPr>
          <p:nvPr>
            <p:ph type="ftr" sz="quarter" idx="11"/>
          </p:nvPr>
        </p:nvSpPr>
        <p:spPr>
          <a:xfrm>
            <a:off x="2085975" y="177800"/>
            <a:ext cx="5867400" cy="273050"/>
          </a:xfrm>
        </p:spPr>
        <p:txBody>
          <a:bodyPr/>
          <a:lstStyle>
            <a:lvl1pPr algn="r" eaLnBrk="1" latinLnBrk="0" hangingPunct="1">
              <a:defRPr kumimoji="0">
                <a:solidFill>
                  <a:schemeClr val="tx2"/>
                </a:solidFill>
              </a:defRPr>
            </a:lvl1pPr>
            <a:extLst/>
          </a:lstStyle>
          <a:p>
            <a:pPr>
              <a:defRPr/>
            </a:pPr>
            <a:endParaRPr lang="en-US"/>
          </a:p>
        </p:txBody>
      </p:sp>
      <p:sp>
        <p:nvSpPr>
          <p:cNvPr id="15" name="Slide Number Placeholder 28"/>
          <p:cNvSpPr>
            <a:spLocks noGrp="1"/>
          </p:cNvSpPr>
          <p:nvPr>
            <p:ph type="sldNum" sz="quarter" idx="12"/>
          </p:nvPr>
        </p:nvSpPr>
        <p:spPr>
          <a:xfrm>
            <a:off x="8001000" y="171450"/>
            <a:ext cx="838200" cy="285750"/>
          </a:xfrm>
          <a:noFill/>
        </p:spPr>
        <p:txBody>
          <a:bodyPr>
            <a:normAutofit/>
          </a:bodyPr>
          <a:lstStyle>
            <a:lvl1pPr eaLnBrk="1" latinLnBrk="0" hangingPunct="1">
              <a:defRPr kumimoji="0">
                <a:solidFill>
                  <a:schemeClr val="tx2"/>
                </a:solidFill>
              </a:defRPr>
            </a:lvl1pPr>
            <a:extLst/>
          </a:lstStyle>
          <a:p>
            <a:pPr>
              <a:defRPr/>
            </a:pPr>
            <a:fld id="{E0C510EC-A910-436F-AA09-93378E0906EE}" type="slidenum">
              <a:rPr lang="en-US"/>
              <a:pPr>
                <a:defRPr/>
              </a:pPr>
              <a:t>‹#›</a:t>
            </a:fld>
            <a:endParaRPr lang="en-US" dirty="0"/>
          </a:p>
        </p:txBody>
      </p:sp>
    </p:spTree>
    <p:extLst>
      <p:ext uri="{BB962C8B-B14F-4D97-AF65-F5344CB8AC3E}">
        <p14:creationId xmlns:p14="http://schemas.microsoft.com/office/powerpoint/2010/main" val="257162916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6"/>
          <p:cNvSpPr/>
          <p:nvPr/>
        </p:nvSpPr>
        <p:spPr>
          <a:xfrm>
            <a:off x="0" y="1095375"/>
            <a:ext cx="9144000" cy="2397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defRPr/>
            </a:pPr>
            <a:endParaRPr lang="en-US" sz="1800"/>
          </a:p>
        </p:txBody>
      </p:sp>
      <p:sp>
        <p:nvSpPr>
          <p:cNvPr id="8" name="Rectangle 7"/>
          <p:cNvSpPr/>
          <p:nvPr/>
        </p:nvSpPr>
        <p:spPr>
          <a:xfrm>
            <a:off x="0" y="1128713"/>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defRPr/>
            </a:pPr>
            <a:endParaRPr lang="en-US" sz="1800"/>
          </a:p>
        </p:txBody>
      </p:sp>
      <p:sp>
        <p:nvSpPr>
          <p:cNvPr id="9" name="Rectangle 8"/>
          <p:cNvSpPr/>
          <p:nvPr/>
        </p:nvSpPr>
        <p:spPr>
          <a:xfrm>
            <a:off x="590550" y="1128713"/>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defRPr/>
            </a:pPr>
            <a:endParaRPr lang="en-US" sz="1800"/>
          </a:p>
        </p:txBody>
      </p:sp>
      <p:pic>
        <p:nvPicPr>
          <p:cNvPr id="10" name="Picture 13" descr="logo-doc-20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4813" y="361950"/>
            <a:ext cx="96678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12648" y="118110"/>
            <a:ext cx="8153400" cy="1005840"/>
          </a:xfrm>
        </p:spPr>
        <p:txBody>
          <a:bodyPr/>
          <a:lstStyle>
            <a:lvl1pPr eaLnBrk="1" latinLnBrk="0" hangingPunct="1">
              <a:defRPr kumimoji="0"/>
            </a:lvl1pPr>
            <a:extLst/>
          </a:lstStyle>
          <a:p>
            <a:r>
              <a:rPr lang="en-US" smtClean="0"/>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a:r>
              <a:rPr lang="en-US" smtClean="0"/>
              <a:t>Click to edit Master text styles</a:t>
            </a:r>
          </a:p>
        </p:txBody>
      </p:sp>
      <p:sp>
        <p:nvSpPr>
          <p:cNvPr id="12" name="Date Placeholder 9"/>
          <p:cNvSpPr>
            <a:spLocks noGrp="1"/>
          </p:cNvSpPr>
          <p:nvPr>
            <p:ph type="dt" sz="half" idx="20"/>
          </p:nvPr>
        </p:nvSpPr>
        <p:spPr/>
        <p:txBody>
          <a:bodyPr/>
          <a:lstStyle>
            <a:lvl1pPr>
              <a:defRPr/>
            </a:lvl1pPr>
            <a:extLst/>
          </a:lstStyle>
          <a:p>
            <a:pPr>
              <a:defRPr/>
            </a:pPr>
            <a:fld id="{A1CBB423-F00E-40F5-A90E-6F849CE7310A}" type="datetime1">
              <a:rPr lang="en-US"/>
              <a:pPr>
                <a:defRPr/>
              </a:pPr>
              <a:t>4/3/2018</a:t>
            </a:fld>
            <a:endParaRPr lang="en-US"/>
          </a:p>
        </p:txBody>
      </p:sp>
      <p:sp>
        <p:nvSpPr>
          <p:cNvPr id="14" name="Slide Number Placeholder 11"/>
          <p:cNvSpPr>
            <a:spLocks noGrp="1"/>
          </p:cNvSpPr>
          <p:nvPr>
            <p:ph type="sldNum" sz="quarter" idx="21"/>
          </p:nvPr>
        </p:nvSpPr>
        <p:spPr/>
        <p:txBody>
          <a:bodyPr/>
          <a:lstStyle>
            <a:lvl1pPr>
              <a:defRPr/>
            </a:lvl1pPr>
            <a:extLst/>
          </a:lstStyle>
          <a:p>
            <a:pPr>
              <a:defRPr/>
            </a:pPr>
            <a:fld id="{5FB096B3-51AD-4F1F-B693-6CFF6B6E5DA7}" type="slidenum">
              <a:rPr lang="en-US"/>
              <a:pPr>
                <a:defRPr/>
              </a:pPr>
              <a:t>‹#›</a:t>
            </a:fld>
            <a:endParaRPr lang="en-US"/>
          </a:p>
        </p:txBody>
      </p:sp>
      <p:sp>
        <p:nvSpPr>
          <p:cNvPr id="17" name="Footer Placeholder 13"/>
          <p:cNvSpPr>
            <a:spLocks noGrp="1"/>
          </p:cNvSpPr>
          <p:nvPr>
            <p:ph type="ftr" sz="quarter" idx="22"/>
          </p:nvPr>
        </p:nvSpPr>
        <p:spPr/>
        <p:txBody>
          <a:bodyPr/>
          <a:lstStyle>
            <a:lvl1pPr>
              <a:defRPr/>
            </a:lvl1pPr>
            <a:extLst/>
          </a:lstStyle>
          <a:p>
            <a:pPr>
              <a:defRPr/>
            </a:pPr>
            <a:endParaRPr lang="en-US"/>
          </a:p>
        </p:txBody>
      </p:sp>
    </p:spTree>
    <p:extLst>
      <p:ext uri="{BB962C8B-B14F-4D97-AF65-F5344CB8AC3E}">
        <p14:creationId xmlns:p14="http://schemas.microsoft.com/office/powerpoint/2010/main" val="1499975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12"/>
          <p:cNvSpPr>
            <a:spLocks noGrp="1"/>
          </p:cNvSpPr>
          <p:nvPr>
            <p:ph type="body" idx="1"/>
          </p:nvPr>
        </p:nvSpPr>
        <p:spPr bwMode="auto">
          <a:xfrm>
            <a:off x="612775" y="1352550"/>
            <a:ext cx="8153400"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Title Placeholder 21"/>
          <p:cNvSpPr>
            <a:spLocks noGrp="1"/>
          </p:cNvSpPr>
          <p:nvPr>
            <p:ph type="title"/>
          </p:nvPr>
        </p:nvSpPr>
        <p:spPr bwMode="auto">
          <a:xfrm>
            <a:off x="609600" y="117475"/>
            <a:ext cx="8153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 name="Date Placeholder 9"/>
          <p:cNvSpPr>
            <a:spLocks noGrp="1"/>
          </p:cNvSpPr>
          <p:nvPr>
            <p:ph type="dt" sz="half" idx="2"/>
          </p:nvPr>
        </p:nvSpPr>
        <p:spPr>
          <a:xfrm>
            <a:off x="6096000" y="4686300"/>
            <a:ext cx="2667000" cy="274638"/>
          </a:xfrm>
          <a:prstGeom prst="rect">
            <a:avLst/>
          </a:prstGeom>
        </p:spPr>
        <p:txBody>
          <a:bodyPr vert="horz" rtlCol="0" anchor="ctr" anchorCtr="0"/>
          <a:lstStyle>
            <a:lvl1pPr algn="l" fontAlgn="auto">
              <a:spcBef>
                <a:spcPts val="0"/>
              </a:spcBef>
              <a:spcAft>
                <a:spcPts val="0"/>
              </a:spcAft>
              <a:defRPr sz="1400">
                <a:solidFill>
                  <a:schemeClr val="tx2"/>
                </a:solidFill>
                <a:latin typeface="+mn-lt"/>
              </a:defRPr>
            </a:lvl1pPr>
            <a:extLst/>
          </a:lstStyle>
          <a:p>
            <a:pPr>
              <a:defRPr/>
            </a:pPr>
            <a:fld id="{BD6E6871-A965-4DD9-9BF7-5BD509F9366F}" type="datetime1">
              <a:rPr lang="en-US"/>
              <a:pPr>
                <a:defRPr/>
              </a:pPr>
              <a:t>4/3/2018</a:t>
            </a:fld>
            <a:endParaRPr lang="en-US"/>
          </a:p>
        </p:txBody>
      </p:sp>
      <p:sp>
        <p:nvSpPr>
          <p:cNvPr id="11" name="Slide Number Placeholder 11"/>
          <p:cNvSpPr>
            <a:spLocks noGrp="1"/>
          </p:cNvSpPr>
          <p:nvPr>
            <p:ph type="sldNum" sz="quarter" idx="4"/>
          </p:nvPr>
        </p:nvSpPr>
        <p:spPr bwMode="auto">
          <a:xfrm>
            <a:off x="0" y="1123950"/>
            <a:ext cx="533400" cy="182563"/>
          </a:xfrm>
          <a:prstGeom prst="rect">
            <a:avLst/>
          </a:prstGeom>
          <a:solidFill>
            <a:srgbClr val="F8941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fontAlgn="auto">
              <a:spcBef>
                <a:spcPts val="0"/>
              </a:spcBef>
              <a:spcAft>
                <a:spcPts val="0"/>
              </a:spcAft>
              <a:defRPr sz="1400" b="1">
                <a:latin typeface="+mn-lt"/>
              </a:defRPr>
            </a:lvl1pPr>
            <a:extLst/>
          </a:lstStyle>
          <a:p>
            <a:pPr>
              <a:defRPr/>
            </a:pPr>
            <a:fld id="{2FABBEF4-2653-4A5F-AD48-A970714DDB99}" type="slidenum">
              <a:rPr lang="en-US"/>
              <a:pPr>
                <a:defRPr/>
              </a:pPr>
              <a:t>‹#›</a:t>
            </a:fld>
            <a:endParaRPr lang="en-US"/>
          </a:p>
        </p:txBody>
      </p:sp>
      <p:sp>
        <p:nvSpPr>
          <p:cNvPr id="12" name="Footer Placeholder 13"/>
          <p:cNvSpPr>
            <a:spLocks noGrp="1"/>
          </p:cNvSpPr>
          <p:nvPr>
            <p:ph type="ftr" sz="quarter" idx="3"/>
          </p:nvPr>
        </p:nvSpPr>
        <p:spPr>
          <a:xfrm>
            <a:off x="609600" y="4686300"/>
            <a:ext cx="5421313" cy="273050"/>
          </a:xfrm>
          <a:prstGeom prst="rect">
            <a:avLst/>
          </a:prstGeom>
        </p:spPr>
        <p:txBody>
          <a:bodyPr vert="horz" rtlCol="0" anchor="ctr"/>
          <a:lstStyle>
            <a:lvl1pPr algn="r" fontAlgn="auto">
              <a:spcBef>
                <a:spcPts val="0"/>
              </a:spcBef>
              <a:spcAft>
                <a:spcPts val="0"/>
              </a:spcAft>
              <a:defRPr sz="1400">
                <a:solidFill>
                  <a:schemeClr val="tx2"/>
                </a:solidFill>
                <a:latin typeface="+mn-lt"/>
              </a:defRPr>
            </a:lvl1pPr>
            <a:extLst/>
          </a:lstStyle>
          <a:p>
            <a:pPr>
              <a:defRPr/>
            </a:pPr>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Lst>
  <p:txStyles>
    <p:titleStyle>
      <a:lvl1pPr algn="l" rtl="0" eaLnBrk="0" fontAlgn="base" hangingPunct="0">
        <a:spcBef>
          <a:spcPct val="0"/>
        </a:spcBef>
        <a:spcAft>
          <a:spcPct val="0"/>
        </a:spcAft>
        <a:defRPr sz="3800" kern="1200">
          <a:solidFill>
            <a:srgbClr val="F8941C"/>
          </a:solidFill>
          <a:latin typeface="+mj-lt"/>
          <a:ea typeface="+mj-ea"/>
          <a:cs typeface="+mj-cs"/>
        </a:defRPr>
      </a:lvl1pPr>
      <a:lvl2pPr algn="l" rtl="0" eaLnBrk="0" fontAlgn="base" hangingPunct="0">
        <a:spcBef>
          <a:spcPct val="0"/>
        </a:spcBef>
        <a:spcAft>
          <a:spcPct val="0"/>
        </a:spcAft>
        <a:defRPr sz="3800">
          <a:solidFill>
            <a:srgbClr val="F8941C"/>
          </a:solidFill>
          <a:latin typeface="Palatino Linotype" pitchFamily="18" charset="0"/>
        </a:defRPr>
      </a:lvl2pPr>
      <a:lvl3pPr algn="l" rtl="0" eaLnBrk="0" fontAlgn="base" hangingPunct="0">
        <a:spcBef>
          <a:spcPct val="0"/>
        </a:spcBef>
        <a:spcAft>
          <a:spcPct val="0"/>
        </a:spcAft>
        <a:defRPr sz="3800">
          <a:solidFill>
            <a:srgbClr val="F8941C"/>
          </a:solidFill>
          <a:latin typeface="Palatino Linotype" pitchFamily="18" charset="0"/>
        </a:defRPr>
      </a:lvl3pPr>
      <a:lvl4pPr algn="l" rtl="0" eaLnBrk="0" fontAlgn="base" hangingPunct="0">
        <a:spcBef>
          <a:spcPct val="0"/>
        </a:spcBef>
        <a:spcAft>
          <a:spcPct val="0"/>
        </a:spcAft>
        <a:defRPr sz="3800">
          <a:solidFill>
            <a:srgbClr val="F8941C"/>
          </a:solidFill>
          <a:latin typeface="Palatino Linotype" pitchFamily="18" charset="0"/>
        </a:defRPr>
      </a:lvl4pPr>
      <a:lvl5pPr algn="l" rtl="0" eaLnBrk="0" fontAlgn="base" hangingPunct="0">
        <a:spcBef>
          <a:spcPct val="0"/>
        </a:spcBef>
        <a:spcAft>
          <a:spcPct val="0"/>
        </a:spcAft>
        <a:defRPr sz="3800">
          <a:solidFill>
            <a:srgbClr val="F8941C"/>
          </a:solidFill>
          <a:latin typeface="Palatino Linotype" pitchFamily="18" charset="0"/>
        </a:defRPr>
      </a:lvl5pPr>
      <a:lvl6pPr marL="457200" algn="l" rtl="0" fontAlgn="base">
        <a:spcBef>
          <a:spcPct val="0"/>
        </a:spcBef>
        <a:spcAft>
          <a:spcPct val="0"/>
        </a:spcAft>
        <a:defRPr sz="3800">
          <a:solidFill>
            <a:srgbClr val="F8941C"/>
          </a:solidFill>
          <a:latin typeface="Palatino Linotype" pitchFamily="18" charset="0"/>
        </a:defRPr>
      </a:lvl6pPr>
      <a:lvl7pPr marL="914400" algn="l" rtl="0" fontAlgn="base">
        <a:spcBef>
          <a:spcPct val="0"/>
        </a:spcBef>
        <a:spcAft>
          <a:spcPct val="0"/>
        </a:spcAft>
        <a:defRPr sz="3800">
          <a:solidFill>
            <a:srgbClr val="F8941C"/>
          </a:solidFill>
          <a:latin typeface="Palatino Linotype" pitchFamily="18" charset="0"/>
        </a:defRPr>
      </a:lvl7pPr>
      <a:lvl8pPr marL="1371600" algn="l" rtl="0" fontAlgn="base">
        <a:spcBef>
          <a:spcPct val="0"/>
        </a:spcBef>
        <a:spcAft>
          <a:spcPct val="0"/>
        </a:spcAft>
        <a:defRPr sz="3800">
          <a:solidFill>
            <a:srgbClr val="F8941C"/>
          </a:solidFill>
          <a:latin typeface="Palatino Linotype" pitchFamily="18" charset="0"/>
        </a:defRPr>
      </a:lvl8pPr>
      <a:lvl9pPr marL="1828800" algn="l" rtl="0" fontAlgn="base">
        <a:spcBef>
          <a:spcPct val="0"/>
        </a:spcBef>
        <a:spcAft>
          <a:spcPct val="0"/>
        </a:spcAft>
        <a:defRPr sz="3800">
          <a:solidFill>
            <a:srgbClr val="F8941C"/>
          </a:solidFill>
          <a:latin typeface="Palatino Linotype" pitchFamily="18" charset="0"/>
        </a:defRPr>
      </a:lvl9pPr>
      <a:extLst/>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mailto:tung@aroma.vn"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p:cNvSpPr>
          <p:nvPr>
            <p:ph type="subTitle" idx="1"/>
          </p:nvPr>
        </p:nvSpPr>
        <p:spPr>
          <a:xfrm>
            <a:off x="2362200" y="4537075"/>
            <a:ext cx="6781800" cy="514350"/>
          </a:xfrm>
        </p:spPr>
        <p:txBody>
          <a:bodyPr/>
          <a:lstStyle/>
          <a:p>
            <a:pPr algn="ctr">
              <a:lnSpc>
                <a:spcPct val="80000"/>
              </a:lnSpc>
            </a:pPr>
            <a:r>
              <a:rPr lang="en-US" sz="3000" smtClean="0">
                <a:solidFill>
                  <a:schemeClr val="tx1"/>
                </a:solidFill>
              </a:rPr>
              <a:t>chia sẻ 01:</a:t>
            </a:r>
            <a:r>
              <a:rPr lang="en-US" sz="3000" b="1" smtClean="0">
                <a:solidFill>
                  <a:schemeClr val="tx1"/>
                </a:solidFill>
              </a:rPr>
              <a:t> knowledge management</a:t>
            </a:r>
          </a:p>
        </p:txBody>
      </p:sp>
      <p:sp>
        <p:nvSpPr>
          <p:cNvPr id="4099" name="Text Box 32"/>
          <p:cNvSpPr txBox="1">
            <a:spLocks noChangeArrowheads="1"/>
          </p:cNvSpPr>
          <p:nvPr/>
        </p:nvSpPr>
        <p:spPr bwMode="auto">
          <a:xfrm>
            <a:off x="0" y="4591050"/>
            <a:ext cx="22098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rgbClr val="FFFFFF"/>
                </a:solidFill>
                <a:latin typeface="Palatino Linotype" pitchFamily="18" charset="0"/>
              </a:defRPr>
            </a:lvl1pPr>
            <a:lvl2pPr marL="742950" indent="-285750" eaLnBrk="0" hangingPunct="0">
              <a:defRPr sz="2000">
                <a:solidFill>
                  <a:srgbClr val="FFFFFF"/>
                </a:solidFill>
                <a:latin typeface="Palatino Linotype" pitchFamily="18" charset="0"/>
              </a:defRPr>
            </a:lvl2pPr>
            <a:lvl3pPr marL="1143000" indent="-228600" eaLnBrk="0" hangingPunct="0">
              <a:defRPr sz="2000">
                <a:solidFill>
                  <a:srgbClr val="FFFFFF"/>
                </a:solidFill>
                <a:latin typeface="Palatino Linotype" pitchFamily="18" charset="0"/>
              </a:defRPr>
            </a:lvl3pPr>
            <a:lvl4pPr marL="1600200" indent="-228600" eaLnBrk="0" hangingPunct="0">
              <a:defRPr sz="2000">
                <a:solidFill>
                  <a:srgbClr val="FFFFFF"/>
                </a:solidFill>
                <a:latin typeface="Palatino Linotype" pitchFamily="18" charset="0"/>
              </a:defRPr>
            </a:lvl4pPr>
            <a:lvl5pPr marL="2057400" indent="-228600" eaLnBrk="0" hangingPunct="0">
              <a:defRPr sz="2000">
                <a:solidFill>
                  <a:srgbClr val="FFFFFF"/>
                </a:solidFill>
                <a:latin typeface="Palatino Linotype" pitchFamily="18" charset="0"/>
              </a:defRPr>
            </a:lvl5pPr>
            <a:lvl6pPr marL="2514600" indent="-228600" algn="ctr" eaLnBrk="0" fontAlgn="base" hangingPunct="0">
              <a:spcBef>
                <a:spcPct val="0"/>
              </a:spcBef>
              <a:spcAft>
                <a:spcPct val="0"/>
              </a:spcAft>
              <a:defRPr sz="2000">
                <a:solidFill>
                  <a:srgbClr val="FFFFFF"/>
                </a:solidFill>
                <a:latin typeface="Palatino Linotype" pitchFamily="18" charset="0"/>
              </a:defRPr>
            </a:lvl6pPr>
            <a:lvl7pPr marL="2971800" indent="-228600" algn="ctr" eaLnBrk="0" fontAlgn="base" hangingPunct="0">
              <a:spcBef>
                <a:spcPct val="0"/>
              </a:spcBef>
              <a:spcAft>
                <a:spcPct val="0"/>
              </a:spcAft>
              <a:defRPr sz="2000">
                <a:solidFill>
                  <a:srgbClr val="FFFFFF"/>
                </a:solidFill>
                <a:latin typeface="Palatino Linotype" pitchFamily="18" charset="0"/>
              </a:defRPr>
            </a:lvl7pPr>
            <a:lvl8pPr marL="3429000" indent="-228600" algn="ctr" eaLnBrk="0" fontAlgn="base" hangingPunct="0">
              <a:spcBef>
                <a:spcPct val="0"/>
              </a:spcBef>
              <a:spcAft>
                <a:spcPct val="0"/>
              </a:spcAft>
              <a:defRPr sz="2000">
                <a:solidFill>
                  <a:srgbClr val="FFFFFF"/>
                </a:solidFill>
                <a:latin typeface="Palatino Linotype" pitchFamily="18" charset="0"/>
              </a:defRPr>
            </a:lvl8pPr>
            <a:lvl9pPr marL="3886200" indent="-228600" algn="ctr" eaLnBrk="0" fontAlgn="base" hangingPunct="0">
              <a:spcBef>
                <a:spcPct val="0"/>
              </a:spcBef>
              <a:spcAft>
                <a:spcPct val="0"/>
              </a:spcAft>
              <a:defRPr sz="2000">
                <a:solidFill>
                  <a:srgbClr val="FFFFFF"/>
                </a:solidFill>
                <a:latin typeface="Palatino Linotype" pitchFamily="18" charset="0"/>
              </a:defRPr>
            </a:lvl9pPr>
          </a:lstStyle>
          <a:p>
            <a:pPr eaLnBrk="1" hangingPunct="1">
              <a:spcBef>
                <a:spcPct val="50000"/>
              </a:spcBef>
            </a:pPr>
            <a:r>
              <a:rPr lang="en-US" sz="1400" b="1">
                <a:latin typeface="Verdana" pitchFamily="34" charset="0"/>
              </a:rPr>
              <a:t>◊ </a:t>
            </a:r>
            <a:r>
              <a:rPr lang="en-US" b="1"/>
              <a:t>aroma.vn</a:t>
            </a:r>
          </a:p>
        </p:txBody>
      </p:sp>
      <p:pic>
        <p:nvPicPr>
          <p:cNvPr id="4100" name="Picture 36" descr="slide-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447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US" smtClean="0"/>
              <a:t>Giới thiệu dẫn nhập</a:t>
            </a:r>
          </a:p>
        </p:txBody>
      </p:sp>
      <p:sp>
        <p:nvSpPr>
          <p:cNvPr id="258051" name="Rectangle 3"/>
          <p:cNvSpPr>
            <a:spLocks noGrp="1"/>
          </p:cNvSpPr>
          <p:nvPr>
            <p:ph type="body" idx="4294967295"/>
          </p:nvPr>
        </p:nvSpPr>
        <p:spPr/>
        <p:txBody>
          <a:bodyPr/>
          <a:lstStyle/>
          <a:p>
            <a:pPr eaLnBrk="1" hangingPunct="1">
              <a:spcAft>
                <a:spcPct val="50000"/>
              </a:spcAft>
              <a:buFont typeface="Wingdings" pitchFamily="2" charset="2"/>
              <a:buNone/>
            </a:pPr>
            <a:endParaRPr lang="en-US" i="1" smtClean="0"/>
          </a:p>
          <a:p>
            <a:pPr lvl="1" eaLnBrk="1" hangingPunct="1">
              <a:spcAft>
                <a:spcPct val="50000"/>
              </a:spcAft>
              <a:buFont typeface="Wingdings 2" pitchFamily="18" charset="2"/>
              <a:buNone/>
            </a:pPr>
            <a:r>
              <a:rPr lang="en-US" sz="2900" b="1" i="1" smtClean="0"/>
              <a:t>“A manager is responsible for the application and performance of knowledge.”</a:t>
            </a:r>
            <a:r>
              <a:rPr lang="en-US" sz="2900" b="1" smtClean="0"/>
              <a:t> </a:t>
            </a:r>
          </a:p>
          <a:p>
            <a:pPr lvl="1" algn="r" eaLnBrk="1" hangingPunct="1">
              <a:spcAft>
                <a:spcPct val="50000"/>
              </a:spcAft>
              <a:buFont typeface="Wingdings 2" pitchFamily="18" charset="2"/>
              <a:buNone/>
            </a:pPr>
            <a:r>
              <a:rPr lang="en-US" sz="2900" b="1" smtClean="0"/>
              <a:t>Peter Drucker</a:t>
            </a:r>
            <a:r>
              <a:rPr lang="en-US" sz="2900" smtClean="0"/>
              <a:t/>
            </a:r>
            <a:br>
              <a:rPr lang="en-US" sz="2900" smtClean="0"/>
            </a:br>
            <a:r>
              <a:rPr lang="en-US" sz="2900" smtClean="0"/>
              <a:t>Cha đẻ của quản trị hiện đại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58051">
                                            <p:txEl>
                                              <p:pRg st="1" end="1"/>
                                            </p:txEl>
                                          </p:spTgt>
                                        </p:tgtEl>
                                        <p:attrNameLst>
                                          <p:attrName>style.visibility</p:attrName>
                                        </p:attrNameLst>
                                      </p:cBhvr>
                                      <p:to>
                                        <p:strVal val="visible"/>
                                      </p:to>
                                    </p:set>
                                    <p:animEffect transition="in" filter="blinds(horizontal)">
                                      <p:cBhvr>
                                        <p:cTn id="7" dur="500"/>
                                        <p:tgtEl>
                                          <p:spTgt spid="258051">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58051">
                                            <p:txEl>
                                              <p:pRg st="2" end="2"/>
                                            </p:txEl>
                                          </p:spTgt>
                                        </p:tgtEl>
                                        <p:attrNameLst>
                                          <p:attrName>style.visibility</p:attrName>
                                        </p:attrNameLst>
                                      </p:cBhvr>
                                      <p:to>
                                        <p:strVal val="visible"/>
                                      </p:to>
                                    </p:set>
                                    <p:animEffect transition="in" filter="blinds(horizontal)">
                                      <p:cBhvr>
                                        <p:cTn id="10" dur="500"/>
                                        <p:tgtEl>
                                          <p:spTgt spid="258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US" smtClean="0"/>
              <a:t>Giới thiệu dẫn nhập</a:t>
            </a:r>
          </a:p>
        </p:txBody>
      </p:sp>
      <p:sp>
        <p:nvSpPr>
          <p:cNvPr id="276483" name="Rectangle 3"/>
          <p:cNvSpPr>
            <a:spLocks noGrp="1"/>
          </p:cNvSpPr>
          <p:nvPr>
            <p:ph type="body" idx="4294967295"/>
          </p:nvPr>
        </p:nvSpPr>
        <p:spPr/>
        <p:txBody>
          <a:bodyPr/>
          <a:lstStyle/>
          <a:p>
            <a:pPr lvl="1" eaLnBrk="1" hangingPunct="1">
              <a:spcAft>
                <a:spcPct val="50000"/>
              </a:spcAft>
              <a:buFont typeface="Wingdings 2" pitchFamily="18" charset="2"/>
              <a:buNone/>
            </a:pPr>
            <a:r>
              <a:rPr lang="en-US" i="1" smtClean="0"/>
              <a:t/>
            </a:r>
            <a:br>
              <a:rPr lang="en-US" i="1" smtClean="0"/>
            </a:br>
            <a:r>
              <a:rPr lang="en-US" sz="2900" b="1" i="1" smtClean="0"/>
              <a:t>“The basic economic resource is no longer capital, nor natural resources, nor labor. </a:t>
            </a:r>
            <a:br>
              <a:rPr lang="en-US" sz="2900" b="1" i="1" smtClean="0"/>
            </a:br>
            <a:r>
              <a:rPr lang="en-US" sz="2900" b="1" i="1" smtClean="0"/>
              <a:t>It is and will be knowledge.”</a:t>
            </a:r>
          </a:p>
          <a:p>
            <a:pPr lvl="1" algn="r" eaLnBrk="1" hangingPunct="1">
              <a:spcAft>
                <a:spcPct val="50000"/>
              </a:spcAft>
              <a:buFont typeface="Wingdings 2" pitchFamily="18" charset="2"/>
              <a:buNone/>
            </a:pPr>
            <a:r>
              <a:rPr lang="en-US" sz="2900" b="1" smtClean="0"/>
              <a:t>Peter Drucker</a:t>
            </a:r>
            <a:r>
              <a:rPr lang="en-US" sz="2900" smtClean="0"/>
              <a:t/>
            </a:r>
            <a:br>
              <a:rPr lang="en-US" sz="2900" smtClean="0"/>
            </a:br>
            <a:r>
              <a:rPr lang="en-US" sz="2900" smtClean="0"/>
              <a:t>Cha đẻ của quản trị hiện đại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Effect transition="in" filter="blinds(horizontal)">
                                      <p:cBhvr>
                                        <p:cTn id="7" dur="500"/>
                                        <p:tgtEl>
                                          <p:spTgt spid="27648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76483">
                                            <p:txEl>
                                              <p:pRg st="1" end="1"/>
                                            </p:txEl>
                                          </p:spTgt>
                                        </p:tgtEl>
                                        <p:attrNameLst>
                                          <p:attrName>style.visibility</p:attrName>
                                        </p:attrNameLst>
                                      </p:cBhvr>
                                      <p:to>
                                        <p:strVal val="visible"/>
                                      </p:to>
                                    </p:set>
                                    <p:animEffect transition="in" filter="blinds(horizontal)">
                                      <p:cBhvr>
                                        <p:cTn id="10" dur="500"/>
                                        <p:tgtEl>
                                          <p:spTgt spid="276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idx="4294967295"/>
          </p:nvPr>
        </p:nvSpPr>
        <p:spPr/>
        <p:txBody>
          <a:bodyPr/>
          <a:lstStyle/>
          <a:p>
            <a:pPr eaLnBrk="1" hangingPunct="1"/>
            <a:r>
              <a:rPr lang="en-US" smtClean="0"/>
              <a:t>Giới thiệu dẫn nhập</a:t>
            </a:r>
          </a:p>
        </p:txBody>
      </p:sp>
      <p:sp>
        <p:nvSpPr>
          <p:cNvPr id="15363" name="Rectangle 5"/>
          <p:cNvSpPr>
            <a:spLocks/>
          </p:cNvSpPr>
          <p:nvPr/>
        </p:nvSpPr>
        <p:spPr bwMode="auto">
          <a:xfrm>
            <a:off x="457200" y="1352550"/>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spcBef>
                <a:spcPts val="700"/>
              </a:spcBef>
              <a:buClr>
                <a:schemeClr val="accent2"/>
              </a:buClr>
              <a:buSzPct val="60000"/>
              <a:buFont typeface="Wingdings" pitchFamily="2" charset="2"/>
              <a:buChar char=""/>
            </a:pPr>
            <a:r>
              <a:rPr lang="en-US" sz="2900" b="1" i="1">
                <a:solidFill>
                  <a:srgbClr val="F8941C"/>
                </a:solidFill>
              </a:rPr>
              <a:t>Nội dung đưa vào KM</a:t>
            </a:r>
          </a:p>
          <a:p>
            <a:pPr marL="639763" lvl="1" indent="-273050" algn="l">
              <a:spcBef>
                <a:spcPts val="550"/>
              </a:spcBef>
              <a:buClr>
                <a:schemeClr val="accent1"/>
              </a:buClr>
              <a:buSzPct val="70000"/>
              <a:buFont typeface="Wingdings 2" pitchFamily="18" charset="2"/>
              <a:buChar char=""/>
            </a:pPr>
            <a:endParaRPr lang="en-US" sz="2600" b="1">
              <a:solidFill>
                <a:srgbClr val="F8941C"/>
              </a:solidFill>
            </a:endParaRP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p:txBody>
      </p:sp>
      <p:sp>
        <p:nvSpPr>
          <p:cNvPr id="278538" name="Rectangle 10"/>
          <p:cNvSpPr>
            <a:spLocks/>
          </p:cNvSpPr>
          <p:nvPr/>
        </p:nvSpPr>
        <p:spPr bwMode="auto">
          <a:xfrm>
            <a:off x="5181600" y="2876550"/>
            <a:ext cx="1981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Tin tức nội bộ</a:t>
            </a:r>
          </a:p>
        </p:txBody>
      </p:sp>
      <p:sp>
        <p:nvSpPr>
          <p:cNvPr id="278540" name="Rectangle 12"/>
          <p:cNvSpPr>
            <a:spLocks/>
          </p:cNvSpPr>
          <p:nvPr/>
        </p:nvSpPr>
        <p:spPr bwMode="auto">
          <a:xfrm>
            <a:off x="5181600" y="3867150"/>
            <a:ext cx="2667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Quy định, chính sách</a:t>
            </a:r>
          </a:p>
        </p:txBody>
      </p:sp>
      <p:sp>
        <p:nvSpPr>
          <p:cNvPr id="278544" name="Rectangle 16"/>
          <p:cNvSpPr>
            <a:spLocks/>
          </p:cNvSpPr>
          <p:nvPr/>
        </p:nvSpPr>
        <p:spPr bwMode="auto">
          <a:xfrm>
            <a:off x="5181600" y="188595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Báo cáo tổng kết</a:t>
            </a:r>
          </a:p>
        </p:txBody>
      </p:sp>
      <p:sp>
        <p:nvSpPr>
          <p:cNvPr id="278539" name="Rectangle 11"/>
          <p:cNvSpPr>
            <a:spLocks/>
          </p:cNvSpPr>
          <p:nvPr/>
        </p:nvSpPr>
        <p:spPr bwMode="auto">
          <a:xfrm>
            <a:off x="6096000" y="3409950"/>
            <a:ext cx="2514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Bài học kinh nghiệm</a:t>
            </a:r>
          </a:p>
        </p:txBody>
      </p:sp>
      <p:sp>
        <p:nvSpPr>
          <p:cNvPr id="278542" name="Rectangle 14"/>
          <p:cNvSpPr>
            <a:spLocks/>
          </p:cNvSpPr>
          <p:nvPr/>
        </p:nvSpPr>
        <p:spPr bwMode="auto">
          <a:xfrm>
            <a:off x="6096000" y="4362450"/>
            <a:ext cx="2971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Các vấn đề, trục trặc</a:t>
            </a:r>
          </a:p>
        </p:txBody>
      </p:sp>
      <p:sp>
        <p:nvSpPr>
          <p:cNvPr id="278545" name="Rectangle 17"/>
          <p:cNvSpPr>
            <a:spLocks/>
          </p:cNvSpPr>
          <p:nvPr/>
        </p:nvSpPr>
        <p:spPr bwMode="auto">
          <a:xfrm>
            <a:off x="6096000" y="2343150"/>
            <a:ext cx="1371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Lịch họp</a:t>
            </a:r>
          </a:p>
        </p:txBody>
      </p:sp>
      <p:sp>
        <p:nvSpPr>
          <p:cNvPr id="278535" name="Rectangle 7"/>
          <p:cNvSpPr>
            <a:spLocks/>
          </p:cNvSpPr>
          <p:nvPr/>
        </p:nvSpPr>
        <p:spPr bwMode="auto">
          <a:xfrm>
            <a:off x="762000" y="2876550"/>
            <a:ext cx="2057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spcBef>
                <a:spcPts val="550"/>
              </a:spcBef>
              <a:buClr>
                <a:schemeClr val="accent1"/>
              </a:buClr>
              <a:buSzPct val="70000"/>
              <a:buFont typeface="Wingdings 2" pitchFamily="18" charset="2"/>
              <a:buNone/>
            </a:pPr>
            <a:r>
              <a:rPr lang="en-US" sz="1800">
                <a:solidFill>
                  <a:schemeClr val="tx1"/>
                </a:solidFill>
              </a:rPr>
              <a:t>Lưu trữ tài liệu</a:t>
            </a:r>
          </a:p>
        </p:txBody>
      </p:sp>
      <p:sp>
        <p:nvSpPr>
          <p:cNvPr id="278541" name="Rectangle 13"/>
          <p:cNvSpPr>
            <a:spLocks/>
          </p:cNvSpPr>
          <p:nvPr/>
        </p:nvSpPr>
        <p:spPr bwMode="auto">
          <a:xfrm>
            <a:off x="838200" y="394335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Học tập, đào tạo</a:t>
            </a:r>
          </a:p>
        </p:txBody>
      </p:sp>
      <p:sp>
        <p:nvSpPr>
          <p:cNvPr id="278543" name="Rectangle 15"/>
          <p:cNvSpPr>
            <a:spLocks/>
          </p:cNvSpPr>
          <p:nvPr/>
        </p:nvSpPr>
        <p:spPr bwMode="auto">
          <a:xfrm>
            <a:off x="838200" y="188595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a:solidFill>
                  <a:schemeClr val="tx1"/>
                </a:solidFill>
              </a:rPr>
              <a:t>Phối hợp trao đổi</a:t>
            </a:r>
          </a:p>
        </p:txBody>
      </p:sp>
      <p:sp>
        <p:nvSpPr>
          <p:cNvPr id="278534" name="Rectangle 6"/>
          <p:cNvSpPr>
            <a:spLocks/>
          </p:cNvSpPr>
          <p:nvPr/>
        </p:nvSpPr>
        <p:spPr bwMode="auto">
          <a:xfrm>
            <a:off x="1905000" y="2343150"/>
            <a:ext cx="2438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Tình hình công việc</a:t>
            </a:r>
          </a:p>
        </p:txBody>
      </p:sp>
      <p:sp>
        <p:nvSpPr>
          <p:cNvPr id="278536" name="Rectangle 8"/>
          <p:cNvSpPr>
            <a:spLocks/>
          </p:cNvSpPr>
          <p:nvPr/>
        </p:nvSpPr>
        <p:spPr bwMode="auto">
          <a:xfrm>
            <a:off x="1905000" y="3409950"/>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sz="1800">
                <a:solidFill>
                  <a:schemeClr val="tx1"/>
                </a:solidFill>
              </a:rPr>
              <a:t>Quy trình làm việc</a:t>
            </a:r>
          </a:p>
        </p:txBody>
      </p:sp>
      <p:sp>
        <p:nvSpPr>
          <p:cNvPr id="278557" name="Rectangle 29"/>
          <p:cNvSpPr>
            <a:spLocks/>
          </p:cNvSpPr>
          <p:nvPr/>
        </p:nvSpPr>
        <p:spPr bwMode="auto">
          <a:xfrm>
            <a:off x="1905000" y="4400550"/>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marL="639763" lvl="1" indent="-273050" algn="l">
              <a:spcBef>
                <a:spcPts val="550"/>
              </a:spcBef>
              <a:buClr>
                <a:schemeClr val="accent1"/>
              </a:buClr>
              <a:buSzPct val="70000"/>
              <a:buFont typeface="Wingdings 2" pitchFamily="18" charset="2"/>
              <a:buNone/>
            </a:pPr>
            <a:r>
              <a:rPr lang="en-US">
                <a:solidFill>
                  <a:schemeClr val="tx1"/>
                </a:solidFill>
              </a:rPr>
              <a:t>Theo dõi, quản lý công việc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8543"/>
                                        </p:tgtEl>
                                        <p:attrNameLst>
                                          <p:attrName>style.visibility</p:attrName>
                                        </p:attrNameLst>
                                      </p:cBhvr>
                                      <p:to>
                                        <p:strVal val="visible"/>
                                      </p:to>
                                    </p:set>
                                    <p:anim calcmode="lin" valueType="num">
                                      <p:cBhvr additive="base">
                                        <p:cTn id="7" dur="500" fill="hold"/>
                                        <p:tgtEl>
                                          <p:spTgt spid="278543"/>
                                        </p:tgtEl>
                                        <p:attrNameLst>
                                          <p:attrName>ppt_x</p:attrName>
                                        </p:attrNameLst>
                                      </p:cBhvr>
                                      <p:tavLst>
                                        <p:tav tm="0">
                                          <p:val>
                                            <p:strVal val="0-#ppt_w/2"/>
                                          </p:val>
                                        </p:tav>
                                        <p:tav tm="100000">
                                          <p:val>
                                            <p:strVal val="#ppt_x"/>
                                          </p:val>
                                        </p:tav>
                                      </p:tavLst>
                                    </p:anim>
                                    <p:anim calcmode="lin" valueType="num">
                                      <p:cBhvr additive="base">
                                        <p:cTn id="8" dur="500" fill="hold"/>
                                        <p:tgtEl>
                                          <p:spTgt spid="2785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8534"/>
                                        </p:tgtEl>
                                        <p:attrNameLst>
                                          <p:attrName>style.visibility</p:attrName>
                                        </p:attrNameLst>
                                      </p:cBhvr>
                                      <p:to>
                                        <p:strVal val="visible"/>
                                      </p:to>
                                    </p:set>
                                    <p:anim calcmode="lin" valueType="num">
                                      <p:cBhvr additive="base">
                                        <p:cTn id="13" dur="500" fill="hold"/>
                                        <p:tgtEl>
                                          <p:spTgt spid="278534"/>
                                        </p:tgtEl>
                                        <p:attrNameLst>
                                          <p:attrName>ppt_x</p:attrName>
                                        </p:attrNameLst>
                                      </p:cBhvr>
                                      <p:tavLst>
                                        <p:tav tm="0">
                                          <p:val>
                                            <p:strVal val="0-#ppt_w/2"/>
                                          </p:val>
                                        </p:tav>
                                        <p:tav tm="100000">
                                          <p:val>
                                            <p:strVal val="#ppt_x"/>
                                          </p:val>
                                        </p:tav>
                                      </p:tavLst>
                                    </p:anim>
                                    <p:anim calcmode="lin" valueType="num">
                                      <p:cBhvr additive="base">
                                        <p:cTn id="14" dur="500" fill="hold"/>
                                        <p:tgtEl>
                                          <p:spTgt spid="27853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8535"/>
                                        </p:tgtEl>
                                        <p:attrNameLst>
                                          <p:attrName>style.visibility</p:attrName>
                                        </p:attrNameLst>
                                      </p:cBhvr>
                                      <p:to>
                                        <p:strVal val="visible"/>
                                      </p:to>
                                    </p:set>
                                    <p:anim calcmode="lin" valueType="num">
                                      <p:cBhvr additive="base">
                                        <p:cTn id="19" dur="500" fill="hold"/>
                                        <p:tgtEl>
                                          <p:spTgt spid="278535"/>
                                        </p:tgtEl>
                                        <p:attrNameLst>
                                          <p:attrName>ppt_x</p:attrName>
                                        </p:attrNameLst>
                                      </p:cBhvr>
                                      <p:tavLst>
                                        <p:tav tm="0">
                                          <p:val>
                                            <p:strVal val="0-#ppt_w/2"/>
                                          </p:val>
                                        </p:tav>
                                        <p:tav tm="100000">
                                          <p:val>
                                            <p:strVal val="#ppt_x"/>
                                          </p:val>
                                        </p:tav>
                                      </p:tavLst>
                                    </p:anim>
                                    <p:anim calcmode="lin" valueType="num">
                                      <p:cBhvr additive="base">
                                        <p:cTn id="20" dur="500" fill="hold"/>
                                        <p:tgtEl>
                                          <p:spTgt spid="27853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8536"/>
                                        </p:tgtEl>
                                        <p:attrNameLst>
                                          <p:attrName>style.visibility</p:attrName>
                                        </p:attrNameLst>
                                      </p:cBhvr>
                                      <p:to>
                                        <p:strVal val="visible"/>
                                      </p:to>
                                    </p:set>
                                    <p:anim calcmode="lin" valueType="num">
                                      <p:cBhvr additive="base">
                                        <p:cTn id="25" dur="500" fill="hold"/>
                                        <p:tgtEl>
                                          <p:spTgt spid="278536"/>
                                        </p:tgtEl>
                                        <p:attrNameLst>
                                          <p:attrName>ppt_x</p:attrName>
                                        </p:attrNameLst>
                                      </p:cBhvr>
                                      <p:tavLst>
                                        <p:tav tm="0">
                                          <p:val>
                                            <p:strVal val="0-#ppt_w/2"/>
                                          </p:val>
                                        </p:tav>
                                        <p:tav tm="100000">
                                          <p:val>
                                            <p:strVal val="#ppt_x"/>
                                          </p:val>
                                        </p:tav>
                                      </p:tavLst>
                                    </p:anim>
                                    <p:anim calcmode="lin" valueType="num">
                                      <p:cBhvr additive="base">
                                        <p:cTn id="26" dur="500" fill="hold"/>
                                        <p:tgtEl>
                                          <p:spTgt spid="27853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8541"/>
                                        </p:tgtEl>
                                        <p:attrNameLst>
                                          <p:attrName>style.visibility</p:attrName>
                                        </p:attrNameLst>
                                      </p:cBhvr>
                                      <p:to>
                                        <p:strVal val="visible"/>
                                      </p:to>
                                    </p:set>
                                    <p:anim calcmode="lin" valueType="num">
                                      <p:cBhvr additive="base">
                                        <p:cTn id="31" dur="500" fill="hold"/>
                                        <p:tgtEl>
                                          <p:spTgt spid="278541"/>
                                        </p:tgtEl>
                                        <p:attrNameLst>
                                          <p:attrName>ppt_x</p:attrName>
                                        </p:attrNameLst>
                                      </p:cBhvr>
                                      <p:tavLst>
                                        <p:tav tm="0">
                                          <p:val>
                                            <p:strVal val="#ppt_x"/>
                                          </p:val>
                                        </p:tav>
                                        <p:tav tm="100000">
                                          <p:val>
                                            <p:strVal val="#ppt_x"/>
                                          </p:val>
                                        </p:tav>
                                      </p:tavLst>
                                    </p:anim>
                                    <p:anim calcmode="lin" valueType="num">
                                      <p:cBhvr additive="base">
                                        <p:cTn id="32" dur="500" fill="hold"/>
                                        <p:tgtEl>
                                          <p:spTgt spid="27854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8557"/>
                                        </p:tgtEl>
                                        <p:attrNameLst>
                                          <p:attrName>style.visibility</p:attrName>
                                        </p:attrNameLst>
                                      </p:cBhvr>
                                      <p:to>
                                        <p:strVal val="visible"/>
                                      </p:to>
                                    </p:set>
                                    <p:anim calcmode="lin" valueType="num">
                                      <p:cBhvr additive="base">
                                        <p:cTn id="37" dur="500" fill="hold"/>
                                        <p:tgtEl>
                                          <p:spTgt spid="278557"/>
                                        </p:tgtEl>
                                        <p:attrNameLst>
                                          <p:attrName>ppt_x</p:attrName>
                                        </p:attrNameLst>
                                      </p:cBhvr>
                                      <p:tavLst>
                                        <p:tav tm="0">
                                          <p:val>
                                            <p:strVal val="#ppt_x"/>
                                          </p:val>
                                        </p:tav>
                                        <p:tav tm="100000">
                                          <p:val>
                                            <p:strVal val="#ppt_x"/>
                                          </p:val>
                                        </p:tav>
                                      </p:tavLst>
                                    </p:anim>
                                    <p:anim calcmode="lin" valueType="num">
                                      <p:cBhvr additive="base">
                                        <p:cTn id="38" dur="500" fill="hold"/>
                                        <p:tgtEl>
                                          <p:spTgt spid="27855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278544"/>
                                        </p:tgtEl>
                                        <p:attrNameLst>
                                          <p:attrName>style.visibility</p:attrName>
                                        </p:attrNameLst>
                                      </p:cBhvr>
                                      <p:to>
                                        <p:strVal val="visible"/>
                                      </p:to>
                                    </p:set>
                                    <p:anim calcmode="lin" valueType="num">
                                      <p:cBhvr additive="base">
                                        <p:cTn id="43" dur="500" fill="hold"/>
                                        <p:tgtEl>
                                          <p:spTgt spid="278544"/>
                                        </p:tgtEl>
                                        <p:attrNameLst>
                                          <p:attrName>ppt_x</p:attrName>
                                        </p:attrNameLst>
                                      </p:cBhvr>
                                      <p:tavLst>
                                        <p:tav tm="0">
                                          <p:val>
                                            <p:strVal val="#ppt_x"/>
                                          </p:val>
                                        </p:tav>
                                        <p:tav tm="100000">
                                          <p:val>
                                            <p:strVal val="#ppt_x"/>
                                          </p:val>
                                        </p:tav>
                                      </p:tavLst>
                                    </p:anim>
                                    <p:anim calcmode="lin" valueType="num">
                                      <p:cBhvr additive="base">
                                        <p:cTn id="44" dur="500" fill="hold"/>
                                        <p:tgtEl>
                                          <p:spTgt spid="278544"/>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78545"/>
                                        </p:tgtEl>
                                        <p:attrNameLst>
                                          <p:attrName>style.visibility</p:attrName>
                                        </p:attrNameLst>
                                      </p:cBhvr>
                                      <p:to>
                                        <p:strVal val="visible"/>
                                      </p:to>
                                    </p:set>
                                    <p:anim calcmode="lin" valueType="num">
                                      <p:cBhvr additive="base">
                                        <p:cTn id="49" dur="500" fill="hold"/>
                                        <p:tgtEl>
                                          <p:spTgt spid="278545"/>
                                        </p:tgtEl>
                                        <p:attrNameLst>
                                          <p:attrName>ppt_x</p:attrName>
                                        </p:attrNameLst>
                                      </p:cBhvr>
                                      <p:tavLst>
                                        <p:tav tm="0">
                                          <p:val>
                                            <p:strVal val="1+#ppt_w/2"/>
                                          </p:val>
                                        </p:tav>
                                        <p:tav tm="100000">
                                          <p:val>
                                            <p:strVal val="#ppt_x"/>
                                          </p:val>
                                        </p:tav>
                                      </p:tavLst>
                                    </p:anim>
                                    <p:anim calcmode="lin" valueType="num">
                                      <p:cBhvr additive="base">
                                        <p:cTn id="50" dur="500" fill="hold"/>
                                        <p:tgtEl>
                                          <p:spTgt spid="278545"/>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78538"/>
                                        </p:tgtEl>
                                        <p:attrNameLst>
                                          <p:attrName>style.visibility</p:attrName>
                                        </p:attrNameLst>
                                      </p:cBhvr>
                                      <p:to>
                                        <p:strVal val="visible"/>
                                      </p:to>
                                    </p:set>
                                    <p:anim calcmode="lin" valueType="num">
                                      <p:cBhvr additive="base">
                                        <p:cTn id="55" dur="500" fill="hold"/>
                                        <p:tgtEl>
                                          <p:spTgt spid="278538"/>
                                        </p:tgtEl>
                                        <p:attrNameLst>
                                          <p:attrName>ppt_x</p:attrName>
                                        </p:attrNameLst>
                                      </p:cBhvr>
                                      <p:tavLst>
                                        <p:tav tm="0">
                                          <p:val>
                                            <p:strVal val="1+#ppt_w/2"/>
                                          </p:val>
                                        </p:tav>
                                        <p:tav tm="100000">
                                          <p:val>
                                            <p:strVal val="#ppt_x"/>
                                          </p:val>
                                        </p:tav>
                                      </p:tavLst>
                                    </p:anim>
                                    <p:anim calcmode="lin" valueType="num">
                                      <p:cBhvr additive="base">
                                        <p:cTn id="56" dur="500" fill="hold"/>
                                        <p:tgtEl>
                                          <p:spTgt spid="278538"/>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78539"/>
                                        </p:tgtEl>
                                        <p:attrNameLst>
                                          <p:attrName>style.visibility</p:attrName>
                                        </p:attrNameLst>
                                      </p:cBhvr>
                                      <p:to>
                                        <p:strVal val="visible"/>
                                      </p:to>
                                    </p:set>
                                    <p:anim calcmode="lin" valueType="num">
                                      <p:cBhvr additive="base">
                                        <p:cTn id="61" dur="500" fill="hold"/>
                                        <p:tgtEl>
                                          <p:spTgt spid="278539"/>
                                        </p:tgtEl>
                                        <p:attrNameLst>
                                          <p:attrName>ppt_x</p:attrName>
                                        </p:attrNameLst>
                                      </p:cBhvr>
                                      <p:tavLst>
                                        <p:tav tm="0">
                                          <p:val>
                                            <p:strVal val="1+#ppt_w/2"/>
                                          </p:val>
                                        </p:tav>
                                        <p:tav tm="100000">
                                          <p:val>
                                            <p:strVal val="#ppt_x"/>
                                          </p:val>
                                        </p:tav>
                                      </p:tavLst>
                                    </p:anim>
                                    <p:anim calcmode="lin" valueType="num">
                                      <p:cBhvr additive="base">
                                        <p:cTn id="62" dur="500" fill="hold"/>
                                        <p:tgtEl>
                                          <p:spTgt spid="278539"/>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8540"/>
                                        </p:tgtEl>
                                        <p:attrNameLst>
                                          <p:attrName>style.visibility</p:attrName>
                                        </p:attrNameLst>
                                      </p:cBhvr>
                                      <p:to>
                                        <p:strVal val="visible"/>
                                      </p:to>
                                    </p:set>
                                    <p:anim calcmode="lin" valueType="num">
                                      <p:cBhvr additive="base">
                                        <p:cTn id="67" dur="500" fill="hold"/>
                                        <p:tgtEl>
                                          <p:spTgt spid="278540"/>
                                        </p:tgtEl>
                                        <p:attrNameLst>
                                          <p:attrName>ppt_x</p:attrName>
                                        </p:attrNameLst>
                                      </p:cBhvr>
                                      <p:tavLst>
                                        <p:tav tm="0">
                                          <p:val>
                                            <p:strVal val="#ppt_x"/>
                                          </p:val>
                                        </p:tav>
                                        <p:tav tm="100000">
                                          <p:val>
                                            <p:strVal val="#ppt_x"/>
                                          </p:val>
                                        </p:tav>
                                      </p:tavLst>
                                    </p:anim>
                                    <p:anim calcmode="lin" valueType="num">
                                      <p:cBhvr additive="base">
                                        <p:cTn id="68" dur="500" fill="hold"/>
                                        <p:tgtEl>
                                          <p:spTgt spid="278540"/>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78542"/>
                                        </p:tgtEl>
                                        <p:attrNameLst>
                                          <p:attrName>style.visibility</p:attrName>
                                        </p:attrNameLst>
                                      </p:cBhvr>
                                      <p:to>
                                        <p:strVal val="visible"/>
                                      </p:to>
                                    </p:set>
                                    <p:animEffect transition="in" filter="blinds(horizontal)">
                                      <p:cBhvr>
                                        <p:cTn id="73" dur="500"/>
                                        <p:tgtEl>
                                          <p:spTgt spid="278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8" grpId="0"/>
      <p:bldP spid="278540" grpId="0"/>
      <p:bldP spid="278544" grpId="0"/>
      <p:bldP spid="278539" grpId="0"/>
      <p:bldP spid="278542" grpId="0"/>
      <p:bldP spid="278545" grpId="0"/>
      <p:bldP spid="278535" grpId="0"/>
      <p:bldP spid="278541" grpId="0"/>
      <p:bldP spid="278543" grpId="0"/>
      <p:bldP spid="278534" grpId="0"/>
      <p:bldP spid="278536" grpId="0"/>
      <p:bldP spid="2785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p:txBody>
          <a:bodyPr/>
          <a:lstStyle/>
          <a:p>
            <a:pPr eaLnBrk="1" hangingPunct="1"/>
            <a:r>
              <a:rPr lang="en-US" smtClean="0"/>
              <a:t>Giới thiệu dẫn nhập</a:t>
            </a:r>
          </a:p>
        </p:txBody>
      </p:sp>
      <p:sp>
        <p:nvSpPr>
          <p:cNvPr id="280579" name="Rectangle 3"/>
          <p:cNvSpPr>
            <a:spLocks/>
          </p:cNvSpPr>
          <p:nvPr/>
        </p:nvSpPr>
        <p:spPr bwMode="auto">
          <a:xfrm>
            <a:off x="457200" y="135255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spcBef>
                <a:spcPts val="700"/>
              </a:spcBef>
              <a:buClr>
                <a:schemeClr val="accent2"/>
              </a:buClr>
              <a:buSzPct val="60000"/>
              <a:buFont typeface="Wingdings" pitchFamily="2" charset="2"/>
              <a:buChar char=""/>
            </a:pPr>
            <a:r>
              <a:rPr lang="en-US" sz="2900" b="1" i="1">
                <a:solidFill>
                  <a:srgbClr val="F8941C"/>
                </a:solidFill>
              </a:rPr>
              <a:t>Nội dung đưa vào KM</a:t>
            </a:r>
            <a:endParaRPr lang="en-US" sz="2900" i="1">
              <a:solidFill>
                <a:schemeClr val="tx1"/>
              </a:solidFill>
            </a:endParaRPr>
          </a:p>
          <a:p>
            <a:pPr marL="639763" lvl="1" indent="-273050" algn="l">
              <a:spcBef>
                <a:spcPts val="550"/>
              </a:spcBef>
              <a:buClr>
                <a:schemeClr val="accent1"/>
              </a:buClr>
              <a:buSzPct val="70000"/>
              <a:buFont typeface="Wingdings 2" pitchFamily="18" charset="2"/>
              <a:buChar char=""/>
            </a:pPr>
            <a:r>
              <a:rPr lang="en-US" sz="2600">
                <a:solidFill>
                  <a:schemeClr val="tx1"/>
                </a:solidFill>
              </a:rPr>
              <a:t>Dữ liệu (Facts/Data)</a:t>
            </a:r>
          </a:p>
          <a:p>
            <a:pPr marL="639763" lvl="1" indent="-273050" algn="l">
              <a:spcBef>
                <a:spcPts val="550"/>
              </a:spcBef>
              <a:buClr>
                <a:schemeClr val="accent1"/>
              </a:buClr>
              <a:buSzPct val="70000"/>
              <a:buFont typeface="Wingdings 2" pitchFamily="18" charset="2"/>
              <a:buChar char=""/>
            </a:pPr>
            <a:r>
              <a:rPr lang="en-US" sz="2600">
                <a:solidFill>
                  <a:schemeClr val="tx1"/>
                </a:solidFill>
              </a:rPr>
              <a:t>Thông tin (Information)</a:t>
            </a:r>
          </a:p>
          <a:p>
            <a:pPr marL="639763" lvl="1" indent="-273050" algn="l">
              <a:spcBef>
                <a:spcPts val="550"/>
              </a:spcBef>
              <a:buClr>
                <a:schemeClr val="accent1"/>
              </a:buClr>
              <a:buSzPct val="70000"/>
              <a:buFont typeface="Wingdings 2" pitchFamily="18" charset="2"/>
              <a:buChar char=""/>
            </a:pPr>
            <a:r>
              <a:rPr lang="en-US" sz="2600">
                <a:solidFill>
                  <a:schemeClr val="tx1"/>
                </a:solidFill>
              </a:rPr>
              <a:t>Kiến thức (Knowledge)</a:t>
            </a:r>
          </a:p>
          <a:p>
            <a:pPr marL="639763" lvl="1" indent="-273050" algn="l">
              <a:spcBef>
                <a:spcPts val="550"/>
              </a:spcBef>
              <a:buClr>
                <a:schemeClr val="accent1"/>
              </a:buClr>
              <a:buSzPct val="70000"/>
              <a:buFont typeface="Wingdings 2" pitchFamily="18" charset="2"/>
              <a:buChar char=""/>
            </a:pPr>
            <a:r>
              <a:rPr lang="en-US" sz="2600">
                <a:solidFill>
                  <a:schemeClr val="tx1"/>
                </a:solidFill>
              </a:rPr>
              <a:t>Trí tuệ Wisdom/ Intelligence</a:t>
            </a: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a:p>
            <a:pPr marL="639763" lvl="1" indent="-273050" algn="r">
              <a:spcBef>
                <a:spcPts val="550"/>
              </a:spcBef>
              <a:buClr>
                <a:schemeClr val="accent1"/>
              </a:buClr>
              <a:buSzPct val="70000"/>
              <a:buFont typeface="Wingdings 2" pitchFamily="18" charset="2"/>
              <a:buNone/>
            </a:pPr>
            <a:r>
              <a:rPr lang="en-US" sz="2600" i="1">
                <a:solidFill>
                  <a:schemeClr val="tx1"/>
                </a:solidFill>
              </a:rPr>
              <a:t>Không đi sâu vào phân biệt các khái niệm này</a:t>
            </a: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0579">
                                            <p:txEl>
                                              <p:pRg st="1" end="1"/>
                                            </p:txEl>
                                          </p:spTgt>
                                        </p:tgtEl>
                                        <p:attrNameLst>
                                          <p:attrName>style.visibility</p:attrName>
                                        </p:attrNameLst>
                                      </p:cBhvr>
                                      <p:to>
                                        <p:strVal val="visible"/>
                                      </p:to>
                                    </p:set>
                                    <p:animEffect transition="in" filter="blinds(horizontal)">
                                      <p:cBhvr>
                                        <p:cTn id="7" dur="500"/>
                                        <p:tgtEl>
                                          <p:spTgt spid="2805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0579">
                                            <p:txEl>
                                              <p:pRg st="2" end="2"/>
                                            </p:txEl>
                                          </p:spTgt>
                                        </p:tgtEl>
                                        <p:attrNameLst>
                                          <p:attrName>style.visibility</p:attrName>
                                        </p:attrNameLst>
                                      </p:cBhvr>
                                      <p:to>
                                        <p:strVal val="visible"/>
                                      </p:to>
                                    </p:set>
                                    <p:animEffect transition="in" filter="blinds(horizontal)">
                                      <p:cBhvr>
                                        <p:cTn id="12" dur="500"/>
                                        <p:tgtEl>
                                          <p:spTgt spid="2805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0579">
                                            <p:txEl>
                                              <p:pRg st="3" end="3"/>
                                            </p:txEl>
                                          </p:spTgt>
                                        </p:tgtEl>
                                        <p:attrNameLst>
                                          <p:attrName>style.visibility</p:attrName>
                                        </p:attrNameLst>
                                      </p:cBhvr>
                                      <p:to>
                                        <p:strVal val="visible"/>
                                      </p:to>
                                    </p:set>
                                    <p:animEffect transition="in" filter="blinds(horizontal)">
                                      <p:cBhvr>
                                        <p:cTn id="17" dur="500"/>
                                        <p:tgtEl>
                                          <p:spTgt spid="28057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80579">
                                            <p:txEl>
                                              <p:pRg st="4" end="4"/>
                                            </p:txEl>
                                          </p:spTgt>
                                        </p:tgtEl>
                                        <p:attrNameLst>
                                          <p:attrName>style.visibility</p:attrName>
                                        </p:attrNameLst>
                                      </p:cBhvr>
                                      <p:to>
                                        <p:strVal val="visible"/>
                                      </p:to>
                                    </p:set>
                                    <p:animEffect transition="in" filter="blinds(horizontal)">
                                      <p:cBhvr>
                                        <p:cTn id="22" dur="500"/>
                                        <p:tgtEl>
                                          <p:spTgt spid="28057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80579">
                                            <p:txEl>
                                              <p:pRg st="6" end="6"/>
                                            </p:txEl>
                                          </p:spTgt>
                                        </p:tgtEl>
                                        <p:attrNameLst>
                                          <p:attrName>style.visibility</p:attrName>
                                        </p:attrNameLst>
                                      </p:cBhvr>
                                      <p:to>
                                        <p:strVal val="visible"/>
                                      </p:to>
                                    </p:set>
                                    <p:animEffect transition="in" filter="blinds(horizontal)">
                                      <p:cBhvr>
                                        <p:cTn id="27" dur="500"/>
                                        <p:tgtEl>
                                          <p:spTgt spid="280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smtClean="0"/>
              <a:t>Giới thiệu dẫn nhập</a:t>
            </a:r>
          </a:p>
        </p:txBody>
      </p:sp>
      <p:sp>
        <p:nvSpPr>
          <p:cNvPr id="282627" name="Rectangle 3"/>
          <p:cNvSpPr>
            <a:spLocks/>
          </p:cNvSpPr>
          <p:nvPr/>
        </p:nvSpPr>
        <p:spPr bwMode="auto">
          <a:xfrm>
            <a:off x="457200" y="135255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lnSpc>
                <a:spcPct val="120000"/>
              </a:lnSpc>
              <a:spcBef>
                <a:spcPts val="700"/>
              </a:spcBef>
              <a:buClr>
                <a:schemeClr val="accent2"/>
              </a:buClr>
              <a:buSzPct val="60000"/>
              <a:buFont typeface="Wingdings" pitchFamily="2" charset="2"/>
              <a:buChar char=""/>
            </a:pPr>
            <a:r>
              <a:rPr lang="en-US" sz="2900" b="1" i="1">
                <a:solidFill>
                  <a:srgbClr val="F8941C"/>
                </a:solidFill>
              </a:rPr>
              <a:t>Hành động với KM</a:t>
            </a:r>
          </a:p>
          <a:p>
            <a:pPr marL="639763" lvl="1" indent="-273050" algn="l">
              <a:lnSpc>
                <a:spcPct val="120000"/>
              </a:lnSpc>
              <a:spcBef>
                <a:spcPts val="550"/>
              </a:spcBef>
              <a:buClr>
                <a:schemeClr val="accent1"/>
              </a:buClr>
              <a:buSzPct val="70000"/>
              <a:buFont typeface="Wingdings 2" pitchFamily="18" charset="2"/>
              <a:buChar char=""/>
            </a:pPr>
            <a:r>
              <a:rPr lang="en-US" sz="2600">
                <a:solidFill>
                  <a:schemeClr val="tx1"/>
                </a:solidFill>
              </a:rPr>
              <a:t>Lên sơ đồ khung về tri thức</a:t>
            </a:r>
          </a:p>
          <a:p>
            <a:pPr marL="639763" lvl="1" indent="-273050" algn="l">
              <a:lnSpc>
                <a:spcPct val="120000"/>
              </a:lnSpc>
              <a:spcBef>
                <a:spcPts val="550"/>
              </a:spcBef>
              <a:buClr>
                <a:schemeClr val="accent1"/>
              </a:buClr>
              <a:buSzPct val="70000"/>
              <a:buFont typeface="Wingdings 2" pitchFamily="18" charset="2"/>
              <a:buChar char=""/>
            </a:pPr>
            <a:r>
              <a:rPr lang="en-US" sz="2600">
                <a:solidFill>
                  <a:schemeClr val="tx1"/>
                </a:solidFill>
              </a:rPr>
              <a:t>Thu nhận tri thức</a:t>
            </a:r>
          </a:p>
          <a:p>
            <a:pPr marL="639763" lvl="1" indent="-273050" algn="l">
              <a:lnSpc>
                <a:spcPct val="120000"/>
              </a:lnSpc>
              <a:spcBef>
                <a:spcPts val="550"/>
              </a:spcBef>
              <a:buClr>
                <a:schemeClr val="accent1"/>
              </a:buClr>
              <a:buSzPct val="70000"/>
              <a:buFont typeface="Wingdings 2" pitchFamily="18" charset="2"/>
              <a:buChar char=""/>
            </a:pPr>
            <a:r>
              <a:rPr lang="en-US" sz="2600">
                <a:solidFill>
                  <a:schemeClr val="tx1"/>
                </a:solidFill>
              </a:rPr>
              <a:t>Sắp xếp, tổ chức, lưu trữ</a:t>
            </a:r>
          </a:p>
          <a:p>
            <a:pPr marL="639763" lvl="1" indent="-273050" algn="l">
              <a:lnSpc>
                <a:spcPct val="120000"/>
              </a:lnSpc>
              <a:spcBef>
                <a:spcPts val="550"/>
              </a:spcBef>
              <a:buClr>
                <a:schemeClr val="accent1"/>
              </a:buClr>
              <a:buSzPct val="70000"/>
              <a:buFont typeface="Wingdings 2" pitchFamily="18" charset="2"/>
              <a:buChar char=""/>
            </a:pPr>
            <a:r>
              <a:rPr lang="en-US" sz="2600">
                <a:solidFill>
                  <a:schemeClr val="tx1"/>
                </a:solidFill>
              </a:rPr>
              <a:t>Chia sẻ</a:t>
            </a:r>
          </a:p>
          <a:p>
            <a:pPr marL="639763" lvl="1" indent="-273050" algn="l">
              <a:lnSpc>
                <a:spcPct val="120000"/>
              </a:lnSpc>
              <a:spcBef>
                <a:spcPts val="550"/>
              </a:spcBef>
              <a:buClr>
                <a:schemeClr val="accent1"/>
              </a:buClr>
              <a:buSzPct val="70000"/>
              <a:buFont typeface="Wingdings 2" pitchFamily="18" charset="2"/>
              <a:buChar char=""/>
            </a:pPr>
            <a:r>
              <a:rPr lang="en-US" sz="2600">
                <a:solidFill>
                  <a:schemeClr val="tx1"/>
                </a:solidFill>
              </a:rPr>
              <a:t>Sử dụng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2627">
                                            <p:txEl>
                                              <p:pRg st="1" end="1"/>
                                            </p:txEl>
                                          </p:spTgt>
                                        </p:tgtEl>
                                        <p:attrNameLst>
                                          <p:attrName>style.visibility</p:attrName>
                                        </p:attrNameLst>
                                      </p:cBhvr>
                                      <p:to>
                                        <p:strVal val="visible"/>
                                      </p:to>
                                    </p:set>
                                    <p:animEffect transition="in" filter="blinds(horizontal)">
                                      <p:cBhvr>
                                        <p:cTn id="7" dur="500"/>
                                        <p:tgtEl>
                                          <p:spTgt spid="2826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2627">
                                            <p:txEl>
                                              <p:pRg st="2" end="2"/>
                                            </p:txEl>
                                          </p:spTgt>
                                        </p:tgtEl>
                                        <p:attrNameLst>
                                          <p:attrName>style.visibility</p:attrName>
                                        </p:attrNameLst>
                                      </p:cBhvr>
                                      <p:to>
                                        <p:strVal val="visible"/>
                                      </p:to>
                                    </p:set>
                                    <p:animEffect transition="in" filter="blinds(horizontal)">
                                      <p:cBhvr>
                                        <p:cTn id="12" dur="500"/>
                                        <p:tgtEl>
                                          <p:spTgt spid="2826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2627">
                                            <p:txEl>
                                              <p:pRg st="3" end="3"/>
                                            </p:txEl>
                                          </p:spTgt>
                                        </p:tgtEl>
                                        <p:attrNameLst>
                                          <p:attrName>style.visibility</p:attrName>
                                        </p:attrNameLst>
                                      </p:cBhvr>
                                      <p:to>
                                        <p:strVal val="visible"/>
                                      </p:to>
                                    </p:set>
                                    <p:animEffect transition="in" filter="blinds(horizontal)">
                                      <p:cBhvr>
                                        <p:cTn id="17" dur="500"/>
                                        <p:tgtEl>
                                          <p:spTgt spid="28262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82627">
                                            <p:txEl>
                                              <p:pRg st="4" end="4"/>
                                            </p:txEl>
                                          </p:spTgt>
                                        </p:tgtEl>
                                        <p:attrNameLst>
                                          <p:attrName>style.visibility</p:attrName>
                                        </p:attrNameLst>
                                      </p:cBhvr>
                                      <p:to>
                                        <p:strVal val="visible"/>
                                      </p:to>
                                    </p:set>
                                    <p:animEffect transition="in" filter="blinds(horizontal)">
                                      <p:cBhvr>
                                        <p:cTn id="22" dur="500"/>
                                        <p:tgtEl>
                                          <p:spTgt spid="28262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82627">
                                            <p:txEl>
                                              <p:pRg st="5" end="5"/>
                                            </p:txEl>
                                          </p:spTgt>
                                        </p:tgtEl>
                                        <p:attrNameLst>
                                          <p:attrName>style.visibility</p:attrName>
                                        </p:attrNameLst>
                                      </p:cBhvr>
                                      <p:to>
                                        <p:strVal val="visible"/>
                                      </p:to>
                                    </p:set>
                                    <p:animEffect transition="in" filter="blinds(horizontal)">
                                      <p:cBhvr>
                                        <p:cTn id="27" dur="500"/>
                                        <p:tgtEl>
                                          <p:spTgt spid="282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p:txBody>
          <a:bodyPr/>
          <a:lstStyle/>
          <a:p>
            <a:pPr eaLnBrk="1" hangingPunct="1"/>
            <a:r>
              <a:rPr lang="en-US" smtClean="0"/>
              <a:t>Giới thiệu dẫn nhập</a:t>
            </a:r>
          </a:p>
        </p:txBody>
      </p:sp>
      <p:sp>
        <p:nvSpPr>
          <p:cNvPr id="284675" name="Rectangle 3"/>
          <p:cNvSpPr>
            <a:spLocks/>
          </p:cNvSpPr>
          <p:nvPr/>
        </p:nvSpPr>
        <p:spPr bwMode="auto">
          <a:xfrm>
            <a:off x="457200" y="135255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spcBef>
                <a:spcPts val="700"/>
              </a:spcBef>
              <a:buClr>
                <a:schemeClr val="accent2"/>
              </a:buClr>
              <a:buSzPct val="60000"/>
              <a:buFont typeface="Wingdings" pitchFamily="2" charset="2"/>
              <a:buChar char=""/>
            </a:pPr>
            <a:r>
              <a:rPr lang="en-US" sz="2900" b="1" i="1">
                <a:solidFill>
                  <a:srgbClr val="F8941C"/>
                </a:solidFill>
              </a:rPr>
              <a:t>Lợi ích đạt được với KM</a:t>
            </a:r>
          </a:p>
          <a:p>
            <a:pPr marL="639763" lvl="1" indent="-273050" algn="l">
              <a:spcBef>
                <a:spcPts val="550"/>
              </a:spcBef>
              <a:buClr>
                <a:schemeClr val="accent1"/>
              </a:buClr>
              <a:buSzPct val="70000"/>
              <a:buFont typeface="Wingdings 2" pitchFamily="18" charset="2"/>
              <a:buNone/>
            </a:pPr>
            <a:endParaRPr lang="en-US" sz="2600">
              <a:solidFill>
                <a:schemeClr val="tx1"/>
              </a:solidFill>
            </a:endParaRPr>
          </a:p>
          <a:p>
            <a:pPr marL="639763" lvl="1" indent="-273050">
              <a:spcBef>
                <a:spcPts val="550"/>
              </a:spcBef>
              <a:buClr>
                <a:schemeClr val="accent1"/>
              </a:buClr>
              <a:buSzPct val="70000"/>
              <a:buFont typeface="Wingdings 2" pitchFamily="18" charset="2"/>
              <a:buNone/>
            </a:pPr>
            <a:r>
              <a:rPr lang="en-US" sz="2600" i="1">
                <a:solidFill>
                  <a:schemeClr val="tx1"/>
                </a:solidFill>
              </a:rPr>
              <a:t>Sau phần trao đổi tiếp theo, chúng ta sẽ thấy các lợi ích cụ thể của KM.</a:t>
            </a: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a:p>
            <a:pPr marL="639763" lvl="1" indent="-273050" algn="l">
              <a:spcBef>
                <a:spcPts val="550"/>
              </a:spcBef>
              <a:buClr>
                <a:schemeClr val="accent1"/>
              </a:buClr>
              <a:buSzPct val="70000"/>
              <a:buFont typeface="Wingdings 2" pitchFamily="18" charset="2"/>
              <a:buChar char=""/>
            </a:pPr>
            <a:endParaRPr lang="en-US" sz="26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84675">
                                            <p:txEl>
                                              <p:pRg st="2" end="2"/>
                                            </p:txEl>
                                          </p:spTgt>
                                        </p:tgtEl>
                                        <p:attrNameLst>
                                          <p:attrName>style.visibility</p:attrName>
                                        </p:attrNameLst>
                                      </p:cBhvr>
                                      <p:to>
                                        <p:strVal val="visible"/>
                                      </p:to>
                                    </p:set>
                                    <p:animEffect transition="in" filter="blinds(horizontal)">
                                      <p:cBhvr>
                                        <p:cTn id="7" dur="500"/>
                                        <p:tgtEl>
                                          <p:spTgt spid="284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p:cNvSpPr>
          <p:nvPr>
            <p:ph type="title" idx="4294967295"/>
          </p:nvPr>
        </p:nvSpPr>
        <p:spPr/>
        <p:txBody>
          <a:bodyPr/>
          <a:lstStyle/>
          <a:p>
            <a:pPr eaLnBrk="1" hangingPunct="1"/>
            <a:r>
              <a:rPr lang="en-US" smtClean="0"/>
              <a:t>Nội dung</a:t>
            </a:r>
          </a:p>
        </p:txBody>
      </p:sp>
      <p:sp>
        <p:nvSpPr>
          <p:cNvPr id="286723"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smtClean="0"/>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b="1" smtClean="0">
                <a:solidFill>
                  <a:srgbClr val="F8941C"/>
                </a:solidFill>
              </a:rPr>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smtClean="0"/>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smtClean="0"/>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smtClean="0"/>
              <a:t>Hỏi đáp &amp; chia sẻ mở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286723">
                                            <p:txEl>
                                              <p:pRg st="0" end="0"/>
                                            </p:txEl>
                                          </p:spTgt>
                                        </p:tgtEl>
                                        <p:attrNameLst>
                                          <p:attrName>style.visibility</p:attrName>
                                        </p:attrNameLst>
                                      </p:cBhvr>
                                      <p:to>
                                        <p:strVal val="visible"/>
                                      </p:to>
                                    </p:set>
                                    <p:animEffect transition="in" filter="box(in)">
                                      <p:cBhvr>
                                        <p:cTn id="7" dur="500"/>
                                        <p:tgtEl>
                                          <p:spTgt spid="28672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86723">
                                            <p:txEl>
                                              <p:pRg st="1" end="1"/>
                                            </p:txEl>
                                          </p:spTgt>
                                        </p:tgtEl>
                                        <p:attrNameLst>
                                          <p:attrName>style.visibility</p:attrName>
                                        </p:attrNameLst>
                                      </p:cBhvr>
                                      <p:to>
                                        <p:strVal val="visible"/>
                                      </p:to>
                                    </p:set>
                                    <p:animEffect transition="in" filter="box(in)">
                                      <p:cBhvr>
                                        <p:cTn id="10" dur="500"/>
                                        <p:tgtEl>
                                          <p:spTgt spid="28672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86723">
                                            <p:txEl>
                                              <p:pRg st="2" end="2"/>
                                            </p:txEl>
                                          </p:spTgt>
                                        </p:tgtEl>
                                        <p:attrNameLst>
                                          <p:attrName>style.visibility</p:attrName>
                                        </p:attrNameLst>
                                      </p:cBhvr>
                                      <p:to>
                                        <p:strVal val="visible"/>
                                      </p:to>
                                    </p:set>
                                    <p:animEffect transition="in" filter="box(in)">
                                      <p:cBhvr>
                                        <p:cTn id="13" dur="500"/>
                                        <p:tgtEl>
                                          <p:spTgt spid="28672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86723">
                                            <p:txEl>
                                              <p:pRg st="3" end="3"/>
                                            </p:txEl>
                                          </p:spTgt>
                                        </p:tgtEl>
                                        <p:attrNameLst>
                                          <p:attrName>style.visibility</p:attrName>
                                        </p:attrNameLst>
                                      </p:cBhvr>
                                      <p:to>
                                        <p:strVal val="visible"/>
                                      </p:to>
                                    </p:set>
                                    <p:animEffect transition="in" filter="box(in)">
                                      <p:cBhvr>
                                        <p:cTn id="16" dur="500"/>
                                        <p:tgtEl>
                                          <p:spTgt spid="28672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86723">
                                            <p:txEl>
                                              <p:pRg st="4" end="4"/>
                                            </p:txEl>
                                          </p:spTgt>
                                        </p:tgtEl>
                                        <p:attrNameLst>
                                          <p:attrName>style.visibility</p:attrName>
                                        </p:attrNameLst>
                                      </p:cBhvr>
                                      <p:to>
                                        <p:strVal val="visible"/>
                                      </p:to>
                                    </p:set>
                                    <p:animEffect transition="in" filter="box(in)">
                                      <p:cBhvr>
                                        <p:cTn id="19" dur="500"/>
                                        <p:tgtEl>
                                          <p:spTgt spid="286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smtClean="0"/>
              <a:t>Case study – thảo luận nhóm</a:t>
            </a:r>
          </a:p>
        </p:txBody>
      </p:sp>
      <p:sp>
        <p:nvSpPr>
          <p:cNvPr id="260099" name="Rectangle 3"/>
          <p:cNvSpPr>
            <a:spLocks noGrp="1"/>
          </p:cNvSpPr>
          <p:nvPr>
            <p:ph type="body" idx="4294967295"/>
          </p:nvPr>
        </p:nvSpPr>
        <p:spPr>
          <a:xfrm>
            <a:off x="612775" y="1352550"/>
            <a:ext cx="8153400" cy="3581400"/>
          </a:xfrm>
        </p:spPr>
        <p:txBody>
          <a:bodyPr/>
          <a:lstStyle/>
          <a:p>
            <a:pPr eaLnBrk="1" hangingPunct="1">
              <a:lnSpc>
                <a:spcPct val="90000"/>
              </a:lnSpc>
            </a:pPr>
            <a:r>
              <a:rPr lang="en-US" sz="2500" b="1" i="1" smtClean="0">
                <a:solidFill>
                  <a:srgbClr val="F8941C"/>
                </a:solidFill>
              </a:rPr>
              <a:t>Tình huống 01:</a:t>
            </a:r>
          </a:p>
          <a:p>
            <a:pPr lvl="1" eaLnBrk="1" hangingPunct="1">
              <a:lnSpc>
                <a:spcPct val="90000"/>
              </a:lnSpc>
              <a:buFont typeface="Wingdings 2" pitchFamily="18" charset="2"/>
              <a:buNone/>
            </a:pPr>
            <a:r>
              <a:rPr lang="en-US" sz="1800" i="1" smtClean="0"/>
              <a:t>Bạn là lãnh đạo của công ty, và Trưởng phòng kinh doanh của công ty bạn nghỉ việc đột ngột nghỉ việc và chuyển sang làm cho công ty khác. Sản phẩm của công ty là các sản phẩm về kĩ thuật, nên việc kinh doanh sản phẩm đó cũng đòi hỏi rất nhiều hiểu biết, quy trình và hướng dẫn. Trưởng phòng kinh doanh là người nắm toàn bộ thông tin về khách hàng cũng như quá trình làm việc của các khách hàng tiềm năng. </a:t>
            </a:r>
          </a:p>
          <a:p>
            <a:pPr lvl="1" eaLnBrk="1" hangingPunct="1">
              <a:lnSpc>
                <a:spcPct val="90000"/>
              </a:lnSpc>
              <a:buFont typeface="Wingdings 2" pitchFamily="18" charset="2"/>
              <a:buNone/>
            </a:pPr>
            <a:r>
              <a:rPr lang="en-US" sz="1800" b="1" smtClean="0"/>
              <a:t>Câu hỏi thảo luận:</a:t>
            </a:r>
          </a:p>
          <a:p>
            <a:pPr lvl="1" eaLnBrk="1" hangingPunct="1">
              <a:lnSpc>
                <a:spcPct val="90000"/>
              </a:lnSpc>
              <a:buFontTx/>
              <a:buChar char="-"/>
            </a:pPr>
            <a:r>
              <a:rPr lang="en-US" sz="1800" smtClean="0"/>
              <a:t>Trong trường hợp này thì có các rủi ro, khó khăn, vấn đề gì có thể phát sinh? </a:t>
            </a:r>
          </a:p>
          <a:p>
            <a:pPr lvl="1" eaLnBrk="1" hangingPunct="1">
              <a:lnSpc>
                <a:spcPct val="90000"/>
              </a:lnSpc>
              <a:buFontTx/>
              <a:buChar char="-"/>
            </a:pPr>
            <a:r>
              <a:rPr lang="en-US" sz="1800" smtClean="0"/>
              <a:t>Với vị trí lãnh đạo, bạn có thể làm gì để hạn chế các rủi ro, khó khăn gặp phải nếu việc tương tự lại sảy ra về sau?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0099">
                                            <p:txEl>
                                              <p:pRg st="1" end="1"/>
                                            </p:txEl>
                                          </p:spTgt>
                                        </p:tgtEl>
                                        <p:attrNameLst>
                                          <p:attrName>style.visibility</p:attrName>
                                        </p:attrNameLst>
                                      </p:cBhvr>
                                      <p:to>
                                        <p:strVal val="visible"/>
                                      </p:to>
                                    </p:set>
                                    <p:animEffect transition="in" filter="blinds(horizontal)">
                                      <p:cBhvr>
                                        <p:cTn id="7" dur="500"/>
                                        <p:tgtEl>
                                          <p:spTgt spid="26009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60099">
                                            <p:txEl>
                                              <p:pRg st="2" end="2"/>
                                            </p:txEl>
                                          </p:spTgt>
                                        </p:tgtEl>
                                        <p:attrNameLst>
                                          <p:attrName>style.visibility</p:attrName>
                                        </p:attrNameLst>
                                      </p:cBhvr>
                                      <p:to>
                                        <p:strVal val="visible"/>
                                      </p:to>
                                    </p:set>
                                    <p:animEffect transition="in" filter="blinds(horizontal)">
                                      <p:cBhvr>
                                        <p:cTn id="12" dur="500"/>
                                        <p:tgtEl>
                                          <p:spTgt spid="260099">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60099">
                                            <p:txEl>
                                              <p:pRg st="3" end="3"/>
                                            </p:txEl>
                                          </p:spTgt>
                                        </p:tgtEl>
                                        <p:attrNameLst>
                                          <p:attrName>style.visibility</p:attrName>
                                        </p:attrNameLst>
                                      </p:cBhvr>
                                      <p:to>
                                        <p:strVal val="visible"/>
                                      </p:to>
                                    </p:set>
                                    <p:animEffect transition="in" filter="blinds(horizontal)">
                                      <p:cBhvr>
                                        <p:cTn id="15" dur="500"/>
                                        <p:tgtEl>
                                          <p:spTgt spid="260099">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60099">
                                            <p:txEl>
                                              <p:pRg st="4" end="4"/>
                                            </p:txEl>
                                          </p:spTgt>
                                        </p:tgtEl>
                                        <p:attrNameLst>
                                          <p:attrName>style.visibility</p:attrName>
                                        </p:attrNameLst>
                                      </p:cBhvr>
                                      <p:to>
                                        <p:strVal val="visible"/>
                                      </p:to>
                                    </p:set>
                                    <p:animEffect transition="in" filter="blinds(horizontal)">
                                      <p:cBhvr>
                                        <p:cTn id="18" dur="500"/>
                                        <p:tgtEl>
                                          <p:spTgt spid="260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smtClean="0"/>
              <a:t>Case study – thảo luận nhóm</a:t>
            </a:r>
          </a:p>
        </p:txBody>
      </p:sp>
      <p:sp>
        <p:nvSpPr>
          <p:cNvPr id="288771" name="Rectangle 3"/>
          <p:cNvSpPr>
            <a:spLocks noGrp="1"/>
          </p:cNvSpPr>
          <p:nvPr>
            <p:ph type="body" idx="4294967295"/>
          </p:nvPr>
        </p:nvSpPr>
        <p:spPr>
          <a:xfrm>
            <a:off x="612775" y="1352550"/>
            <a:ext cx="8153400" cy="3581400"/>
          </a:xfrm>
        </p:spPr>
        <p:txBody>
          <a:bodyPr/>
          <a:lstStyle/>
          <a:p>
            <a:pPr eaLnBrk="1" hangingPunct="1"/>
            <a:r>
              <a:rPr lang="en-US" b="1" i="1" smtClean="0">
                <a:solidFill>
                  <a:srgbClr val="F8941C"/>
                </a:solidFill>
              </a:rPr>
              <a:t>Tình huống 02:</a:t>
            </a:r>
          </a:p>
          <a:p>
            <a:pPr lvl="1" eaLnBrk="1" hangingPunct="1">
              <a:buFont typeface="Wingdings 2" pitchFamily="18" charset="2"/>
              <a:buNone/>
            </a:pPr>
            <a:r>
              <a:rPr lang="en-US" sz="1800" i="1" smtClean="0"/>
              <a:t>Các bộ phận trong công ty bạn làm việc ở các địa điểm cách xa nhau. Và cấp quản lý trực tiếp của bộ phận cũng thường công tác xa. Trong khi bản chất của công việc lại thường xuyên phải có sự phối hợp, trao đổi giữa các bộ phận với nhau và cấp quản lý cũng thường xuyên phải nắm bắt tình hình công việc để có chỉ đạo kịp thời. </a:t>
            </a:r>
          </a:p>
          <a:p>
            <a:pPr lvl="1" eaLnBrk="1" hangingPunct="1">
              <a:buFont typeface="Wingdings 2" pitchFamily="18" charset="2"/>
              <a:buNone/>
            </a:pPr>
            <a:r>
              <a:rPr lang="en-US" sz="1800" b="1" smtClean="0"/>
              <a:t>Câu hỏi thảo luận:</a:t>
            </a:r>
          </a:p>
          <a:p>
            <a:pPr lvl="1" eaLnBrk="1" hangingPunct="1">
              <a:buFontTx/>
              <a:buChar char="-"/>
            </a:pPr>
            <a:r>
              <a:rPr lang="en-US" sz="1800" smtClean="0"/>
              <a:t>Để đáp ứng được nhu cầu trao đổi, phối hợp và cập nhật thông tin giữa các bộ phận khác nhau, giữa những người ở những nơi khác nhau đó, bạn sẽ làm như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8771">
                                            <p:txEl>
                                              <p:pRg st="1" end="1"/>
                                            </p:txEl>
                                          </p:spTgt>
                                        </p:tgtEl>
                                        <p:attrNameLst>
                                          <p:attrName>style.visibility</p:attrName>
                                        </p:attrNameLst>
                                      </p:cBhvr>
                                      <p:to>
                                        <p:strVal val="visible"/>
                                      </p:to>
                                    </p:set>
                                    <p:animEffect transition="in" filter="blinds(horizontal)">
                                      <p:cBhvr>
                                        <p:cTn id="7" dur="500"/>
                                        <p:tgtEl>
                                          <p:spTgt spid="2887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8771">
                                            <p:txEl>
                                              <p:pRg st="2" end="2"/>
                                            </p:txEl>
                                          </p:spTgt>
                                        </p:tgtEl>
                                        <p:attrNameLst>
                                          <p:attrName>style.visibility</p:attrName>
                                        </p:attrNameLst>
                                      </p:cBhvr>
                                      <p:to>
                                        <p:strVal val="visible"/>
                                      </p:to>
                                    </p:set>
                                    <p:animEffect transition="in" filter="blinds(horizontal)">
                                      <p:cBhvr>
                                        <p:cTn id="12" dur="500"/>
                                        <p:tgtEl>
                                          <p:spTgt spid="288771">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88771">
                                            <p:txEl>
                                              <p:pRg st="3" end="3"/>
                                            </p:txEl>
                                          </p:spTgt>
                                        </p:tgtEl>
                                        <p:attrNameLst>
                                          <p:attrName>style.visibility</p:attrName>
                                        </p:attrNameLst>
                                      </p:cBhvr>
                                      <p:to>
                                        <p:strVal val="visible"/>
                                      </p:to>
                                    </p:set>
                                    <p:animEffect transition="in" filter="blinds(horizontal)">
                                      <p:cBhvr>
                                        <p:cTn id="15" dur="500"/>
                                        <p:tgtEl>
                                          <p:spTgt spid="288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p:txBody>
          <a:bodyPr/>
          <a:lstStyle/>
          <a:p>
            <a:pPr eaLnBrk="1" hangingPunct="1"/>
            <a:r>
              <a:rPr lang="en-US" smtClean="0"/>
              <a:t>Case study – thảo luận nhóm</a:t>
            </a:r>
          </a:p>
        </p:txBody>
      </p:sp>
      <p:sp>
        <p:nvSpPr>
          <p:cNvPr id="290819" name="Rectangle 3"/>
          <p:cNvSpPr>
            <a:spLocks noGrp="1"/>
          </p:cNvSpPr>
          <p:nvPr>
            <p:ph type="body" idx="4294967295"/>
          </p:nvPr>
        </p:nvSpPr>
        <p:spPr>
          <a:xfrm>
            <a:off x="612775" y="1352550"/>
            <a:ext cx="8153400" cy="3581400"/>
          </a:xfrm>
        </p:spPr>
        <p:txBody>
          <a:bodyPr/>
          <a:lstStyle/>
          <a:p>
            <a:pPr eaLnBrk="1" hangingPunct="1"/>
            <a:r>
              <a:rPr lang="en-US" b="1" i="1" smtClean="0">
                <a:solidFill>
                  <a:srgbClr val="F8941C"/>
                </a:solidFill>
              </a:rPr>
              <a:t>Tình huống 03:</a:t>
            </a:r>
          </a:p>
          <a:p>
            <a:pPr lvl="1" eaLnBrk="1" hangingPunct="1">
              <a:buFont typeface="Wingdings 2" pitchFamily="18" charset="2"/>
              <a:buNone/>
            </a:pPr>
            <a:r>
              <a:rPr lang="en-US" sz="1800" i="1" smtClean="0"/>
              <a:t>Công ty bạn là một công ty tư vấn luật, và do đó có rất nhiều văn bản, tài liệu pháp lí cần chia sẻ trong công ty, và cùng một tài liệu lại thường có các phiên bản khác nhau vẫn cần được lưu giữ để đối chiếu, so sánh. Bên cạnh đó là các thông tin làm việc với khách hàng thì cần được chia sẻ giữa trong nội bộ nhóm làm việc, nhưng không được tiết lộ cho những người thuộc nhóm khác. </a:t>
            </a:r>
          </a:p>
          <a:p>
            <a:pPr lvl="1" eaLnBrk="1" hangingPunct="1">
              <a:buFont typeface="Wingdings 2" pitchFamily="18" charset="2"/>
              <a:buNone/>
            </a:pPr>
            <a:r>
              <a:rPr lang="en-US" sz="1800" b="1" smtClean="0"/>
              <a:t>Câu hỏi thảo luận:</a:t>
            </a:r>
          </a:p>
          <a:p>
            <a:pPr lvl="1" eaLnBrk="1" hangingPunct="1">
              <a:buFontTx/>
              <a:buChar char="-"/>
            </a:pPr>
            <a:r>
              <a:rPr lang="en-US" sz="1800" smtClean="0"/>
              <a:t>Bạn sẽ chọn giải pháp như thế nào để lưu trữ, chia sẻ thông tin, tài liệu trong tình huống đó?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0819">
                                            <p:txEl>
                                              <p:pRg st="1" end="1"/>
                                            </p:txEl>
                                          </p:spTgt>
                                        </p:tgtEl>
                                        <p:attrNameLst>
                                          <p:attrName>style.visibility</p:attrName>
                                        </p:attrNameLst>
                                      </p:cBhvr>
                                      <p:to>
                                        <p:strVal val="visible"/>
                                      </p:to>
                                    </p:set>
                                    <p:animEffect transition="in" filter="blinds(horizontal)">
                                      <p:cBhvr>
                                        <p:cTn id="7" dur="500"/>
                                        <p:tgtEl>
                                          <p:spTgt spid="2908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90819">
                                            <p:txEl>
                                              <p:pRg st="2" end="2"/>
                                            </p:txEl>
                                          </p:spTgt>
                                        </p:tgtEl>
                                        <p:attrNameLst>
                                          <p:attrName>style.visibility</p:attrName>
                                        </p:attrNameLst>
                                      </p:cBhvr>
                                      <p:to>
                                        <p:strVal val="visible"/>
                                      </p:to>
                                    </p:set>
                                    <p:animEffect transition="in" filter="blinds(horizontal)">
                                      <p:cBhvr>
                                        <p:cTn id="12" dur="500"/>
                                        <p:tgtEl>
                                          <p:spTgt spid="290819">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90819">
                                            <p:txEl>
                                              <p:pRg st="3" end="3"/>
                                            </p:txEl>
                                          </p:spTgt>
                                        </p:tgtEl>
                                        <p:attrNameLst>
                                          <p:attrName>style.visibility</p:attrName>
                                        </p:attrNameLst>
                                      </p:cBhvr>
                                      <p:to>
                                        <p:strVal val="visible"/>
                                      </p:to>
                                    </p:set>
                                    <p:animEffect transition="in" filter="blinds(horizontal)">
                                      <p:cBhvr>
                                        <p:cTn id="15" dur="500"/>
                                        <p:tgtEl>
                                          <p:spTgt spid="290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p:cNvSpPr>
          <p:nvPr>
            <p:ph type="title"/>
          </p:nvPr>
        </p:nvSpPr>
        <p:spPr>
          <a:xfrm>
            <a:off x="609600" y="117475"/>
            <a:ext cx="8153400" cy="1006475"/>
          </a:xfrm>
        </p:spPr>
        <p:txBody>
          <a:bodyPr/>
          <a:lstStyle/>
          <a:p>
            <a:r>
              <a:rPr lang="en-US" smtClean="0"/>
              <a:t>Người dẫn dắt chia sẻ</a:t>
            </a:r>
          </a:p>
        </p:txBody>
      </p:sp>
      <p:sp>
        <p:nvSpPr>
          <p:cNvPr id="3" name="Rectangle 2"/>
          <p:cNvSpPr>
            <a:spLocks/>
          </p:cNvSpPr>
          <p:nvPr/>
        </p:nvSpPr>
        <p:spPr bwMode="auto">
          <a:xfrm>
            <a:off x="0" y="1428750"/>
            <a:ext cx="91440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spcBef>
                <a:spcPts val="700"/>
              </a:spcBef>
              <a:buClr>
                <a:schemeClr val="accent2"/>
              </a:buClr>
              <a:buSzPct val="60000"/>
              <a:buFont typeface="Wingdings" pitchFamily="2" charset="2"/>
              <a:buNone/>
            </a:pPr>
            <a:endParaRPr lang="en-US" sz="2500">
              <a:solidFill>
                <a:schemeClr val="tx1"/>
              </a:solidFill>
            </a:endParaRPr>
          </a:p>
          <a:p>
            <a:pPr>
              <a:lnSpc>
                <a:spcPct val="80000"/>
              </a:lnSpc>
              <a:spcBef>
                <a:spcPts val="700"/>
              </a:spcBef>
              <a:buClr>
                <a:schemeClr val="accent2"/>
              </a:buClr>
              <a:buSzPct val="60000"/>
              <a:buFont typeface="Wingdings" pitchFamily="2" charset="2"/>
              <a:buNone/>
            </a:pPr>
            <a:r>
              <a:rPr lang="en-US" b="1">
                <a:solidFill>
                  <a:schemeClr val="tx1"/>
                </a:solidFill>
              </a:rPr>
              <a:t>Nguyễn Thanh Tùng</a:t>
            </a:r>
          </a:p>
          <a:p>
            <a:pPr>
              <a:lnSpc>
                <a:spcPct val="80000"/>
              </a:lnSpc>
              <a:spcBef>
                <a:spcPts val="700"/>
              </a:spcBef>
              <a:buClr>
                <a:schemeClr val="accent2"/>
              </a:buClr>
              <a:buSzPct val="60000"/>
              <a:buFont typeface="Wingdings" pitchFamily="2" charset="2"/>
              <a:buNone/>
            </a:pPr>
            <a:r>
              <a:rPr lang="en-US" i="1">
                <a:solidFill>
                  <a:schemeClr val="tx1"/>
                </a:solidFill>
              </a:rPr>
              <a:t>Giám đốc</a:t>
            </a:r>
          </a:p>
          <a:p>
            <a:pPr>
              <a:lnSpc>
                <a:spcPct val="80000"/>
              </a:lnSpc>
              <a:spcBef>
                <a:spcPts val="700"/>
              </a:spcBef>
              <a:buClr>
                <a:schemeClr val="accent2"/>
              </a:buClr>
              <a:buSzPct val="60000"/>
              <a:buFont typeface="Wingdings" pitchFamily="2" charset="2"/>
              <a:buNone/>
            </a:pPr>
            <a:r>
              <a:rPr lang="en-US" b="1">
                <a:solidFill>
                  <a:srgbClr val="F8941C"/>
                </a:solidFill>
              </a:rPr>
              <a:t>aroma</a:t>
            </a:r>
            <a:r>
              <a:rPr lang="en-US" b="1">
                <a:solidFill>
                  <a:schemeClr val="tx1"/>
                </a:solidFill>
              </a:rPr>
              <a:t> – tiếng anh cho người đi làm</a:t>
            </a:r>
          </a:p>
          <a:p>
            <a:pPr>
              <a:lnSpc>
                <a:spcPct val="80000"/>
              </a:lnSpc>
              <a:spcBef>
                <a:spcPts val="700"/>
              </a:spcBef>
              <a:buClr>
                <a:schemeClr val="accent2"/>
              </a:buClr>
              <a:buSzPct val="60000"/>
              <a:buFont typeface="Wingdings" pitchFamily="2" charset="2"/>
              <a:buNone/>
            </a:pPr>
            <a:endParaRPr lang="en-US" i="1">
              <a:solidFill>
                <a:schemeClr val="tx1"/>
              </a:solidFill>
            </a:endParaRPr>
          </a:p>
          <a:p>
            <a:pPr>
              <a:lnSpc>
                <a:spcPct val="80000"/>
              </a:lnSpc>
              <a:spcBef>
                <a:spcPts val="700"/>
              </a:spcBef>
              <a:buClr>
                <a:schemeClr val="accent2"/>
              </a:buClr>
              <a:buSzPct val="60000"/>
              <a:buFont typeface="Wingdings" pitchFamily="2" charset="2"/>
              <a:buNone/>
            </a:pPr>
            <a:r>
              <a:rPr lang="en-US" i="1">
                <a:solidFill>
                  <a:schemeClr val="tx1"/>
                </a:solidFill>
              </a:rPr>
              <a:t>Người trực tiếp triển khai hệ thống </a:t>
            </a:r>
          </a:p>
          <a:p>
            <a:pPr>
              <a:lnSpc>
                <a:spcPct val="80000"/>
              </a:lnSpc>
              <a:spcBef>
                <a:spcPts val="700"/>
              </a:spcBef>
              <a:buClr>
                <a:schemeClr val="accent2"/>
              </a:buClr>
              <a:buSzPct val="60000"/>
              <a:buFont typeface="Wingdings" pitchFamily="2" charset="2"/>
              <a:buNone/>
            </a:pPr>
            <a:r>
              <a:rPr lang="en-US" i="1">
                <a:solidFill>
                  <a:schemeClr val="tx1"/>
                </a:solidFill>
              </a:rPr>
              <a:t>knowledge management tại </a:t>
            </a:r>
            <a:r>
              <a:rPr lang="en-US" b="1" i="1">
                <a:solidFill>
                  <a:srgbClr val="F8941C"/>
                </a:solidFill>
              </a:rPr>
              <a:t>aroma.</a:t>
            </a:r>
          </a:p>
          <a:p>
            <a:pPr>
              <a:lnSpc>
                <a:spcPct val="80000"/>
              </a:lnSpc>
              <a:spcBef>
                <a:spcPts val="700"/>
              </a:spcBef>
              <a:buClr>
                <a:schemeClr val="accent2"/>
              </a:buClr>
              <a:buSzPct val="60000"/>
              <a:buFont typeface="Wingdings" pitchFamily="2" charset="2"/>
              <a:buNone/>
            </a:pPr>
            <a:endParaRPr lang="en-US" b="1" i="1">
              <a:solidFill>
                <a:srgbClr val="F8941C"/>
              </a:solidFill>
            </a:endParaRPr>
          </a:p>
          <a:p>
            <a:pPr>
              <a:lnSpc>
                <a:spcPct val="80000"/>
              </a:lnSpc>
              <a:spcBef>
                <a:spcPts val="700"/>
              </a:spcBef>
              <a:buClr>
                <a:schemeClr val="accent2"/>
              </a:buClr>
              <a:buSzPct val="60000"/>
              <a:buFont typeface="Wingdings" pitchFamily="2" charset="2"/>
              <a:buNone/>
            </a:pPr>
            <a:r>
              <a:rPr lang="en-US">
                <a:solidFill>
                  <a:schemeClr val="tx1"/>
                </a:solidFill>
              </a:rPr>
              <a:t>tel: 098 888 2995, email: tung@aroma.vn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linds(horizontal)">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p:txBody>
          <a:bodyPr/>
          <a:lstStyle/>
          <a:p>
            <a:pPr eaLnBrk="1" hangingPunct="1"/>
            <a:r>
              <a:rPr lang="en-US" smtClean="0"/>
              <a:t>Case study – thảo luận nhóm</a:t>
            </a:r>
          </a:p>
        </p:txBody>
      </p:sp>
      <p:sp>
        <p:nvSpPr>
          <p:cNvPr id="292867" name="Rectangle 3"/>
          <p:cNvSpPr>
            <a:spLocks noGrp="1"/>
          </p:cNvSpPr>
          <p:nvPr>
            <p:ph type="body" idx="4294967295"/>
          </p:nvPr>
        </p:nvSpPr>
        <p:spPr>
          <a:xfrm>
            <a:off x="612775" y="1352550"/>
            <a:ext cx="8153400" cy="3581400"/>
          </a:xfrm>
        </p:spPr>
        <p:txBody>
          <a:bodyPr/>
          <a:lstStyle/>
          <a:p>
            <a:pPr eaLnBrk="1" hangingPunct="1"/>
            <a:r>
              <a:rPr lang="en-US" b="1" i="1" smtClean="0">
                <a:solidFill>
                  <a:srgbClr val="F8941C"/>
                </a:solidFill>
              </a:rPr>
              <a:t>Tình huống 04:</a:t>
            </a:r>
          </a:p>
          <a:p>
            <a:pPr lvl="1" eaLnBrk="1" hangingPunct="1">
              <a:buFont typeface="Wingdings 2" pitchFamily="18" charset="2"/>
              <a:buNone/>
            </a:pPr>
            <a:r>
              <a:rPr lang="en-US" sz="1800" i="1" smtClean="0"/>
              <a:t>Các bộ phận trong công ty bạn làm việc ở các địa điểm cách xa nhau. Và cấp quản lý trực tiếp của bộ phận cũng thường công tác xa. Trong khi bản chất của công việc lại thường xuyên phải có sự phối hợp, trao đổi giữa các bộ phận với nhau và cấp quản lý cũng thường xuyên phải nắm bắt tình hình công việc để có chỉ đạo kịp thời. </a:t>
            </a:r>
          </a:p>
          <a:p>
            <a:pPr lvl="1" eaLnBrk="1" hangingPunct="1">
              <a:buFont typeface="Wingdings 2" pitchFamily="18" charset="2"/>
              <a:buNone/>
            </a:pPr>
            <a:r>
              <a:rPr lang="en-US" sz="1800" b="1" smtClean="0"/>
              <a:t>Câu hỏi thảo luận:</a:t>
            </a:r>
          </a:p>
          <a:p>
            <a:pPr lvl="1" eaLnBrk="1" hangingPunct="1">
              <a:buFontTx/>
              <a:buChar char="-"/>
            </a:pPr>
            <a:r>
              <a:rPr lang="en-US" sz="1800" smtClean="0"/>
              <a:t>Để đáp ứng được nhu cầu trao đổi, phối hợp và cập nhật thông tin giữa các bộ phận khác nhau, giữa những người ở những nơi khác nhau đó, bạn sẽ làm như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2867">
                                            <p:txEl>
                                              <p:pRg st="0" end="0"/>
                                            </p:txEl>
                                          </p:spTgt>
                                        </p:tgtEl>
                                        <p:attrNameLst>
                                          <p:attrName>style.visibility</p:attrName>
                                        </p:attrNameLst>
                                      </p:cBhvr>
                                      <p:to>
                                        <p:strVal val="visible"/>
                                      </p:to>
                                    </p:set>
                                    <p:animEffect transition="in" filter="blinds(horizontal)">
                                      <p:cBhvr>
                                        <p:cTn id="7" dur="500"/>
                                        <p:tgtEl>
                                          <p:spTgt spid="29286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92867">
                                            <p:txEl>
                                              <p:pRg st="1" end="1"/>
                                            </p:txEl>
                                          </p:spTgt>
                                        </p:tgtEl>
                                        <p:attrNameLst>
                                          <p:attrName>style.visibility</p:attrName>
                                        </p:attrNameLst>
                                      </p:cBhvr>
                                      <p:to>
                                        <p:strVal val="visible"/>
                                      </p:to>
                                    </p:set>
                                    <p:animEffect transition="in" filter="blinds(horizontal)">
                                      <p:cBhvr>
                                        <p:cTn id="10" dur="500"/>
                                        <p:tgtEl>
                                          <p:spTgt spid="29286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92867">
                                            <p:txEl>
                                              <p:pRg st="2" end="2"/>
                                            </p:txEl>
                                          </p:spTgt>
                                        </p:tgtEl>
                                        <p:attrNameLst>
                                          <p:attrName>style.visibility</p:attrName>
                                        </p:attrNameLst>
                                      </p:cBhvr>
                                      <p:to>
                                        <p:strVal val="visible"/>
                                      </p:to>
                                    </p:set>
                                    <p:animEffect transition="in" filter="blinds(horizontal)">
                                      <p:cBhvr>
                                        <p:cTn id="15" dur="500"/>
                                        <p:tgtEl>
                                          <p:spTgt spid="292867">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92867">
                                            <p:txEl>
                                              <p:pRg st="3" end="3"/>
                                            </p:txEl>
                                          </p:spTgt>
                                        </p:tgtEl>
                                        <p:attrNameLst>
                                          <p:attrName>style.visibility</p:attrName>
                                        </p:attrNameLst>
                                      </p:cBhvr>
                                      <p:to>
                                        <p:strVal val="visible"/>
                                      </p:to>
                                    </p:set>
                                    <p:animEffect transition="in" filter="blinds(horizontal)">
                                      <p:cBhvr>
                                        <p:cTn id="18" dur="500"/>
                                        <p:tgtEl>
                                          <p:spTgt spid="292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p:txBody>
          <a:bodyPr/>
          <a:lstStyle/>
          <a:p>
            <a:pPr eaLnBrk="1" hangingPunct="1"/>
            <a:r>
              <a:rPr lang="en-US" smtClean="0"/>
              <a:t>Case study – thảo luận nhóm</a:t>
            </a:r>
          </a:p>
        </p:txBody>
      </p:sp>
      <p:sp>
        <p:nvSpPr>
          <p:cNvPr id="24579" name="Rectangle 3"/>
          <p:cNvSpPr>
            <a:spLocks/>
          </p:cNvSpPr>
          <p:nvPr/>
        </p:nvSpPr>
        <p:spPr bwMode="auto">
          <a:xfrm>
            <a:off x="457200" y="142875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spcBef>
                <a:spcPts val="700"/>
              </a:spcBef>
              <a:spcAft>
                <a:spcPct val="100000"/>
              </a:spcAft>
              <a:buClr>
                <a:schemeClr val="accent2"/>
              </a:buClr>
              <a:buSzPct val="60000"/>
              <a:buFont typeface="Wingdings" pitchFamily="2" charset="2"/>
              <a:buChar char=""/>
            </a:pPr>
            <a:r>
              <a:rPr lang="en-US" sz="2900" b="1" i="1">
                <a:solidFill>
                  <a:srgbClr val="F8941C"/>
                </a:solidFill>
              </a:rPr>
              <a:t>Hướng dẫn thực hiện</a:t>
            </a:r>
          </a:p>
          <a:p>
            <a:pPr marL="639763" lvl="1" indent="-273050" algn="l">
              <a:spcBef>
                <a:spcPts val="550"/>
              </a:spcBef>
              <a:spcAft>
                <a:spcPct val="100000"/>
              </a:spcAft>
              <a:buClr>
                <a:schemeClr val="accent1"/>
              </a:buClr>
              <a:buSzPct val="70000"/>
              <a:buFont typeface="Wingdings 2" pitchFamily="18" charset="2"/>
              <a:buChar char=""/>
            </a:pPr>
            <a:r>
              <a:rPr lang="en-US" sz="2600">
                <a:solidFill>
                  <a:schemeClr val="tx1"/>
                </a:solidFill>
              </a:rPr>
              <a:t>Chia làm 04 nhóm thảo luận 04 tình huống</a:t>
            </a:r>
          </a:p>
          <a:p>
            <a:pPr marL="639763" lvl="1" indent="-273050" algn="l">
              <a:spcBef>
                <a:spcPts val="550"/>
              </a:spcBef>
              <a:spcAft>
                <a:spcPct val="100000"/>
              </a:spcAft>
              <a:buClr>
                <a:schemeClr val="accent1"/>
              </a:buClr>
              <a:buSzPct val="70000"/>
              <a:buFont typeface="Wingdings 2" pitchFamily="18" charset="2"/>
              <a:buChar char=""/>
            </a:pPr>
            <a:r>
              <a:rPr lang="en-US" sz="2600">
                <a:solidFill>
                  <a:schemeClr val="tx1"/>
                </a:solidFill>
              </a:rPr>
              <a:t>Thảo luận xong, mỗi nhóm sẽ cử một người trình bày kết quả của nhóm mình.</a:t>
            </a:r>
          </a:p>
          <a:p>
            <a:pPr marL="639763" lvl="1" indent="-273050" algn="l">
              <a:spcBef>
                <a:spcPts val="550"/>
              </a:spcBef>
              <a:spcAft>
                <a:spcPct val="100000"/>
              </a:spcAft>
              <a:buClr>
                <a:schemeClr val="accent1"/>
              </a:buClr>
              <a:buSzPct val="70000"/>
              <a:buFont typeface="Wingdings 2" pitchFamily="18" charset="2"/>
              <a:buChar char=""/>
            </a:pPr>
            <a:endParaRPr lang="en-US" sz="2600">
              <a:solidFill>
                <a:schemeClr val="tx1"/>
              </a:solidFill>
            </a:endParaRPr>
          </a:p>
          <a:p>
            <a:pPr marL="639763" lvl="1" indent="-273050" algn="l">
              <a:spcBef>
                <a:spcPts val="550"/>
              </a:spcBef>
              <a:spcAft>
                <a:spcPct val="100000"/>
              </a:spcAft>
              <a:buClr>
                <a:schemeClr val="accent1"/>
              </a:buClr>
              <a:buSzPct val="70000"/>
              <a:buFont typeface="Wingdings 2" pitchFamily="18" charset="2"/>
              <a:buChar char=""/>
            </a:pPr>
            <a:endParaRPr lang="en-US" sz="260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p:cNvSpPr>
          <p:nvPr>
            <p:ph type="title" idx="4294967295"/>
          </p:nvPr>
        </p:nvSpPr>
        <p:spPr/>
        <p:txBody>
          <a:bodyPr/>
          <a:lstStyle/>
          <a:p>
            <a:pPr eaLnBrk="1" hangingPunct="1"/>
            <a:r>
              <a:rPr lang="en-US" smtClean="0"/>
              <a:t>Nội dung</a:t>
            </a:r>
          </a:p>
        </p:txBody>
      </p:sp>
      <p:sp>
        <p:nvSpPr>
          <p:cNvPr id="303107"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smtClean="0"/>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smtClean="0"/>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b="1" smtClean="0">
                <a:solidFill>
                  <a:srgbClr val="F8941C"/>
                </a:solidFill>
              </a:rPr>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smtClean="0"/>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smtClean="0"/>
              <a:t>Hỏi đáp &amp; chia sẻ mở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animEffect transition="in" filter="box(in)">
                                      <p:cBhvr>
                                        <p:cTn id="7" dur="500"/>
                                        <p:tgtEl>
                                          <p:spTgt spid="30310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03107">
                                            <p:txEl>
                                              <p:pRg st="1" end="1"/>
                                            </p:txEl>
                                          </p:spTgt>
                                        </p:tgtEl>
                                        <p:attrNameLst>
                                          <p:attrName>style.visibility</p:attrName>
                                        </p:attrNameLst>
                                      </p:cBhvr>
                                      <p:to>
                                        <p:strVal val="visible"/>
                                      </p:to>
                                    </p:set>
                                    <p:animEffect transition="in" filter="box(in)">
                                      <p:cBhvr>
                                        <p:cTn id="10" dur="500"/>
                                        <p:tgtEl>
                                          <p:spTgt spid="30310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03107">
                                            <p:txEl>
                                              <p:pRg st="2" end="2"/>
                                            </p:txEl>
                                          </p:spTgt>
                                        </p:tgtEl>
                                        <p:attrNameLst>
                                          <p:attrName>style.visibility</p:attrName>
                                        </p:attrNameLst>
                                      </p:cBhvr>
                                      <p:to>
                                        <p:strVal val="visible"/>
                                      </p:to>
                                    </p:set>
                                    <p:animEffect transition="in" filter="box(in)">
                                      <p:cBhvr>
                                        <p:cTn id="13" dur="500"/>
                                        <p:tgtEl>
                                          <p:spTgt spid="30310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03107">
                                            <p:txEl>
                                              <p:pRg st="3" end="3"/>
                                            </p:txEl>
                                          </p:spTgt>
                                        </p:tgtEl>
                                        <p:attrNameLst>
                                          <p:attrName>style.visibility</p:attrName>
                                        </p:attrNameLst>
                                      </p:cBhvr>
                                      <p:to>
                                        <p:strVal val="visible"/>
                                      </p:to>
                                    </p:set>
                                    <p:animEffect transition="in" filter="box(in)">
                                      <p:cBhvr>
                                        <p:cTn id="16" dur="500"/>
                                        <p:tgtEl>
                                          <p:spTgt spid="30310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03107">
                                            <p:txEl>
                                              <p:pRg st="4" end="4"/>
                                            </p:txEl>
                                          </p:spTgt>
                                        </p:tgtEl>
                                        <p:attrNameLst>
                                          <p:attrName>style.visibility</p:attrName>
                                        </p:attrNameLst>
                                      </p:cBhvr>
                                      <p:to>
                                        <p:strVal val="visible"/>
                                      </p:to>
                                    </p:set>
                                    <p:animEffect transition="in" filter="box(in)">
                                      <p:cBhvr>
                                        <p:cTn id="19" dur="500"/>
                                        <p:tgtEl>
                                          <p:spTgt spid="303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p:cNvSpPr>
          <p:nvPr>
            <p:ph type="title" idx="4294967295"/>
          </p:nvPr>
        </p:nvSpPr>
        <p:spPr/>
        <p:txBody>
          <a:bodyPr/>
          <a:lstStyle/>
          <a:p>
            <a:pPr eaLnBrk="1" hangingPunct="1"/>
            <a:r>
              <a:rPr lang="en-US" smtClean="0"/>
              <a:t>Kỹ thuật - công nghệ thông tin</a:t>
            </a:r>
          </a:p>
        </p:txBody>
      </p:sp>
      <p:sp>
        <p:nvSpPr>
          <p:cNvPr id="331779"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None/>
            </a:pPr>
            <a:r>
              <a:rPr lang="en-US" sz="2900" i="1" smtClean="0"/>
              <a:t>Vấn đề kĩ thuật, hệ thống công nghệ thông tin bản thân nó không phải là KM, nhưng KM thường được xây dựng trên các hệ thống này, và nó có thể thúc đẩy nhanh việc triển khai KM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31779">
                                            <p:txEl>
                                              <p:pRg st="0" end="0"/>
                                            </p:txEl>
                                          </p:spTgt>
                                        </p:tgtEl>
                                        <p:attrNameLst>
                                          <p:attrName>style.visibility</p:attrName>
                                        </p:attrNameLst>
                                      </p:cBhvr>
                                      <p:to>
                                        <p:strVal val="visible"/>
                                      </p:to>
                                    </p:set>
                                    <p:animEffect transition="in" filter="blinds(horizontal)">
                                      <p:cBhvr>
                                        <p:cTn id="7" dur="500"/>
                                        <p:tgtEl>
                                          <p:spTgt spid="3317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p:cNvSpPr>
          <p:nvPr>
            <p:ph type="title" idx="4294967295"/>
          </p:nvPr>
        </p:nvSpPr>
        <p:spPr/>
        <p:txBody>
          <a:bodyPr/>
          <a:lstStyle/>
          <a:p>
            <a:pPr eaLnBrk="1" hangingPunct="1"/>
            <a:r>
              <a:rPr lang="en-US" smtClean="0"/>
              <a:t>Kỹ thuật - công nghệ thông tin</a:t>
            </a:r>
          </a:p>
        </p:txBody>
      </p:sp>
      <p:sp>
        <p:nvSpPr>
          <p:cNvPr id="333827" name="Rectangle 2"/>
          <p:cNvSpPr>
            <a:spLocks noGrp="1"/>
          </p:cNvSpPr>
          <p:nvPr>
            <p:ph sz="quarter" idx="4294967295"/>
          </p:nvPr>
        </p:nvSpPr>
        <p:spPr>
          <a:xfrm>
            <a:off x="609600" y="1504950"/>
            <a:ext cx="7924800" cy="2438400"/>
          </a:xfrm>
        </p:spPr>
        <p:txBody>
          <a:bodyPr anchor="ctr"/>
          <a:lstStyle/>
          <a:p>
            <a:pPr lvl="1" eaLnBrk="1" hangingPunct="1">
              <a:lnSpc>
                <a:spcPct val="150000"/>
              </a:lnSpc>
              <a:spcBef>
                <a:spcPts val="700"/>
              </a:spcBef>
              <a:buClr>
                <a:schemeClr val="accent2"/>
              </a:buClr>
              <a:buSzPct val="60000"/>
              <a:buFont typeface="Wingdings" pitchFamily="2" charset="2"/>
              <a:buChar char=""/>
            </a:pPr>
            <a:r>
              <a:rPr lang="en-US" sz="2900" smtClean="0"/>
              <a:t>Các lựa chọn về kĩ thuật</a:t>
            </a:r>
          </a:p>
          <a:p>
            <a:pPr lvl="1" eaLnBrk="1" hangingPunct="1">
              <a:lnSpc>
                <a:spcPct val="150000"/>
              </a:lnSpc>
              <a:spcBef>
                <a:spcPts val="700"/>
              </a:spcBef>
              <a:buClr>
                <a:schemeClr val="accent2"/>
              </a:buClr>
              <a:buSzPct val="60000"/>
              <a:buFont typeface="Wingdings" pitchFamily="2" charset="2"/>
              <a:buChar char=""/>
            </a:pPr>
            <a:r>
              <a:rPr lang="en-US" sz="2900" smtClean="0"/>
              <a:t>Cyn.in knowledge management</a:t>
            </a:r>
          </a:p>
          <a:p>
            <a:pPr lvl="1" eaLnBrk="1" hangingPunct="1">
              <a:lnSpc>
                <a:spcPct val="150000"/>
              </a:lnSpc>
              <a:spcBef>
                <a:spcPts val="700"/>
              </a:spcBef>
              <a:buClr>
                <a:schemeClr val="accent2"/>
              </a:buClr>
              <a:buSzPct val="60000"/>
              <a:buFont typeface="Wingdings" pitchFamily="2" charset="2"/>
              <a:buChar char=""/>
            </a:pPr>
            <a:r>
              <a:rPr lang="en-US" sz="2900" smtClean="0"/>
              <a:t>Các phương án triển Cyn.in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Effect transition="in" filter="blinds(horizontal)">
                                      <p:cBhvr>
                                        <p:cTn id="7" dur="500"/>
                                        <p:tgtEl>
                                          <p:spTgt spid="333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3827">
                                            <p:txEl>
                                              <p:pRg st="1" end="1"/>
                                            </p:txEl>
                                          </p:spTgt>
                                        </p:tgtEl>
                                        <p:attrNameLst>
                                          <p:attrName>style.visibility</p:attrName>
                                        </p:attrNameLst>
                                      </p:cBhvr>
                                      <p:to>
                                        <p:strVal val="visible"/>
                                      </p:to>
                                    </p:set>
                                    <p:animEffect transition="in" filter="blinds(horizontal)">
                                      <p:cBhvr>
                                        <p:cTn id="12" dur="500"/>
                                        <p:tgtEl>
                                          <p:spTgt spid="3338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3827">
                                            <p:txEl>
                                              <p:pRg st="2" end="2"/>
                                            </p:txEl>
                                          </p:spTgt>
                                        </p:tgtEl>
                                        <p:attrNameLst>
                                          <p:attrName>style.visibility</p:attrName>
                                        </p:attrNameLst>
                                      </p:cBhvr>
                                      <p:to>
                                        <p:strVal val="visible"/>
                                      </p:to>
                                    </p:set>
                                    <p:animEffect transition="in" filter="blinds(horizontal)">
                                      <p:cBhvr>
                                        <p:cTn id="17" dur="500"/>
                                        <p:tgtEl>
                                          <p:spTgt spid="3338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p:cNvSpPr>
          <p:nvPr>
            <p:ph type="title" idx="4294967295"/>
          </p:nvPr>
        </p:nvSpPr>
        <p:spPr/>
        <p:txBody>
          <a:bodyPr/>
          <a:lstStyle/>
          <a:p>
            <a:pPr eaLnBrk="1" hangingPunct="1"/>
            <a:r>
              <a:rPr lang="en-US" smtClean="0"/>
              <a:t>Kỹ thuật - công nghệ thông tin</a:t>
            </a:r>
          </a:p>
        </p:txBody>
      </p:sp>
      <p:sp>
        <p:nvSpPr>
          <p:cNvPr id="385027" name="Rectangle 2"/>
          <p:cNvSpPr>
            <a:spLocks noGrp="1"/>
          </p:cNvSpPr>
          <p:nvPr>
            <p:ph sz="quarter" idx="4294967295"/>
          </p:nvPr>
        </p:nvSpPr>
        <p:spPr>
          <a:xfrm>
            <a:off x="609600" y="1504950"/>
            <a:ext cx="7924800" cy="2438400"/>
          </a:xfrm>
        </p:spPr>
        <p:txBody>
          <a:bodyPr anchor="ctr"/>
          <a:lstStyle/>
          <a:p>
            <a:pPr lvl="1" eaLnBrk="1" hangingPunct="1">
              <a:lnSpc>
                <a:spcPct val="150000"/>
              </a:lnSpc>
              <a:spcBef>
                <a:spcPts val="700"/>
              </a:spcBef>
              <a:buClr>
                <a:schemeClr val="accent2"/>
              </a:buClr>
              <a:buSzPct val="60000"/>
              <a:buFont typeface="Wingdings" pitchFamily="2" charset="2"/>
              <a:buChar char=""/>
            </a:pPr>
            <a:r>
              <a:rPr lang="en-US" sz="2900" b="1" i="1" smtClean="0">
                <a:solidFill>
                  <a:srgbClr val="F8941C"/>
                </a:solidFill>
              </a:rPr>
              <a:t>Các lựa chọn về kĩ thuật</a:t>
            </a:r>
          </a:p>
          <a:p>
            <a:pPr lvl="1" eaLnBrk="1" hangingPunct="1">
              <a:lnSpc>
                <a:spcPct val="150000"/>
              </a:lnSpc>
              <a:spcBef>
                <a:spcPts val="700"/>
              </a:spcBef>
              <a:buClr>
                <a:schemeClr val="accent2"/>
              </a:buClr>
              <a:buSzPct val="60000"/>
              <a:buFont typeface="Wingdings" pitchFamily="2" charset="2"/>
              <a:buChar char=""/>
            </a:pPr>
            <a:r>
              <a:rPr lang="en-US" sz="2900" smtClean="0"/>
              <a:t>Cyn.in knowledge management</a:t>
            </a:r>
          </a:p>
          <a:p>
            <a:pPr lvl="1" eaLnBrk="1" hangingPunct="1">
              <a:lnSpc>
                <a:spcPct val="150000"/>
              </a:lnSpc>
              <a:spcBef>
                <a:spcPts val="700"/>
              </a:spcBef>
              <a:buClr>
                <a:schemeClr val="accent2"/>
              </a:buClr>
              <a:buSzPct val="60000"/>
              <a:buFont typeface="Wingdings" pitchFamily="2" charset="2"/>
              <a:buChar char=""/>
            </a:pPr>
            <a:r>
              <a:rPr lang="en-US" sz="2900" smtClean="0"/>
              <a:t>Các phương án triển Cyn.in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5027">
                                            <p:txEl>
                                              <p:pRg st="0" end="0"/>
                                            </p:txEl>
                                          </p:spTgt>
                                        </p:tgtEl>
                                        <p:attrNameLst>
                                          <p:attrName>style.visibility</p:attrName>
                                        </p:attrNameLst>
                                      </p:cBhvr>
                                      <p:to>
                                        <p:strVal val="visible"/>
                                      </p:to>
                                    </p:set>
                                    <p:animEffect transition="in" filter="blinds(horizontal)">
                                      <p:cBhvr>
                                        <p:cTn id="7" dur="500"/>
                                        <p:tgtEl>
                                          <p:spTgt spid="385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5027">
                                            <p:txEl>
                                              <p:pRg st="1" end="1"/>
                                            </p:txEl>
                                          </p:spTgt>
                                        </p:tgtEl>
                                        <p:attrNameLst>
                                          <p:attrName>style.visibility</p:attrName>
                                        </p:attrNameLst>
                                      </p:cBhvr>
                                      <p:to>
                                        <p:strVal val="visible"/>
                                      </p:to>
                                    </p:set>
                                    <p:animEffect transition="in" filter="blinds(horizontal)">
                                      <p:cBhvr>
                                        <p:cTn id="12" dur="500"/>
                                        <p:tgtEl>
                                          <p:spTgt spid="385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5027">
                                            <p:txEl>
                                              <p:pRg st="2" end="2"/>
                                            </p:txEl>
                                          </p:spTgt>
                                        </p:tgtEl>
                                        <p:attrNameLst>
                                          <p:attrName>style.visibility</p:attrName>
                                        </p:attrNameLst>
                                      </p:cBhvr>
                                      <p:to>
                                        <p:strVal val="visible"/>
                                      </p:to>
                                    </p:set>
                                    <p:animEffect transition="in" filter="blinds(horizontal)">
                                      <p:cBhvr>
                                        <p:cTn id="17" dur="500"/>
                                        <p:tgtEl>
                                          <p:spTgt spid="385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7"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p:cNvSpPr>
          <p:nvPr>
            <p:ph type="title" idx="4294967295"/>
          </p:nvPr>
        </p:nvSpPr>
        <p:spPr/>
        <p:txBody>
          <a:bodyPr/>
          <a:lstStyle/>
          <a:p>
            <a:pPr eaLnBrk="1" hangingPunct="1"/>
            <a:r>
              <a:rPr lang="en-US" smtClean="0"/>
              <a:t>Kỹ thuật - công nghệ thông tin</a:t>
            </a:r>
          </a:p>
        </p:txBody>
      </p:sp>
      <p:sp>
        <p:nvSpPr>
          <p:cNvPr id="337923"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Các lựa chọn về kĩ thuật</a:t>
            </a:r>
          </a:p>
          <a:p>
            <a:pPr lvl="2" eaLnBrk="1" hangingPunct="1">
              <a:lnSpc>
                <a:spcPct val="120000"/>
              </a:lnSpc>
              <a:spcBef>
                <a:spcPts val="700"/>
              </a:spcBef>
              <a:buSzPct val="60000"/>
              <a:buFont typeface="Wingdings" pitchFamily="2" charset="2"/>
              <a:buChar char=""/>
            </a:pPr>
            <a:r>
              <a:rPr lang="en-US" sz="2500" smtClean="0"/>
              <a:t>Cổng nội dung (portal)</a:t>
            </a:r>
          </a:p>
          <a:p>
            <a:pPr lvl="2" eaLnBrk="1" hangingPunct="1">
              <a:lnSpc>
                <a:spcPct val="120000"/>
              </a:lnSpc>
              <a:spcBef>
                <a:spcPts val="700"/>
              </a:spcBef>
              <a:buSzPct val="60000"/>
              <a:buFont typeface="Wingdings" pitchFamily="2" charset="2"/>
              <a:buChar char=""/>
            </a:pPr>
            <a:r>
              <a:rPr lang="en-US" sz="2500" smtClean="0"/>
              <a:t>Công cụ tìm kiếm</a:t>
            </a:r>
          </a:p>
          <a:p>
            <a:pPr lvl="2" eaLnBrk="1" hangingPunct="1">
              <a:lnSpc>
                <a:spcPct val="120000"/>
              </a:lnSpc>
              <a:spcBef>
                <a:spcPts val="700"/>
              </a:spcBef>
              <a:buSzPct val="60000"/>
              <a:buFont typeface="Wingdings" pitchFamily="2" charset="2"/>
              <a:buChar char=""/>
            </a:pPr>
            <a:r>
              <a:rPr lang="en-US" sz="2500" smtClean="0"/>
              <a:t>Ổ đĩa chia sẻ dùng chung</a:t>
            </a:r>
          </a:p>
          <a:p>
            <a:pPr lvl="2" eaLnBrk="1" hangingPunct="1">
              <a:lnSpc>
                <a:spcPct val="120000"/>
              </a:lnSpc>
              <a:spcBef>
                <a:spcPts val="700"/>
              </a:spcBef>
              <a:buSzPct val="60000"/>
              <a:buFont typeface="Wingdings" pitchFamily="2" charset="2"/>
              <a:buChar char=""/>
            </a:pPr>
            <a:r>
              <a:rPr lang="en-US" sz="2500" smtClean="0"/>
              <a:t>Các ứng dụng chuyên dụng đặc thù</a:t>
            </a:r>
          </a:p>
          <a:p>
            <a:pPr lvl="2" eaLnBrk="1" hangingPunct="1">
              <a:lnSpc>
                <a:spcPct val="120000"/>
              </a:lnSpc>
              <a:spcBef>
                <a:spcPts val="700"/>
              </a:spcBef>
              <a:buSzPct val="60000"/>
              <a:buFont typeface="Wingdings" pitchFamily="2" charset="2"/>
              <a:buChar char=""/>
            </a:pPr>
            <a:r>
              <a:rPr lang="en-US" sz="2500" smtClean="0"/>
              <a:t>Hệ thống dành riêng cho KM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23">
                                            <p:txEl>
                                              <p:pRg st="1" end="1"/>
                                            </p:txEl>
                                          </p:spTgt>
                                        </p:tgtEl>
                                        <p:attrNameLst>
                                          <p:attrName>style.visibility</p:attrName>
                                        </p:attrNameLst>
                                      </p:cBhvr>
                                      <p:to>
                                        <p:strVal val="visible"/>
                                      </p:to>
                                    </p:set>
                                    <p:animEffect transition="in" filter="blinds(horizontal)">
                                      <p:cBhvr>
                                        <p:cTn id="7" dur="500"/>
                                        <p:tgtEl>
                                          <p:spTgt spid="3379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37923">
                                            <p:txEl>
                                              <p:pRg st="2" end="2"/>
                                            </p:txEl>
                                          </p:spTgt>
                                        </p:tgtEl>
                                        <p:attrNameLst>
                                          <p:attrName>style.visibility</p:attrName>
                                        </p:attrNameLst>
                                      </p:cBhvr>
                                      <p:to>
                                        <p:strVal val="visible"/>
                                      </p:to>
                                    </p:set>
                                    <p:animEffect transition="in" filter="blinds(horizontal)">
                                      <p:cBhvr>
                                        <p:cTn id="12" dur="500"/>
                                        <p:tgtEl>
                                          <p:spTgt spid="3379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37923">
                                            <p:txEl>
                                              <p:pRg st="3" end="3"/>
                                            </p:txEl>
                                          </p:spTgt>
                                        </p:tgtEl>
                                        <p:attrNameLst>
                                          <p:attrName>style.visibility</p:attrName>
                                        </p:attrNameLst>
                                      </p:cBhvr>
                                      <p:to>
                                        <p:strVal val="visible"/>
                                      </p:to>
                                    </p:set>
                                    <p:animEffect transition="in" filter="blinds(horizontal)">
                                      <p:cBhvr>
                                        <p:cTn id="17" dur="500"/>
                                        <p:tgtEl>
                                          <p:spTgt spid="33792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37923">
                                            <p:txEl>
                                              <p:pRg st="4" end="4"/>
                                            </p:txEl>
                                          </p:spTgt>
                                        </p:tgtEl>
                                        <p:attrNameLst>
                                          <p:attrName>style.visibility</p:attrName>
                                        </p:attrNameLst>
                                      </p:cBhvr>
                                      <p:to>
                                        <p:strVal val="visible"/>
                                      </p:to>
                                    </p:set>
                                    <p:animEffect transition="in" filter="blinds(horizontal)">
                                      <p:cBhvr>
                                        <p:cTn id="22" dur="500"/>
                                        <p:tgtEl>
                                          <p:spTgt spid="33792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37923">
                                            <p:txEl>
                                              <p:pRg st="5" end="5"/>
                                            </p:txEl>
                                          </p:spTgt>
                                        </p:tgtEl>
                                        <p:attrNameLst>
                                          <p:attrName>style.visibility</p:attrName>
                                        </p:attrNameLst>
                                      </p:cBhvr>
                                      <p:to>
                                        <p:strVal val="visible"/>
                                      </p:to>
                                    </p:set>
                                    <p:animEffect transition="in" filter="blinds(horizontal)">
                                      <p:cBhvr>
                                        <p:cTn id="27" dur="500"/>
                                        <p:tgtEl>
                                          <p:spTgt spid="3379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p:cNvSpPr>
          <p:nvPr>
            <p:ph type="title" idx="4294967295"/>
          </p:nvPr>
        </p:nvSpPr>
        <p:spPr/>
        <p:txBody>
          <a:bodyPr/>
          <a:lstStyle/>
          <a:p>
            <a:pPr eaLnBrk="1" hangingPunct="1"/>
            <a:r>
              <a:rPr lang="en-US" smtClean="0"/>
              <a:t>Kỹ thuật - công nghệ thông tin</a:t>
            </a:r>
          </a:p>
        </p:txBody>
      </p:sp>
      <p:sp>
        <p:nvSpPr>
          <p:cNvPr id="350212" name="Rectangle 2"/>
          <p:cNvSpPr>
            <a:spLocks/>
          </p:cNvSpPr>
          <p:nvPr/>
        </p:nvSpPr>
        <p:spPr bwMode="auto">
          <a:xfrm>
            <a:off x="609600" y="1504950"/>
            <a:ext cx="792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39763" lvl="1" indent="-273050" algn="l">
              <a:lnSpc>
                <a:spcPct val="150000"/>
              </a:lnSpc>
              <a:spcBef>
                <a:spcPts val="700"/>
              </a:spcBef>
              <a:buClr>
                <a:schemeClr val="accent2"/>
              </a:buClr>
              <a:buSzPct val="60000"/>
              <a:buFont typeface="Wingdings" pitchFamily="2" charset="2"/>
              <a:buChar char=""/>
            </a:pPr>
            <a:r>
              <a:rPr lang="en-US" sz="2900">
                <a:solidFill>
                  <a:schemeClr val="tx1"/>
                </a:solidFill>
              </a:rPr>
              <a:t>Các lựa chọn về kĩ thuật</a:t>
            </a:r>
          </a:p>
          <a:p>
            <a:pPr marL="639763" lvl="1" indent="-273050" algn="l">
              <a:lnSpc>
                <a:spcPct val="150000"/>
              </a:lnSpc>
              <a:spcBef>
                <a:spcPts val="700"/>
              </a:spcBef>
              <a:buClr>
                <a:schemeClr val="accent2"/>
              </a:buClr>
              <a:buSzPct val="60000"/>
              <a:buFont typeface="Wingdings" pitchFamily="2" charset="2"/>
              <a:buChar char=""/>
            </a:pPr>
            <a:r>
              <a:rPr lang="en-US" sz="2900" b="1" i="1">
                <a:solidFill>
                  <a:srgbClr val="F8941C"/>
                </a:solidFill>
              </a:rPr>
              <a:t>Cyn.in knowledge management</a:t>
            </a:r>
          </a:p>
          <a:p>
            <a:pPr marL="639763" lvl="1" indent="-273050" algn="l">
              <a:lnSpc>
                <a:spcPct val="150000"/>
              </a:lnSpc>
              <a:spcBef>
                <a:spcPts val="700"/>
              </a:spcBef>
              <a:buClr>
                <a:schemeClr val="accent2"/>
              </a:buClr>
              <a:buSzPct val="60000"/>
              <a:buFont typeface="Wingdings" pitchFamily="2" charset="2"/>
              <a:buChar char=""/>
            </a:pPr>
            <a:r>
              <a:rPr lang="en-US" sz="2900">
                <a:solidFill>
                  <a:schemeClr val="tx1"/>
                </a:solidFill>
              </a:rPr>
              <a:t>Các phương án triển Cyn.in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50212">
                                            <p:txEl>
                                              <p:pRg st="0" end="0"/>
                                            </p:txEl>
                                          </p:spTgt>
                                        </p:tgtEl>
                                        <p:attrNameLst>
                                          <p:attrName>style.visibility</p:attrName>
                                        </p:attrNameLst>
                                      </p:cBhvr>
                                      <p:to>
                                        <p:strVal val="visible"/>
                                      </p:to>
                                    </p:set>
                                    <p:animEffect transition="in" filter="box(in)">
                                      <p:cBhvr>
                                        <p:cTn id="7" dur="500"/>
                                        <p:tgtEl>
                                          <p:spTgt spid="35021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50212">
                                            <p:txEl>
                                              <p:pRg st="1" end="1"/>
                                            </p:txEl>
                                          </p:spTgt>
                                        </p:tgtEl>
                                        <p:attrNameLst>
                                          <p:attrName>style.visibility</p:attrName>
                                        </p:attrNameLst>
                                      </p:cBhvr>
                                      <p:to>
                                        <p:strVal val="visible"/>
                                      </p:to>
                                    </p:set>
                                    <p:animEffect transition="in" filter="box(in)">
                                      <p:cBhvr>
                                        <p:cTn id="10" dur="500"/>
                                        <p:tgtEl>
                                          <p:spTgt spid="350212">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50212">
                                            <p:txEl>
                                              <p:pRg st="2" end="2"/>
                                            </p:txEl>
                                          </p:spTgt>
                                        </p:tgtEl>
                                        <p:attrNameLst>
                                          <p:attrName>style.visibility</p:attrName>
                                        </p:attrNameLst>
                                      </p:cBhvr>
                                      <p:to>
                                        <p:strVal val="visible"/>
                                      </p:to>
                                    </p:set>
                                    <p:animEffect transition="in" filter="box(in)">
                                      <p:cBhvr>
                                        <p:cTn id="13" dur="500"/>
                                        <p:tgtEl>
                                          <p:spTgt spid="3502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p:cNvSpPr>
          <p:nvPr>
            <p:ph type="title" idx="4294967295"/>
          </p:nvPr>
        </p:nvSpPr>
        <p:spPr/>
        <p:txBody>
          <a:bodyPr/>
          <a:lstStyle/>
          <a:p>
            <a:pPr eaLnBrk="1" hangingPunct="1"/>
            <a:r>
              <a:rPr lang="en-US" smtClean="0"/>
              <a:t>Kỹ thuật - công nghệ thông tin</a:t>
            </a:r>
          </a:p>
        </p:txBody>
      </p:sp>
      <p:sp>
        <p:nvSpPr>
          <p:cNvPr id="335875"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endParaRPr lang="en-US" sz="2900" smtClean="0"/>
          </a:p>
        </p:txBody>
      </p:sp>
      <p:pic>
        <p:nvPicPr>
          <p:cNvPr id="335876" name="Picture 4" descr="cyni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22463"/>
            <a:ext cx="8382000" cy="308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Rectangle 2"/>
          <p:cNvSpPr>
            <a:spLocks/>
          </p:cNvSpPr>
          <p:nvPr/>
        </p:nvSpPr>
        <p:spPr bwMode="auto">
          <a:xfrm>
            <a:off x="609600" y="1276350"/>
            <a:ext cx="8305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39763" lvl="1" indent="-273050" algn="l">
              <a:lnSpc>
                <a:spcPct val="120000"/>
              </a:lnSpc>
              <a:spcBef>
                <a:spcPts val="700"/>
              </a:spcBef>
              <a:buClr>
                <a:schemeClr val="accent2"/>
              </a:buClr>
              <a:buSzPct val="60000"/>
              <a:buFont typeface="Wingdings" pitchFamily="2" charset="2"/>
              <a:buChar char=""/>
            </a:pPr>
            <a:r>
              <a:rPr lang="en-US" sz="2900" b="1" i="1">
                <a:solidFill>
                  <a:srgbClr val="F8941C"/>
                </a:solidFill>
              </a:rPr>
              <a:t>Cyn.in knowledge management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nodePh="1">
                                  <p:stCondLst>
                                    <p:cond delay="0"/>
                                  </p:stCondLst>
                                  <p:endCondLst>
                                    <p:cond evt="begin" delay="0">
                                      <p:tn val="5"/>
                                    </p:cond>
                                  </p:endCondLst>
                                  <p:childTnLst>
                                    <p:set>
                                      <p:cBhvr>
                                        <p:cTn id="6" dur="1" fill="hold">
                                          <p:stCondLst>
                                            <p:cond delay="0"/>
                                          </p:stCondLst>
                                        </p:cTn>
                                        <p:tgtEl>
                                          <p:spTgt spid="335875">
                                            <p:txEl>
                                              <p:pRg st="0" end="0"/>
                                            </p:txEl>
                                          </p:spTgt>
                                        </p:tgtEl>
                                        <p:attrNameLst>
                                          <p:attrName>style.visibility</p:attrName>
                                        </p:attrNameLst>
                                      </p:cBhvr>
                                      <p:to>
                                        <p:strVal val="visible"/>
                                      </p:to>
                                    </p:set>
                                    <p:animEffect transition="in" filter="blinds(horizontal)">
                                      <p:cBhvr>
                                        <p:cTn id="7" dur="500"/>
                                        <p:tgtEl>
                                          <p:spTgt spid="33587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35876"/>
                                        </p:tgtEl>
                                        <p:attrNameLst>
                                          <p:attrName>style.visibility</p:attrName>
                                        </p:attrNameLst>
                                      </p:cBhvr>
                                      <p:to>
                                        <p:strVal val="visible"/>
                                      </p:to>
                                    </p:set>
                                    <p:animEffect transition="in" filter="blinds(horizontal)">
                                      <p:cBhvr>
                                        <p:cTn id="10" dur="500"/>
                                        <p:tgtEl>
                                          <p:spTgt spid="335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5"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p:cNvSpPr>
          <p:nvPr>
            <p:ph type="title" idx="4294967295"/>
          </p:nvPr>
        </p:nvSpPr>
        <p:spPr/>
        <p:txBody>
          <a:bodyPr/>
          <a:lstStyle/>
          <a:p>
            <a:pPr eaLnBrk="1" hangingPunct="1"/>
            <a:r>
              <a:rPr lang="en-US" smtClean="0"/>
              <a:t>Kỹ thuật - công nghệ thông tin</a:t>
            </a:r>
          </a:p>
        </p:txBody>
      </p:sp>
      <p:sp>
        <p:nvSpPr>
          <p:cNvPr id="346115"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endParaRPr lang="en-US" sz="2900" smtClean="0"/>
          </a:p>
        </p:txBody>
      </p:sp>
      <p:pic>
        <p:nvPicPr>
          <p:cNvPr id="346117" name="Picture 5" descr="cyni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851025"/>
            <a:ext cx="8372475"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Rectangle 2"/>
          <p:cNvSpPr>
            <a:spLocks/>
          </p:cNvSpPr>
          <p:nvPr/>
        </p:nvSpPr>
        <p:spPr bwMode="auto">
          <a:xfrm>
            <a:off x="609600" y="1276350"/>
            <a:ext cx="8305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39763" lvl="1" indent="-273050" algn="l">
              <a:lnSpc>
                <a:spcPct val="120000"/>
              </a:lnSpc>
              <a:spcBef>
                <a:spcPts val="700"/>
              </a:spcBef>
              <a:buClr>
                <a:schemeClr val="accent2"/>
              </a:buClr>
              <a:buSzPct val="60000"/>
              <a:buFont typeface="Wingdings" pitchFamily="2" charset="2"/>
              <a:buChar char=""/>
            </a:pPr>
            <a:r>
              <a:rPr lang="en-US" sz="2900" b="1" i="1">
                <a:solidFill>
                  <a:srgbClr val="F8941C"/>
                </a:solidFill>
              </a:rPr>
              <a:t>Cyn.in knowledge management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nodePh="1">
                                  <p:stCondLst>
                                    <p:cond delay="0"/>
                                  </p:stCondLst>
                                  <p:endCondLst>
                                    <p:cond evt="begin" delay="0">
                                      <p:tn val="5"/>
                                    </p:cond>
                                  </p:endCondLst>
                                  <p:childTnLst>
                                    <p:set>
                                      <p:cBhvr>
                                        <p:cTn id="6" dur="1" fill="hold">
                                          <p:stCondLst>
                                            <p:cond delay="0"/>
                                          </p:stCondLst>
                                        </p:cTn>
                                        <p:tgtEl>
                                          <p:spTgt spid="346115">
                                            <p:txEl>
                                              <p:pRg st="0" end="0"/>
                                            </p:txEl>
                                          </p:spTgt>
                                        </p:tgtEl>
                                        <p:attrNameLst>
                                          <p:attrName>style.visibility</p:attrName>
                                        </p:attrNameLst>
                                      </p:cBhvr>
                                      <p:to>
                                        <p:strVal val="visible"/>
                                      </p:to>
                                    </p:set>
                                    <p:animEffect transition="in" filter="blinds(horizontal)">
                                      <p:cBhvr>
                                        <p:cTn id="7" dur="500"/>
                                        <p:tgtEl>
                                          <p:spTgt spid="34611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46117"/>
                                        </p:tgtEl>
                                        <p:attrNameLst>
                                          <p:attrName>style.visibility</p:attrName>
                                        </p:attrNameLst>
                                      </p:cBhvr>
                                      <p:to>
                                        <p:strVal val="visible"/>
                                      </p:to>
                                    </p:set>
                                    <p:animEffect transition="in" filter="blinds(horizontal)">
                                      <p:cBhvr>
                                        <p:cTn id="10" dur="500"/>
                                        <p:tgtEl>
                                          <p:spTgt spid="346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5"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p:txBody>
          <a:bodyPr/>
          <a:lstStyle/>
          <a:p>
            <a:pPr eaLnBrk="1" hangingPunct="1"/>
            <a:r>
              <a:rPr lang="en-US" smtClean="0"/>
              <a:t>Lời nói đầu</a:t>
            </a:r>
          </a:p>
        </p:txBody>
      </p:sp>
      <p:sp>
        <p:nvSpPr>
          <p:cNvPr id="266243" name="Rectangle 3"/>
          <p:cNvSpPr>
            <a:spLocks noGrp="1"/>
          </p:cNvSpPr>
          <p:nvPr>
            <p:ph type="body" idx="4294967295"/>
          </p:nvPr>
        </p:nvSpPr>
        <p:spPr>
          <a:xfrm>
            <a:off x="612775" y="1733550"/>
            <a:ext cx="8153400" cy="2860675"/>
          </a:xfrm>
        </p:spPr>
        <p:txBody>
          <a:bodyPr/>
          <a:lstStyle/>
          <a:p>
            <a:pPr algn="ctr" eaLnBrk="1" hangingPunct="1">
              <a:buFont typeface="Wingdings" pitchFamily="2" charset="2"/>
              <a:buNone/>
            </a:pPr>
            <a:r>
              <a:rPr lang="en-US" i="1" smtClean="0"/>
              <a:t>Các vấn đề đưa ra ở đây hoàn toàn mang tính chất quan điểm cá nhân, dựa trên thực tế triển khai </a:t>
            </a:r>
            <a:r>
              <a:rPr lang="en-US" b="1" i="1" smtClean="0"/>
              <a:t>knowledge management</a:t>
            </a:r>
            <a:r>
              <a:rPr lang="en-US" i="1" smtClean="0"/>
              <a:t> ở </a:t>
            </a:r>
            <a:r>
              <a:rPr lang="en-US" b="1" i="1" smtClean="0">
                <a:solidFill>
                  <a:srgbClr val="F8941C"/>
                </a:solidFill>
              </a:rPr>
              <a:t>aroma</a:t>
            </a:r>
            <a:r>
              <a:rPr lang="en-US" i="1" smtClean="0"/>
              <a:t>, nên có thể sẽ khác với lí thuyết, hoặc các mô hình KM được áp dụng ở những nơi khác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66243">
                                            <p:txEl>
                                              <p:pRg st="0" end="0"/>
                                            </p:txEl>
                                          </p:spTgt>
                                        </p:tgtEl>
                                        <p:attrNameLst>
                                          <p:attrName>style.visibility</p:attrName>
                                        </p:attrNameLst>
                                      </p:cBhvr>
                                      <p:to>
                                        <p:strVal val="visible"/>
                                      </p:to>
                                    </p:set>
                                    <p:animEffect transition="in" filter="blinds(horizontal)">
                                      <p:cBhvr>
                                        <p:cTn id="7" dur="500"/>
                                        <p:tgtEl>
                                          <p:spTgt spid="266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p:cNvSpPr>
          <p:nvPr>
            <p:ph type="title" idx="4294967295"/>
          </p:nvPr>
        </p:nvSpPr>
        <p:spPr/>
        <p:txBody>
          <a:bodyPr/>
          <a:lstStyle/>
          <a:p>
            <a:pPr eaLnBrk="1" hangingPunct="1"/>
            <a:r>
              <a:rPr lang="en-US" smtClean="0"/>
              <a:t>Kỹ thuật - công nghệ thông tin</a:t>
            </a:r>
          </a:p>
        </p:txBody>
      </p:sp>
      <p:sp>
        <p:nvSpPr>
          <p:cNvPr id="342019"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Cyn.in knowledge management</a:t>
            </a:r>
          </a:p>
          <a:p>
            <a:pPr lvl="2" eaLnBrk="1" hangingPunct="1">
              <a:lnSpc>
                <a:spcPct val="120000"/>
              </a:lnSpc>
              <a:spcBef>
                <a:spcPts val="700"/>
              </a:spcBef>
              <a:buSzPct val="60000"/>
              <a:buFont typeface="Wingdings" pitchFamily="2" charset="2"/>
              <a:buChar char=""/>
            </a:pPr>
            <a:r>
              <a:rPr lang="en-US" sz="2500" smtClean="0"/>
              <a:t>Mã nguồn mở - miễn phí</a:t>
            </a:r>
          </a:p>
          <a:p>
            <a:pPr lvl="2" eaLnBrk="1" hangingPunct="1">
              <a:lnSpc>
                <a:spcPct val="120000"/>
              </a:lnSpc>
              <a:spcBef>
                <a:spcPts val="700"/>
              </a:spcBef>
              <a:buSzPct val="60000"/>
              <a:buFont typeface="Wingdings" pitchFamily="2" charset="2"/>
              <a:buChar char=""/>
            </a:pPr>
            <a:r>
              <a:rPr lang="en-US" sz="2500" smtClean="0"/>
              <a:t>Nâng cấp - cập nhật thường xuyên, thuận tiện</a:t>
            </a:r>
          </a:p>
          <a:p>
            <a:pPr lvl="2" eaLnBrk="1" hangingPunct="1">
              <a:lnSpc>
                <a:spcPct val="120000"/>
              </a:lnSpc>
              <a:spcBef>
                <a:spcPts val="700"/>
              </a:spcBef>
              <a:buSzPct val="60000"/>
              <a:buFont typeface="Wingdings" pitchFamily="2" charset="2"/>
              <a:buChar char=""/>
            </a:pPr>
            <a:r>
              <a:rPr lang="en-US" sz="2500" smtClean="0"/>
              <a:t>Hệ thống đóng gói hoàn chỉnh, dễ triển khai</a:t>
            </a:r>
          </a:p>
          <a:p>
            <a:pPr lvl="2" eaLnBrk="1" hangingPunct="1">
              <a:lnSpc>
                <a:spcPct val="120000"/>
              </a:lnSpc>
              <a:spcBef>
                <a:spcPts val="700"/>
              </a:spcBef>
              <a:buSzPct val="60000"/>
              <a:buFont typeface="Wingdings" pitchFamily="2" charset="2"/>
              <a:buChar char=""/>
            </a:pPr>
            <a:r>
              <a:rPr lang="en-US" sz="2500" smtClean="0"/>
              <a:t>Tính năng hoàn thiện</a:t>
            </a:r>
          </a:p>
          <a:p>
            <a:pPr lvl="2" eaLnBrk="1" hangingPunct="1">
              <a:lnSpc>
                <a:spcPct val="120000"/>
              </a:lnSpc>
              <a:spcBef>
                <a:spcPts val="700"/>
              </a:spcBef>
              <a:buSzPct val="60000"/>
              <a:buFont typeface="Wingdings" pitchFamily="2" charset="2"/>
              <a:buChar char=""/>
            </a:pPr>
            <a:r>
              <a:rPr lang="en-US" sz="2500" smtClean="0"/>
              <a:t>Web-based + desktop client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42019">
                                            <p:txEl>
                                              <p:pRg st="1" end="1"/>
                                            </p:txEl>
                                          </p:spTgt>
                                        </p:tgtEl>
                                        <p:attrNameLst>
                                          <p:attrName>style.visibility</p:attrName>
                                        </p:attrNameLst>
                                      </p:cBhvr>
                                      <p:to>
                                        <p:strVal val="visible"/>
                                      </p:to>
                                    </p:set>
                                    <p:animEffect transition="in" filter="blinds(horizontal)">
                                      <p:cBhvr>
                                        <p:cTn id="7" dur="500"/>
                                        <p:tgtEl>
                                          <p:spTgt spid="3420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42019">
                                            <p:txEl>
                                              <p:pRg st="2" end="2"/>
                                            </p:txEl>
                                          </p:spTgt>
                                        </p:tgtEl>
                                        <p:attrNameLst>
                                          <p:attrName>style.visibility</p:attrName>
                                        </p:attrNameLst>
                                      </p:cBhvr>
                                      <p:to>
                                        <p:strVal val="visible"/>
                                      </p:to>
                                    </p:set>
                                    <p:animEffect transition="in" filter="blinds(horizontal)">
                                      <p:cBhvr>
                                        <p:cTn id="12" dur="500"/>
                                        <p:tgtEl>
                                          <p:spTgt spid="3420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42019">
                                            <p:txEl>
                                              <p:pRg st="3" end="3"/>
                                            </p:txEl>
                                          </p:spTgt>
                                        </p:tgtEl>
                                        <p:attrNameLst>
                                          <p:attrName>style.visibility</p:attrName>
                                        </p:attrNameLst>
                                      </p:cBhvr>
                                      <p:to>
                                        <p:strVal val="visible"/>
                                      </p:to>
                                    </p:set>
                                    <p:animEffect transition="in" filter="blinds(horizontal)">
                                      <p:cBhvr>
                                        <p:cTn id="17" dur="500"/>
                                        <p:tgtEl>
                                          <p:spTgt spid="3420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42019">
                                            <p:txEl>
                                              <p:pRg st="4" end="4"/>
                                            </p:txEl>
                                          </p:spTgt>
                                        </p:tgtEl>
                                        <p:attrNameLst>
                                          <p:attrName>style.visibility</p:attrName>
                                        </p:attrNameLst>
                                      </p:cBhvr>
                                      <p:to>
                                        <p:strVal val="visible"/>
                                      </p:to>
                                    </p:set>
                                    <p:animEffect transition="in" filter="blinds(horizontal)">
                                      <p:cBhvr>
                                        <p:cTn id="22" dur="500"/>
                                        <p:tgtEl>
                                          <p:spTgt spid="34201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42019">
                                            <p:txEl>
                                              <p:pRg st="5" end="5"/>
                                            </p:txEl>
                                          </p:spTgt>
                                        </p:tgtEl>
                                        <p:attrNameLst>
                                          <p:attrName>style.visibility</p:attrName>
                                        </p:attrNameLst>
                                      </p:cBhvr>
                                      <p:to>
                                        <p:strVal val="visible"/>
                                      </p:to>
                                    </p:set>
                                    <p:animEffect transition="in" filter="blinds(horizontal)">
                                      <p:cBhvr>
                                        <p:cTn id="27" dur="500"/>
                                        <p:tgtEl>
                                          <p:spTgt spid="342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p:cNvSpPr>
          <p:nvPr>
            <p:ph type="title" idx="4294967295"/>
          </p:nvPr>
        </p:nvSpPr>
        <p:spPr/>
        <p:txBody>
          <a:bodyPr/>
          <a:lstStyle/>
          <a:p>
            <a:pPr eaLnBrk="1" hangingPunct="1"/>
            <a:r>
              <a:rPr lang="en-US" smtClean="0"/>
              <a:t>Kỹ thuật - công nghệ thông tin</a:t>
            </a:r>
          </a:p>
        </p:txBody>
      </p:sp>
      <p:sp>
        <p:nvSpPr>
          <p:cNvPr id="339971"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Cyn.in knowledge management</a:t>
            </a:r>
          </a:p>
          <a:p>
            <a:pPr lvl="2" eaLnBrk="1" hangingPunct="1">
              <a:lnSpc>
                <a:spcPct val="120000"/>
              </a:lnSpc>
              <a:spcBef>
                <a:spcPts val="700"/>
              </a:spcBef>
              <a:buSzPct val="60000"/>
              <a:buFont typeface="Wingdings" pitchFamily="2" charset="2"/>
              <a:buChar char=""/>
            </a:pPr>
            <a:r>
              <a:rPr lang="en-US" sz="2500" smtClean="0"/>
              <a:t>Quản lý tài liệu, file mạnh mẽ</a:t>
            </a:r>
          </a:p>
          <a:p>
            <a:pPr lvl="2" eaLnBrk="1" hangingPunct="1">
              <a:lnSpc>
                <a:spcPct val="120000"/>
              </a:lnSpc>
              <a:spcBef>
                <a:spcPts val="700"/>
              </a:spcBef>
              <a:buSzPct val="60000"/>
              <a:buFont typeface="Wingdings" pitchFamily="2" charset="2"/>
              <a:buChar char=""/>
            </a:pPr>
            <a:r>
              <a:rPr lang="en-US" sz="2500" smtClean="0"/>
              <a:t>Quản lý thành viên, phân quyền nội dung mạnh</a:t>
            </a:r>
          </a:p>
          <a:p>
            <a:pPr lvl="2" eaLnBrk="1" hangingPunct="1">
              <a:lnSpc>
                <a:spcPct val="120000"/>
              </a:lnSpc>
              <a:spcBef>
                <a:spcPts val="700"/>
              </a:spcBef>
              <a:buSzPct val="60000"/>
              <a:buFont typeface="Wingdings" pitchFamily="2" charset="2"/>
              <a:buChar char=""/>
            </a:pPr>
            <a:r>
              <a:rPr lang="en-US" sz="2500" smtClean="0"/>
              <a:t>Bảo mật cao</a:t>
            </a:r>
          </a:p>
          <a:p>
            <a:pPr lvl="2" eaLnBrk="1" hangingPunct="1">
              <a:lnSpc>
                <a:spcPct val="120000"/>
              </a:lnSpc>
              <a:spcBef>
                <a:spcPts val="700"/>
              </a:spcBef>
              <a:buSzPct val="60000"/>
              <a:buFont typeface="Wingdings" pitchFamily="2" charset="2"/>
              <a:buChar char=""/>
            </a:pPr>
            <a:r>
              <a:rPr lang="en-US" sz="2500" smtClean="0"/>
              <a:t>Truy cập rộng rãi mọi nơi qua internet</a:t>
            </a:r>
          </a:p>
          <a:p>
            <a:pPr lvl="2" eaLnBrk="1" hangingPunct="1">
              <a:lnSpc>
                <a:spcPct val="120000"/>
              </a:lnSpc>
              <a:spcBef>
                <a:spcPts val="700"/>
              </a:spcBef>
              <a:buSzPct val="60000"/>
              <a:buFont typeface="Wingdings" pitchFamily="2" charset="2"/>
              <a:buChar char=""/>
            </a:pPr>
            <a:r>
              <a:rPr lang="en-US" sz="2500" smtClean="0"/>
              <a:t>Hệ thống mở rộng linh hoạt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9971">
                                            <p:txEl>
                                              <p:pRg st="1" end="1"/>
                                            </p:txEl>
                                          </p:spTgt>
                                        </p:tgtEl>
                                        <p:attrNameLst>
                                          <p:attrName>style.visibility</p:attrName>
                                        </p:attrNameLst>
                                      </p:cBhvr>
                                      <p:to>
                                        <p:strVal val="visible"/>
                                      </p:to>
                                    </p:set>
                                    <p:animEffect transition="in" filter="blinds(horizontal)">
                                      <p:cBhvr>
                                        <p:cTn id="7" dur="500"/>
                                        <p:tgtEl>
                                          <p:spTgt spid="3399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39971">
                                            <p:txEl>
                                              <p:pRg st="2" end="2"/>
                                            </p:txEl>
                                          </p:spTgt>
                                        </p:tgtEl>
                                        <p:attrNameLst>
                                          <p:attrName>style.visibility</p:attrName>
                                        </p:attrNameLst>
                                      </p:cBhvr>
                                      <p:to>
                                        <p:strVal val="visible"/>
                                      </p:to>
                                    </p:set>
                                    <p:animEffect transition="in" filter="blinds(horizontal)">
                                      <p:cBhvr>
                                        <p:cTn id="12" dur="500"/>
                                        <p:tgtEl>
                                          <p:spTgt spid="3399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39971">
                                            <p:txEl>
                                              <p:pRg st="3" end="3"/>
                                            </p:txEl>
                                          </p:spTgt>
                                        </p:tgtEl>
                                        <p:attrNameLst>
                                          <p:attrName>style.visibility</p:attrName>
                                        </p:attrNameLst>
                                      </p:cBhvr>
                                      <p:to>
                                        <p:strVal val="visible"/>
                                      </p:to>
                                    </p:set>
                                    <p:animEffect transition="in" filter="blinds(horizontal)">
                                      <p:cBhvr>
                                        <p:cTn id="17" dur="500"/>
                                        <p:tgtEl>
                                          <p:spTgt spid="3399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39971">
                                            <p:txEl>
                                              <p:pRg st="4" end="4"/>
                                            </p:txEl>
                                          </p:spTgt>
                                        </p:tgtEl>
                                        <p:attrNameLst>
                                          <p:attrName>style.visibility</p:attrName>
                                        </p:attrNameLst>
                                      </p:cBhvr>
                                      <p:to>
                                        <p:strVal val="visible"/>
                                      </p:to>
                                    </p:set>
                                    <p:animEffect transition="in" filter="blinds(horizontal)">
                                      <p:cBhvr>
                                        <p:cTn id="22" dur="500"/>
                                        <p:tgtEl>
                                          <p:spTgt spid="3399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39971">
                                            <p:txEl>
                                              <p:pRg st="5" end="5"/>
                                            </p:txEl>
                                          </p:spTgt>
                                        </p:tgtEl>
                                        <p:attrNameLst>
                                          <p:attrName>style.visibility</p:attrName>
                                        </p:attrNameLst>
                                      </p:cBhvr>
                                      <p:to>
                                        <p:strVal val="visible"/>
                                      </p:to>
                                    </p:set>
                                    <p:animEffect transition="in" filter="blinds(horizontal)">
                                      <p:cBhvr>
                                        <p:cTn id="27" dur="500"/>
                                        <p:tgtEl>
                                          <p:spTgt spid="339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p:cNvSpPr>
          <p:nvPr>
            <p:ph type="title" idx="4294967295"/>
          </p:nvPr>
        </p:nvSpPr>
        <p:spPr/>
        <p:txBody>
          <a:bodyPr/>
          <a:lstStyle/>
          <a:p>
            <a:pPr eaLnBrk="1" hangingPunct="1"/>
            <a:r>
              <a:rPr lang="en-US" smtClean="0"/>
              <a:t>Kỹ thuật - công nghệ thông tin</a:t>
            </a:r>
          </a:p>
        </p:txBody>
      </p:sp>
      <p:sp>
        <p:nvSpPr>
          <p:cNvPr id="348163" name="Rectangle 2"/>
          <p:cNvSpPr>
            <a:spLocks noGrp="1"/>
          </p:cNvSpPr>
          <p:nvPr>
            <p:ph sz="quarter" idx="4294967295"/>
          </p:nvPr>
        </p:nvSpPr>
        <p:spPr>
          <a:xfrm>
            <a:off x="609600" y="1200150"/>
            <a:ext cx="7924800" cy="25146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Cyn.in knowledge management</a:t>
            </a:r>
          </a:p>
          <a:p>
            <a:pPr lvl="2" eaLnBrk="1" hangingPunct="1">
              <a:lnSpc>
                <a:spcPct val="120000"/>
              </a:lnSpc>
              <a:spcBef>
                <a:spcPts val="700"/>
              </a:spcBef>
              <a:buSzPct val="60000"/>
              <a:buFont typeface="Wingdings" pitchFamily="2" charset="2"/>
              <a:buChar char=""/>
            </a:pPr>
            <a:r>
              <a:rPr lang="en-US" sz="2500" i="1" smtClean="0"/>
              <a:t>Wikis, Blogs, File Repositories, Event Calendars, Bookmark Directories, Discussion Boards, Image Galleries, Audio Galleries, Video Libraries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48163">
                                            <p:txEl>
                                              <p:pRg st="1" end="1"/>
                                            </p:txEl>
                                          </p:spTgt>
                                        </p:tgtEl>
                                        <p:attrNameLst>
                                          <p:attrName>style.visibility</p:attrName>
                                        </p:attrNameLst>
                                      </p:cBhvr>
                                      <p:to>
                                        <p:strVal val="visible"/>
                                      </p:to>
                                    </p:set>
                                    <p:animEffect transition="in" filter="box(in)">
                                      <p:cBhvr>
                                        <p:cTn id="7" dur="500"/>
                                        <p:tgtEl>
                                          <p:spTgt spid="3481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p:cNvSpPr>
          <p:nvPr>
            <p:ph type="title" idx="4294967295"/>
          </p:nvPr>
        </p:nvSpPr>
        <p:spPr/>
        <p:txBody>
          <a:bodyPr/>
          <a:lstStyle/>
          <a:p>
            <a:pPr eaLnBrk="1" hangingPunct="1"/>
            <a:r>
              <a:rPr lang="en-US" smtClean="0"/>
              <a:t>Kỹ thuật - công nghệ thông tin</a:t>
            </a:r>
          </a:p>
        </p:txBody>
      </p:sp>
      <p:sp>
        <p:nvSpPr>
          <p:cNvPr id="382979" name="Rectangle 2"/>
          <p:cNvSpPr>
            <a:spLocks noGrp="1"/>
          </p:cNvSpPr>
          <p:nvPr>
            <p:ph sz="quarter" idx="4294967295"/>
          </p:nvPr>
        </p:nvSpPr>
        <p:spPr>
          <a:xfrm>
            <a:off x="609600" y="1295400"/>
            <a:ext cx="7924800" cy="356235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www.cynapse.com/cynin</a:t>
            </a:r>
          </a:p>
          <a:p>
            <a:pPr lvl="2" eaLnBrk="1" hangingPunct="1">
              <a:lnSpc>
                <a:spcPct val="120000"/>
              </a:lnSpc>
              <a:spcBef>
                <a:spcPts val="700"/>
              </a:spcBef>
              <a:buSzPct val="60000"/>
              <a:buFont typeface="Wingdings" pitchFamily="2" charset="2"/>
              <a:buChar char=""/>
            </a:pPr>
            <a:r>
              <a:rPr lang="en-US" sz="2500" smtClean="0"/>
              <a:t>Download miễn phí</a:t>
            </a:r>
          </a:p>
          <a:p>
            <a:pPr lvl="2" eaLnBrk="1" hangingPunct="1">
              <a:lnSpc>
                <a:spcPct val="120000"/>
              </a:lnSpc>
              <a:spcBef>
                <a:spcPts val="700"/>
              </a:spcBef>
              <a:buSzPct val="60000"/>
              <a:buFont typeface="Wingdings" pitchFamily="2" charset="2"/>
              <a:buChar char=""/>
            </a:pPr>
            <a:r>
              <a:rPr lang="en-US" sz="2500" smtClean="0"/>
              <a:t>Chi tiết các tính năng</a:t>
            </a:r>
          </a:p>
          <a:p>
            <a:pPr lvl="2" eaLnBrk="1" hangingPunct="1">
              <a:lnSpc>
                <a:spcPct val="120000"/>
              </a:lnSpc>
              <a:spcBef>
                <a:spcPts val="700"/>
              </a:spcBef>
              <a:buSzPct val="60000"/>
              <a:buFont typeface="Wingdings" pitchFamily="2" charset="2"/>
              <a:buChar char=""/>
            </a:pPr>
            <a:r>
              <a:rPr lang="en-US" sz="2500" smtClean="0"/>
              <a:t>Hướng dẫn cài đặt</a:t>
            </a:r>
          </a:p>
          <a:p>
            <a:pPr lvl="2" eaLnBrk="1" hangingPunct="1">
              <a:lnSpc>
                <a:spcPct val="120000"/>
              </a:lnSpc>
              <a:spcBef>
                <a:spcPts val="700"/>
              </a:spcBef>
              <a:buSzPct val="60000"/>
              <a:buFont typeface="Wingdings" pitchFamily="2" charset="2"/>
              <a:buChar char=""/>
            </a:pPr>
            <a:r>
              <a:rPr lang="en-US" sz="2500" smtClean="0"/>
              <a:t>Tư vấn cách triển khai KM - Best Practices</a:t>
            </a:r>
          </a:p>
          <a:p>
            <a:pPr lvl="2" eaLnBrk="1" hangingPunct="1">
              <a:lnSpc>
                <a:spcPct val="120000"/>
              </a:lnSpc>
              <a:spcBef>
                <a:spcPts val="700"/>
              </a:spcBef>
              <a:buSzPct val="60000"/>
              <a:buFont typeface="Wingdings" pitchFamily="2" charset="2"/>
              <a:buChar char=""/>
            </a:pPr>
            <a:endParaRPr lang="en-US" sz="25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82979">
                                            <p:txEl>
                                              <p:pRg st="1" end="1"/>
                                            </p:txEl>
                                          </p:spTgt>
                                        </p:tgtEl>
                                        <p:attrNameLst>
                                          <p:attrName>style.visibility</p:attrName>
                                        </p:attrNameLst>
                                      </p:cBhvr>
                                      <p:to>
                                        <p:strVal val="visible"/>
                                      </p:to>
                                    </p:set>
                                    <p:animEffect transition="in" filter="blinds(horizontal)">
                                      <p:cBhvr>
                                        <p:cTn id="7" dur="500"/>
                                        <p:tgtEl>
                                          <p:spTgt spid="3829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82979">
                                            <p:txEl>
                                              <p:pRg st="2" end="2"/>
                                            </p:txEl>
                                          </p:spTgt>
                                        </p:tgtEl>
                                        <p:attrNameLst>
                                          <p:attrName>style.visibility</p:attrName>
                                        </p:attrNameLst>
                                      </p:cBhvr>
                                      <p:to>
                                        <p:strVal val="visible"/>
                                      </p:to>
                                    </p:set>
                                    <p:animEffect transition="in" filter="blinds(horizontal)">
                                      <p:cBhvr>
                                        <p:cTn id="12" dur="500"/>
                                        <p:tgtEl>
                                          <p:spTgt spid="3829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82979">
                                            <p:txEl>
                                              <p:pRg st="3" end="3"/>
                                            </p:txEl>
                                          </p:spTgt>
                                        </p:tgtEl>
                                        <p:attrNameLst>
                                          <p:attrName>style.visibility</p:attrName>
                                        </p:attrNameLst>
                                      </p:cBhvr>
                                      <p:to>
                                        <p:strVal val="visible"/>
                                      </p:to>
                                    </p:set>
                                    <p:animEffect transition="in" filter="blinds(horizontal)">
                                      <p:cBhvr>
                                        <p:cTn id="17" dur="500"/>
                                        <p:tgtEl>
                                          <p:spTgt spid="38297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82979">
                                            <p:txEl>
                                              <p:pRg st="4" end="4"/>
                                            </p:txEl>
                                          </p:spTgt>
                                        </p:tgtEl>
                                        <p:attrNameLst>
                                          <p:attrName>style.visibility</p:attrName>
                                        </p:attrNameLst>
                                      </p:cBhvr>
                                      <p:to>
                                        <p:strVal val="visible"/>
                                      </p:to>
                                    </p:set>
                                    <p:animEffect transition="in" filter="blinds(horizontal)">
                                      <p:cBhvr>
                                        <p:cTn id="22" dur="500"/>
                                        <p:tgtEl>
                                          <p:spTgt spid="3829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p:cNvSpPr>
          <p:nvPr>
            <p:ph type="title" idx="4294967295"/>
          </p:nvPr>
        </p:nvSpPr>
        <p:spPr/>
        <p:txBody>
          <a:bodyPr/>
          <a:lstStyle/>
          <a:p>
            <a:pPr eaLnBrk="1" hangingPunct="1"/>
            <a:r>
              <a:rPr lang="en-US" smtClean="0"/>
              <a:t>Kỹ thuật - công nghệ thông tin</a:t>
            </a:r>
          </a:p>
        </p:txBody>
      </p:sp>
      <p:sp>
        <p:nvSpPr>
          <p:cNvPr id="376835" name="Rectangle 2"/>
          <p:cNvSpPr>
            <a:spLocks noGrp="1"/>
          </p:cNvSpPr>
          <p:nvPr>
            <p:ph sz="quarter" idx="4294967295"/>
          </p:nvPr>
        </p:nvSpPr>
        <p:spPr>
          <a:xfrm>
            <a:off x="609600" y="1504950"/>
            <a:ext cx="7924800" cy="2438400"/>
          </a:xfrm>
        </p:spPr>
        <p:txBody>
          <a:bodyPr anchor="ctr"/>
          <a:lstStyle/>
          <a:p>
            <a:pPr lvl="1" eaLnBrk="1" hangingPunct="1">
              <a:lnSpc>
                <a:spcPct val="150000"/>
              </a:lnSpc>
              <a:spcBef>
                <a:spcPts val="700"/>
              </a:spcBef>
              <a:buClr>
                <a:schemeClr val="accent2"/>
              </a:buClr>
              <a:buSzPct val="60000"/>
              <a:buFont typeface="Wingdings" pitchFamily="2" charset="2"/>
              <a:buChar char=""/>
            </a:pPr>
            <a:r>
              <a:rPr lang="en-US" sz="2900" smtClean="0"/>
              <a:t>Các lựa chọn về kĩ thuật</a:t>
            </a:r>
          </a:p>
          <a:p>
            <a:pPr lvl="1" eaLnBrk="1" hangingPunct="1">
              <a:lnSpc>
                <a:spcPct val="150000"/>
              </a:lnSpc>
              <a:spcBef>
                <a:spcPts val="700"/>
              </a:spcBef>
              <a:buClr>
                <a:schemeClr val="accent2"/>
              </a:buClr>
              <a:buSzPct val="60000"/>
              <a:buFont typeface="Wingdings" pitchFamily="2" charset="2"/>
              <a:buChar char=""/>
            </a:pPr>
            <a:r>
              <a:rPr lang="en-US" sz="2900" smtClean="0"/>
              <a:t>Cyn.in knowledge management</a:t>
            </a:r>
          </a:p>
          <a:p>
            <a:pPr lvl="1" eaLnBrk="1" hangingPunct="1">
              <a:lnSpc>
                <a:spcPct val="150000"/>
              </a:lnSpc>
              <a:spcBef>
                <a:spcPts val="700"/>
              </a:spcBef>
              <a:buClr>
                <a:schemeClr val="accent2"/>
              </a:buClr>
              <a:buSzPct val="60000"/>
              <a:buFont typeface="Wingdings" pitchFamily="2" charset="2"/>
              <a:buChar char=""/>
            </a:pPr>
            <a:r>
              <a:rPr lang="en-US" sz="2900" b="1" i="1" smtClean="0">
                <a:solidFill>
                  <a:srgbClr val="F8941C"/>
                </a:solidFill>
              </a:rPr>
              <a:t>Các phương án triển Cyn.in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76835">
                                            <p:txEl>
                                              <p:pRg st="0" end="0"/>
                                            </p:txEl>
                                          </p:spTgt>
                                        </p:tgtEl>
                                        <p:attrNameLst>
                                          <p:attrName>style.visibility</p:attrName>
                                        </p:attrNameLst>
                                      </p:cBhvr>
                                      <p:to>
                                        <p:strVal val="visible"/>
                                      </p:to>
                                    </p:set>
                                    <p:animEffect transition="in" filter="box(in)">
                                      <p:cBhvr>
                                        <p:cTn id="7" dur="500"/>
                                        <p:tgtEl>
                                          <p:spTgt spid="37683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76835">
                                            <p:txEl>
                                              <p:pRg st="1" end="1"/>
                                            </p:txEl>
                                          </p:spTgt>
                                        </p:tgtEl>
                                        <p:attrNameLst>
                                          <p:attrName>style.visibility</p:attrName>
                                        </p:attrNameLst>
                                      </p:cBhvr>
                                      <p:to>
                                        <p:strVal val="visible"/>
                                      </p:to>
                                    </p:set>
                                    <p:animEffect transition="in" filter="box(in)">
                                      <p:cBhvr>
                                        <p:cTn id="10" dur="500"/>
                                        <p:tgtEl>
                                          <p:spTgt spid="37683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76835">
                                            <p:txEl>
                                              <p:pRg st="2" end="2"/>
                                            </p:txEl>
                                          </p:spTgt>
                                        </p:tgtEl>
                                        <p:attrNameLst>
                                          <p:attrName>style.visibility</p:attrName>
                                        </p:attrNameLst>
                                      </p:cBhvr>
                                      <p:to>
                                        <p:strVal val="visible"/>
                                      </p:to>
                                    </p:set>
                                    <p:animEffect transition="in" filter="box(in)">
                                      <p:cBhvr>
                                        <p:cTn id="13" dur="500"/>
                                        <p:tgtEl>
                                          <p:spTgt spid="376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p:cNvSpPr>
          <p:nvPr>
            <p:ph type="title" idx="4294967295"/>
          </p:nvPr>
        </p:nvSpPr>
        <p:spPr/>
        <p:txBody>
          <a:bodyPr/>
          <a:lstStyle/>
          <a:p>
            <a:pPr eaLnBrk="1" hangingPunct="1"/>
            <a:r>
              <a:rPr lang="en-US" smtClean="0"/>
              <a:t>Kỹ thuật - công nghệ thông tin</a:t>
            </a:r>
          </a:p>
        </p:txBody>
      </p:sp>
      <p:sp>
        <p:nvSpPr>
          <p:cNvPr id="356355"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i="1" smtClean="0">
                <a:solidFill>
                  <a:srgbClr val="F8941C"/>
                </a:solidFill>
              </a:rPr>
              <a:t>Các phương án triển Cyn.in</a:t>
            </a:r>
          </a:p>
          <a:p>
            <a:pPr lvl="2" eaLnBrk="1" hangingPunct="1">
              <a:lnSpc>
                <a:spcPct val="150000"/>
              </a:lnSpc>
              <a:spcBef>
                <a:spcPts val="700"/>
              </a:spcBef>
              <a:buSzPct val="60000"/>
              <a:buFont typeface="Wingdings" pitchFamily="2" charset="2"/>
              <a:buChar char=""/>
            </a:pPr>
            <a:r>
              <a:rPr lang="en-US" sz="2500" smtClean="0"/>
              <a:t>Mua dịch vụ dạng SaaS (Software as a Service)</a:t>
            </a:r>
          </a:p>
          <a:p>
            <a:pPr lvl="2" eaLnBrk="1" hangingPunct="1">
              <a:lnSpc>
                <a:spcPct val="150000"/>
              </a:lnSpc>
              <a:spcBef>
                <a:spcPts val="700"/>
              </a:spcBef>
              <a:buSzPct val="60000"/>
              <a:buFont typeface="Wingdings" pitchFamily="2" charset="2"/>
              <a:buChar char=""/>
            </a:pPr>
            <a:r>
              <a:rPr lang="en-US" sz="2500" smtClean="0"/>
              <a:t>Cài trên dedicated server/vps ở data center</a:t>
            </a:r>
          </a:p>
          <a:p>
            <a:pPr lvl="2" eaLnBrk="1" hangingPunct="1">
              <a:lnSpc>
                <a:spcPct val="150000"/>
              </a:lnSpc>
              <a:spcBef>
                <a:spcPts val="700"/>
              </a:spcBef>
              <a:buSzPct val="60000"/>
              <a:buFont typeface="Wingdings" pitchFamily="2" charset="2"/>
              <a:buChar char=""/>
            </a:pPr>
            <a:r>
              <a:rPr lang="en-US" sz="2500" smtClean="0"/>
              <a:t>Cài trên máy nội bộ trong văn phòng</a:t>
            </a:r>
          </a:p>
          <a:p>
            <a:pPr lvl="1" eaLnBrk="1" hangingPunct="1">
              <a:lnSpc>
                <a:spcPct val="120000"/>
              </a:lnSpc>
              <a:spcBef>
                <a:spcPts val="700"/>
              </a:spcBef>
              <a:buClr>
                <a:schemeClr val="accent2"/>
              </a:buClr>
              <a:buSzPct val="60000"/>
              <a:buFont typeface="Wingdings" pitchFamily="2" charset="2"/>
              <a:buNone/>
            </a:pPr>
            <a:endParaRPr lang="en-US" sz="29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56355">
                                            <p:txEl>
                                              <p:pRg st="1" end="1"/>
                                            </p:txEl>
                                          </p:spTgt>
                                        </p:tgtEl>
                                        <p:attrNameLst>
                                          <p:attrName>style.visibility</p:attrName>
                                        </p:attrNameLst>
                                      </p:cBhvr>
                                      <p:to>
                                        <p:strVal val="visible"/>
                                      </p:to>
                                    </p:set>
                                    <p:animEffect transition="in" filter="blinds(horizontal)">
                                      <p:cBhvr>
                                        <p:cTn id="7" dur="500"/>
                                        <p:tgtEl>
                                          <p:spTgt spid="3563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56355">
                                            <p:txEl>
                                              <p:pRg st="2" end="2"/>
                                            </p:txEl>
                                          </p:spTgt>
                                        </p:tgtEl>
                                        <p:attrNameLst>
                                          <p:attrName>style.visibility</p:attrName>
                                        </p:attrNameLst>
                                      </p:cBhvr>
                                      <p:to>
                                        <p:strVal val="visible"/>
                                      </p:to>
                                    </p:set>
                                    <p:animEffect transition="in" filter="blinds(horizontal)">
                                      <p:cBhvr>
                                        <p:cTn id="12" dur="500"/>
                                        <p:tgtEl>
                                          <p:spTgt spid="3563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56355">
                                            <p:txEl>
                                              <p:pRg st="3" end="3"/>
                                            </p:txEl>
                                          </p:spTgt>
                                        </p:tgtEl>
                                        <p:attrNameLst>
                                          <p:attrName>style.visibility</p:attrName>
                                        </p:attrNameLst>
                                      </p:cBhvr>
                                      <p:to>
                                        <p:strVal val="visible"/>
                                      </p:to>
                                    </p:set>
                                    <p:animEffect transition="in" filter="blinds(horizontal)">
                                      <p:cBhvr>
                                        <p:cTn id="17" dur="500"/>
                                        <p:tgtEl>
                                          <p:spTgt spid="356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p:cNvSpPr>
          <p:nvPr>
            <p:ph type="title" idx="4294967295"/>
          </p:nvPr>
        </p:nvSpPr>
        <p:spPr/>
        <p:txBody>
          <a:bodyPr/>
          <a:lstStyle/>
          <a:p>
            <a:pPr eaLnBrk="1" hangingPunct="1"/>
            <a:r>
              <a:rPr lang="en-US" smtClean="0"/>
              <a:t>Kỹ thuật - công nghệ thông tin</a:t>
            </a:r>
          </a:p>
        </p:txBody>
      </p:sp>
      <p:sp>
        <p:nvSpPr>
          <p:cNvPr id="374787" name="Rectangle 2"/>
          <p:cNvSpPr>
            <a:spLocks noGrp="1"/>
          </p:cNvSpPr>
          <p:nvPr>
            <p:ph sz="quarter" idx="4294967295"/>
          </p:nvPr>
        </p:nvSpPr>
        <p:spPr>
          <a:xfrm>
            <a:off x="609600" y="1504950"/>
            <a:ext cx="7924800" cy="2438400"/>
          </a:xfrm>
        </p:spPr>
        <p:txBody>
          <a:bodyPr anchor="ctr"/>
          <a:lstStyle/>
          <a:p>
            <a:pPr lvl="1" eaLnBrk="1" hangingPunct="1">
              <a:lnSpc>
                <a:spcPct val="150000"/>
              </a:lnSpc>
              <a:spcBef>
                <a:spcPts val="700"/>
              </a:spcBef>
              <a:buClr>
                <a:schemeClr val="accent2"/>
              </a:buClr>
              <a:buSzPct val="60000"/>
              <a:buFont typeface="Wingdings" pitchFamily="2" charset="2"/>
              <a:buChar char=""/>
            </a:pPr>
            <a:r>
              <a:rPr lang="en-US" sz="2900" smtClean="0"/>
              <a:t>Các lựa chọn về kĩ thuật</a:t>
            </a:r>
          </a:p>
          <a:p>
            <a:pPr lvl="1" eaLnBrk="1" hangingPunct="1">
              <a:lnSpc>
                <a:spcPct val="150000"/>
              </a:lnSpc>
              <a:spcBef>
                <a:spcPts val="700"/>
              </a:spcBef>
              <a:buClr>
                <a:schemeClr val="accent2"/>
              </a:buClr>
              <a:buSzPct val="60000"/>
              <a:buFont typeface="Wingdings" pitchFamily="2" charset="2"/>
              <a:buChar char=""/>
            </a:pPr>
            <a:r>
              <a:rPr lang="en-US" sz="2900" smtClean="0"/>
              <a:t>Cyn.in knowledge management</a:t>
            </a:r>
          </a:p>
          <a:p>
            <a:pPr lvl="1" eaLnBrk="1" hangingPunct="1">
              <a:lnSpc>
                <a:spcPct val="150000"/>
              </a:lnSpc>
              <a:spcBef>
                <a:spcPts val="700"/>
              </a:spcBef>
              <a:buClr>
                <a:schemeClr val="accent2"/>
              </a:buClr>
              <a:buSzPct val="60000"/>
              <a:buFont typeface="Wingdings" pitchFamily="2" charset="2"/>
              <a:buChar char=""/>
            </a:pPr>
            <a:r>
              <a:rPr lang="en-US" sz="2900" smtClean="0"/>
              <a:t>Các phương án triển Cyn.in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74787">
                                            <p:txEl>
                                              <p:pRg st="0" end="0"/>
                                            </p:txEl>
                                          </p:spTgt>
                                        </p:tgtEl>
                                        <p:attrNameLst>
                                          <p:attrName>style.visibility</p:attrName>
                                        </p:attrNameLst>
                                      </p:cBhvr>
                                      <p:to>
                                        <p:strVal val="visible"/>
                                      </p:to>
                                    </p:set>
                                    <p:animEffect transition="in" filter="box(in)">
                                      <p:cBhvr>
                                        <p:cTn id="7" dur="500"/>
                                        <p:tgtEl>
                                          <p:spTgt spid="37478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74787">
                                            <p:txEl>
                                              <p:pRg st="1" end="1"/>
                                            </p:txEl>
                                          </p:spTgt>
                                        </p:tgtEl>
                                        <p:attrNameLst>
                                          <p:attrName>style.visibility</p:attrName>
                                        </p:attrNameLst>
                                      </p:cBhvr>
                                      <p:to>
                                        <p:strVal val="visible"/>
                                      </p:to>
                                    </p:set>
                                    <p:animEffect transition="in" filter="box(in)">
                                      <p:cBhvr>
                                        <p:cTn id="10" dur="500"/>
                                        <p:tgtEl>
                                          <p:spTgt spid="37478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74787">
                                            <p:txEl>
                                              <p:pRg st="2" end="2"/>
                                            </p:txEl>
                                          </p:spTgt>
                                        </p:tgtEl>
                                        <p:attrNameLst>
                                          <p:attrName>style.visibility</p:attrName>
                                        </p:attrNameLst>
                                      </p:cBhvr>
                                      <p:to>
                                        <p:strVal val="visible"/>
                                      </p:to>
                                    </p:set>
                                    <p:animEffect transition="in" filter="box(in)">
                                      <p:cBhvr>
                                        <p:cTn id="13" dur="500"/>
                                        <p:tgtEl>
                                          <p:spTgt spid="374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p:cNvSpPr>
          <p:nvPr>
            <p:ph type="title" idx="4294967295"/>
          </p:nvPr>
        </p:nvSpPr>
        <p:spPr/>
        <p:txBody>
          <a:bodyPr/>
          <a:lstStyle/>
          <a:p>
            <a:pPr eaLnBrk="1" hangingPunct="1"/>
            <a:r>
              <a:rPr lang="en-US" smtClean="0"/>
              <a:t>Nội dung</a:t>
            </a:r>
          </a:p>
        </p:txBody>
      </p:sp>
      <p:sp>
        <p:nvSpPr>
          <p:cNvPr id="327683"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smtClean="0"/>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smtClean="0"/>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smtClean="0"/>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b="1" smtClean="0">
                <a:solidFill>
                  <a:srgbClr val="F8941C"/>
                </a:solidFill>
              </a:rPr>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smtClean="0"/>
              <a:t>Hỏi đáp &amp; chia sẻ mở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animEffect transition="in" filter="box(in)">
                                      <p:cBhvr>
                                        <p:cTn id="7" dur="500"/>
                                        <p:tgtEl>
                                          <p:spTgt spid="32768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27683">
                                            <p:txEl>
                                              <p:pRg st="1" end="1"/>
                                            </p:txEl>
                                          </p:spTgt>
                                        </p:tgtEl>
                                        <p:attrNameLst>
                                          <p:attrName>style.visibility</p:attrName>
                                        </p:attrNameLst>
                                      </p:cBhvr>
                                      <p:to>
                                        <p:strVal val="visible"/>
                                      </p:to>
                                    </p:set>
                                    <p:animEffect transition="in" filter="box(in)">
                                      <p:cBhvr>
                                        <p:cTn id="10" dur="500"/>
                                        <p:tgtEl>
                                          <p:spTgt spid="32768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27683">
                                            <p:txEl>
                                              <p:pRg st="2" end="2"/>
                                            </p:txEl>
                                          </p:spTgt>
                                        </p:tgtEl>
                                        <p:attrNameLst>
                                          <p:attrName>style.visibility</p:attrName>
                                        </p:attrNameLst>
                                      </p:cBhvr>
                                      <p:to>
                                        <p:strVal val="visible"/>
                                      </p:to>
                                    </p:set>
                                    <p:animEffect transition="in" filter="box(in)">
                                      <p:cBhvr>
                                        <p:cTn id="13" dur="500"/>
                                        <p:tgtEl>
                                          <p:spTgt spid="32768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27683">
                                            <p:txEl>
                                              <p:pRg st="3" end="3"/>
                                            </p:txEl>
                                          </p:spTgt>
                                        </p:tgtEl>
                                        <p:attrNameLst>
                                          <p:attrName>style.visibility</p:attrName>
                                        </p:attrNameLst>
                                      </p:cBhvr>
                                      <p:to>
                                        <p:strVal val="visible"/>
                                      </p:to>
                                    </p:set>
                                    <p:animEffect transition="in" filter="box(in)">
                                      <p:cBhvr>
                                        <p:cTn id="16" dur="500"/>
                                        <p:tgtEl>
                                          <p:spTgt spid="32768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27683">
                                            <p:txEl>
                                              <p:pRg st="4" end="4"/>
                                            </p:txEl>
                                          </p:spTgt>
                                        </p:tgtEl>
                                        <p:attrNameLst>
                                          <p:attrName>style.visibility</p:attrName>
                                        </p:attrNameLst>
                                      </p:cBhvr>
                                      <p:to>
                                        <p:strVal val="visible"/>
                                      </p:to>
                                    </p:set>
                                    <p:animEffect transition="in" filter="box(in)">
                                      <p:cBhvr>
                                        <p:cTn id="19" dur="500"/>
                                        <p:tgtEl>
                                          <p:spTgt spid="327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pPr eaLnBrk="1" hangingPunct="1"/>
            <a:r>
              <a:rPr lang="en-US" smtClean="0"/>
              <a:t>Tính năng &amp; lợi ích của KM</a:t>
            </a:r>
          </a:p>
        </p:txBody>
      </p:sp>
      <p:sp>
        <p:nvSpPr>
          <p:cNvPr id="309251" name="Rectangle 3"/>
          <p:cNvSpPr>
            <a:spLocks noGrp="1"/>
          </p:cNvSpPr>
          <p:nvPr>
            <p:ph type="body" idx="4294967295"/>
          </p:nvPr>
        </p:nvSpPr>
        <p:spPr>
          <a:xfrm>
            <a:off x="609600" y="1504950"/>
            <a:ext cx="8153400" cy="3089275"/>
          </a:xfrm>
        </p:spPr>
        <p:txBody>
          <a:bodyPr/>
          <a:lstStyle/>
          <a:p>
            <a:pPr algn="ctr" eaLnBrk="1" hangingPunct="1">
              <a:lnSpc>
                <a:spcPct val="150000"/>
              </a:lnSpc>
              <a:buFont typeface="Wingdings" pitchFamily="2" charset="2"/>
              <a:buNone/>
            </a:pPr>
            <a:r>
              <a:rPr lang="en-US" i="1" smtClean="0"/>
              <a:t>Phần này nói về những nhu cầu của chúng ta về KM, và kết hợp với hệ thống Cyn.in. Các tính năng &amp; lợi ích ở đây dựa trên sự kết hợp này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box(in)">
                                      <p:cBhvr>
                                        <p:cTn id="7" dur="500"/>
                                        <p:tgtEl>
                                          <p:spTgt spid="309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pPr eaLnBrk="1" hangingPunct="1"/>
            <a:r>
              <a:rPr lang="en-US" smtClean="0"/>
              <a:t>Tính năng &amp; lợi ích của KM</a:t>
            </a:r>
          </a:p>
        </p:txBody>
      </p:sp>
      <p:sp>
        <p:nvSpPr>
          <p:cNvPr id="362499" name="Rectangle 3"/>
          <p:cNvSpPr>
            <a:spLocks noGrp="1"/>
          </p:cNvSpPr>
          <p:nvPr>
            <p:ph type="body" idx="4294967295"/>
          </p:nvPr>
        </p:nvSpPr>
        <p:spPr>
          <a:xfrm>
            <a:off x="609600" y="1352550"/>
            <a:ext cx="8153400" cy="3241675"/>
          </a:xfrm>
        </p:spPr>
        <p:txBody>
          <a:bodyPr/>
          <a:lstStyle/>
          <a:p>
            <a:pPr eaLnBrk="1" hangingPunct="1">
              <a:lnSpc>
                <a:spcPct val="150000"/>
              </a:lnSpc>
            </a:pPr>
            <a:r>
              <a:rPr lang="en-US" smtClean="0"/>
              <a:t>Phát triển tài sản tri thức, trí tuệ</a:t>
            </a:r>
          </a:p>
          <a:p>
            <a:pPr eaLnBrk="1" hangingPunct="1">
              <a:lnSpc>
                <a:spcPct val="150000"/>
              </a:lnSpc>
            </a:pPr>
            <a:r>
              <a:rPr lang="en-US" smtClean="0"/>
              <a:t>Giảm sự phụ thuộc vào các cá nhân</a:t>
            </a:r>
          </a:p>
          <a:p>
            <a:pPr eaLnBrk="1" hangingPunct="1">
              <a:lnSpc>
                <a:spcPct val="150000"/>
              </a:lnSpc>
            </a:pPr>
            <a:r>
              <a:rPr lang="en-US" smtClean="0"/>
              <a:t>Thúc đẩy đào tạo, học, phát triển cá nhân</a:t>
            </a:r>
          </a:p>
          <a:p>
            <a:pPr eaLnBrk="1" hangingPunct="1">
              <a:lnSpc>
                <a:spcPct val="150000"/>
              </a:lnSpc>
            </a:pPr>
            <a:r>
              <a:rPr lang="en-US" smtClean="0"/>
              <a:t>Thúc đẩy phát triển doanh nghiệp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62499">
                                            <p:txEl>
                                              <p:pRg st="0" end="0"/>
                                            </p:txEl>
                                          </p:spTgt>
                                        </p:tgtEl>
                                        <p:attrNameLst>
                                          <p:attrName>style.visibility</p:attrName>
                                        </p:attrNameLst>
                                      </p:cBhvr>
                                      <p:to>
                                        <p:strVal val="visible"/>
                                      </p:to>
                                    </p:set>
                                    <p:animEffect transition="in" filter="blinds(horizontal)">
                                      <p:cBhvr>
                                        <p:cTn id="7" dur="500"/>
                                        <p:tgtEl>
                                          <p:spTgt spid="362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62499">
                                            <p:txEl>
                                              <p:pRg st="1" end="1"/>
                                            </p:txEl>
                                          </p:spTgt>
                                        </p:tgtEl>
                                        <p:attrNameLst>
                                          <p:attrName>style.visibility</p:attrName>
                                        </p:attrNameLst>
                                      </p:cBhvr>
                                      <p:to>
                                        <p:strVal val="visible"/>
                                      </p:to>
                                    </p:set>
                                    <p:animEffect transition="in" filter="blinds(horizontal)">
                                      <p:cBhvr>
                                        <p:cTn id="12" dur="500"/>
                                        <p:tgtEl>
                                          <p:spTgt spid="3624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62499">
                                            <p:txEl>
                                              <p:pRg st="2" end="2"/>
                                            </p:txEl>
                                          </p:spTgt>
                                        </p:tgtEl>
                                        <p:attrNameLst>
                                          <p:attrName>style.visibility</p:attrName>
                                        </p:attrNameLst>
                                      </p:cBhvr>
                                      <p:to>
                                        <p:strVal val="visible"/>
                                      </p:to>
                                    </p:set>
                                    <p:animEffect transition="in" filter="blinds(horizontal)">
                                      <p:cBhvr>
                                        <p:cTn id="17" dur="500"/>
                                        <p:tgtEl>
                                          <p:spTgt spid="3624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62499">
                                            <p:txEl>
                                              <p:pRg st="3" end="3"/>
                                            </p:txEl>
                                          </p:spTgt>
                                        </p:tgtEl>
                                        <p:attrNameLst>
                                          <p:attrName>style.visibility</p:attrName>
                                        </p:attrNameLst>
                                      </p:cBhvr>
                                      <p:to>
                                        <p:strVal val="visible"/>
                                      </p:to>
                                    </p:set>
                                    <p:animEffect transition="in" filter="blinds(horizontal)">
                                      <p:cBhvr>
                                        <p:cTn id="22" dur="500"/>
                                        <p:tgtEl>
                                          <p:spTgt spid="3624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US" smtClean="0"/>
              <a:t>Lời nói đầu</a:t>
            </a:r>
          </a:p>
        </p:txBody>
      </p:sp>
      <p:sp>
        <p:nvSpPr>
          <p:cNvPr id="268291" name="Rectangle 3"/>
          <p:cNvSpPr>
            <a:spLocks noGrp="1"/>
          </p:cNvSpPr>
          <p:nvPr>
            <p:ph type="body" idx="4294967295"/>
          </p:nvPr>
        </p:nvSpPr>
        <p:spPr>
          <a:xfrm>
            <a:off x="612775" y="1733550"/>
            <a:ext cx="8153400" cy="2860675"/>
          </a:xfrm>
        </p:spPr>
        <p:txBody>
          <a:bodyPr/>
          <a:lstStyle/>
          <a:p>
            <a:pPr algn="ctr" eaLnBrk="1" hangingPunct="1">
              <a:buFont typeface="Wingdings" pitchFamily="2" charset="2"/>
              <a:buNone/>
            </a:pPr>
            <a:r>
              <a:rPr lang="en-US" i="1" smtClean="0"/>
              <a:t>Buổi chia sẻ sẽ tiếp cận vấn đề theo hướng thực tế triển khai, công cụ sử dụng và xuất phát từ nhu cầu cụ thể trong doanh nghiệp, do đó không đề cập đến lí luận, lí thuyết và các luận điểm chung về knowledge management.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68291">
                                            <p:txEl>
                                              <p:pRg st="0" end="0"/>
                                            </p:txEl>
                                          </p:spTgt>
                                        </p:tgtEl>
                                        <p:attrNameLst>
                                          <p:attrName>style.visibility</p:attrName>
                                        </p:attrNameLst>
                                      </p:cBhvr>
                                      <p:to>
                                        <p:strVal val="visible"/>
                                      </p:to>
                                    </p:set>
                                    <p:animEffect transition="in" filter="blinds(horizontal)">
                                      <p:cBhvr>
                                        <p:cTn id="7" dur="500"/>
                                        <p:tgtEl>
                                          <p:spTgt spid="268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pPr eaLnBrk="1" hangingPunct="1"/>
            <a:r>
              <a:rPr lang="en-US" smtClean="0"/>
              <a:t>Tính năng &amp; lợi ích của KM</a:t>
            </a:r>
          </a:p>
        </p:txBody>
      </p:sp>
      <p:sp>
        <p:nvSpPr>
          <p:cNvPr id="307203" name="Rectangle 3"/>
          <p:cNvSpPr>
            <a:spLocks noGrp="1"/>
          </p:cNvSpPr>
          <p:nvPr>
            <p:ph type="body" idx="4294967295"/>
          </p:nvPr>
        </p:nvSpPr>
        <p:spPr/>
        <p:txBody>
          <a:bodyPr/>
          <a:lstStyle/>
          <a:p>
            <a:pPr eaLnBrk="1" hangingPunct="1">
              <a:lnSpc>
                <a:spcPct val="150000"/>
              </a:lnSpc>
            </a:pPr>
            <a:r>
              <a:rPr lang="en-US" smtClean="0"/>
              <a:t>Hệ thống quản lý tài liệu tốt</a:t>
            </a:r>
          </a:p>
          <a:p>
            <a:pPr eaLnBrk="1" hangingPunct="1">
              <a:lnSpc>
                <a:spcPct val="150000"/>
              </a:lnSpc>
            </a:pPr>
            <a:r>
              <a:rPr lang="en-US" smtClean="0"/>
              <a:t>Chia sẻ thông tin, phối hợp &amp; quản lý việc</a:t>
            </a:r>
          </a:p>
          <a:p>
            <a:pPr eaLnBrk="1" hangingPunct="1">
              <a:lnSpc>
                <a:spcPct val="150000"/>
              </a:lnSpc>
            </a:pPr>
            <a:r>
              <a:rPr lang="en-US" smtClean="0"/>
              <a:t>Hệ thống tin tức nội bộ</a:t>
            </a:r>
          </a:p>
          <a:p>
            <a:pPr eaLnBrk="1" hangingPunct="1">
              <a:lnSpc>
                <a:spcPct val="150000"/>
              </a:lnSpc>
            </a:pPr>
            <a:r>
              <a:rPr lang="en-US" smtClean="0"/>
              <a:t>Nâng cao hình ảnh &amp; văn hóa doanh nghiệp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203">
                                            <p:txEl>
                                              <p:pRg st="0" end="0"/>
                                            </p:txEl>
                                          </p:spTgt>
                                        </p:tgtEl>
                                        <p:attrNameLst>
                                          <p:attrName>style.visibility</p:attrName>
                                        </p:attrNameLst>
                                      </p:cBhvr>
                                      <p:to>
                                        <p:strVal val="visible"/>
                                      </p:to>
                                    </p:set>
                                    <p:animEffect transition="in" filter="blinds(horizontal)">
                                      <p:cBhvr>
                                        <p:cTn id="7" dur="500"/>
                                        <p:tgtEl>
                                          <p:spTgt spid="307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07203">
                                            <p:txEl>
                                              <p:pRg st="1" end="1"/>
                                            </p:txEl>
                                          </p:spTgt>
                                        </p:tgtEl>
                                        <p:attrNameLst>
                                          <p:attrName>style.visibility</p:attrName>
                                        </p:attrNameLst>
                                      </p:cBhvr>
                                      <p:to>
                                        <p:strVal val="visible"/>
                                      </p:to>
                                    </p:set>
                                    <p:animEffect transition="in" filter="blinds(horizontal)">
                                      <p:cBhvr>
                                        <p:cTn id="12" dur="500"/>
                                        <p:tgtEl>
                                          <p:spTgt spid="307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07203">
                                            <p:txEl>
                                              <p:pRg st="2" end="2"/>
                                            </p:txEl>
                                          </p:spTgt>
                                        </p:tgtEl>
                                        <p:attrNameLst>
                                          <p:attrName>style.visibility</p:attrName>
                                        </p:attrNameLst>
                                      </p:cBhvr>
                                      <p:to>
                                        <p:strVal val="visible"/>
                                      </p:to>
                                    </p:set>
                                    <p:animEffect transition="in" filter="blinds(horizontal)">
                                      <p:cBhvr>
                                        <p:cTn id="17" dur="500"/>
                                        <p:tgtEl>
                                          <p:spTgt spid="307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07203">
                                            <p:txEl>
                                              <p:pRg st="3" end="3"/>
                                            </p:txEl>
                                          </p:spTgt>
                                        </p:tgtEl>
                                        <p:attrNameLst>
                                          <p:attrName>style.visibility</p:attrName>
                                        </p:attrNameLst>
                                      </p:cBhvr>
                                      <p:to>
                                        <p:strVal val="visible"/>
                                      </p:to>
                                    </p:set>
                                    <p:animEffect transition="in" filter="blinds(horizontal)">
                                      <p:cBhvr>
                                        <p:cTn id="22" dur="500"/>
                                        <p:tgtEl>
                                          <p:spTgt spid="307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p:txBody>
          <a:bodyPr/>
          <a:lstStyle/>
          <a:p>
            <a:pPr eaLnBrk="1" hangingPunct="1"/>
            <a:r>
              <a:rPr lang="en-US" smtClean="0"/>
              <a:t>Tính năng &amp; lợi ích của KM</a:t>
            </a:r>
          </a:p>
        </p:txBody>
      </p:sp>
      <p:sp>
        <p:nvSpPr>
          <p:cNvPr id="311299" name="Rectangle 3"/>
          <p:cNvSpPr>
            <a:spLocks noGrp="1"/>
          </p:cNvSpPr>
          <p:nvPr>
            <p:ph type="body" idx="4294967295"/>
          </p:nvPr>
        </p:nvSpPr>
        <p:spPr>
          <a:xfrm>
            <a:off x="609600" y="1539875"/>
            <a:ext cx="8153400" cy="3241675"/>
          </a:xfrm>
        </p:spPr>
        <p:txBody>
          <a:bodyPr/>
          <a:lstStyle/>
          <a:p>
            <a:pPr eaLnBrk="1" hangingPunct="1">
              <a:lnSpc>
                <a:spcPct val="120000"/>
              </a:lnSpc>
            </a:pPr>
            <a:r>
              <a:rPr lang="en-US" b="1" i="1" smtClean="0">
                <a:solidFill>
                  <a:srgbClr val="F8941C"/>
                </a:solidFill>
              </a:rPr>
              <a:t>Phát triển tài sản tri thức, kinh nghiệm</a:t>
            </a:r>
          </a:p>
          <a:p>
            <a:pPr lvl="1" eaLnBrk="1" hangingPunct="1">
              <a:lnSpc>
                <a:spcPct val="120000"/>
              </a:lnSpc>
            </a:pPr>
            <a:r>
              <a:rPr lang="en-US" smtClean="0"/>
              <a:t>Hoàn thiện quy trình làm việc</a:t>
            </a:r>
          </a:p>
          <a:p>
            <a:pPr lvl="1" eaLnBrk="1" hangingPunct="1">
              <a:lnSpc>
                <a:spcPct val="120000"/>
              </a:lnSpc>
            </a:pPr>
            <a:r>
              <a:rPr lang="en-US" smtClean="0"/>
              <a:t>Hệ thống các bài học kinh nghiệm</a:t>
            </a:r>
          </a:p>
          <a:p>
            <a:pPr lvl="1" eaLnBrk="1" hangingPunct="1">
              <a:lnSpc>
                <a:spcPct val="120000"/>
              </a:lnSpc>
            </a:pPr>
            <a:r>
              <a:rPr lang="en-US" smtClean="0"/>
              <a:t>Kích thích, tạo điều kiện chia sẻ</a:t>
            </a:r>
          </a:p>
          <a:p>
            <a:pPr lvl="1" eaLnBrk="1" hangingPunct="1">
              <a:lnSpc>
                <a:spcPct val="120000"/>
              </a:lnSpc>
            </a:pPr>
            <a:r>
              <a:rPr lang="en-US" smtClean="0"/>
              <a:t>Thúc đẩy phát triển doanh nghiệp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1299">
                                            <p:txEl>
                                              <p:pRg st="1" end="1"/>
                                            </p:txEl>
                                          </p:spTgt>
                                        </p:tgtEl>
                                        <p:attrNameLst>
                                          <p:attrName>style.visibility</p:attrName>
                                        </p:attrNameLst>
                                      </p:cBhvr>
                                      <p:to>
                                        <p:strVal val="visible"/>
                                      </p:to>
                                    </p:set>
                                    <p:animEffect transition="in" filter="blinds(horizontal)">
                                      <p:cBhvr>
                                        <p:cTn id="7" dur="500"/>
                                        <p:tgtEl>
                                          <p:spTgt spid="31129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1299">
                                            <p:txEl>
                                              <p:pRg st="2" end="2"/>
                                            </p:txEl>
                                          </p:spTgt>
                                        </p:tgtEl>
                                        <p:attrNameLst>
                                          <p:attrName>style.visibility</p:attrName>
                                        </p:attrNameLst>
                                      </p:cBhvr>
                                      <p:to>
                                        <p:strVal val="visible"/>
                                      </p:to>
                                    </p:set>
                                    <p:animEffect transition="in" filter="blinds(horizontal)">
                                      <p:cBhvr>
                                        <p:cTn id="12" dur="500"/>
                                        <p:tgtEl>
                                          <p:spTgt spid="3112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1299">
                                            <p:txEl>
                                              <p:pRg st="3" end="3"/>
                                            </p:txEl>
                                          </p:spTgt>
                                        </p:tgtEl>
                                        <p:attrNameLst>
                                          <p:attrName>style.visibility</p:attrName>
                                        </p:attrNameLst>
                                      </p:cBhvr>
                                      <p:to>
                                        <p:strVal val="visible"/>
                                      </p:to>
                                    </p:set>
                                    <p:animEffect transition="in" filter="blinds(horizontal)">
                                      <p:cBhvr>
                                        <p:cTn id="17" dur="500"/>
                                        <p:tgtEl>
                                          <p:spTgt spid="3112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1299">
                                            <p:txEl>
                                              <p:pRg st="4" end="4"/>
                                            </p:txEl>
                                          </p:spTgt>
                                        </p:tgtEl>
                                        <p:attrNameLst>
                                          <p:attrName>style.visibility</p:attrName>
                                        </p:attrNameLst>
                                      </p:cBhvr>
                                      <p:to>
                                        <p:strVal val="visible"/>
                                      </p:to>
                                    </p:set>
                                    <p:animEffect transition="in" filter="blinds(horizontal)">
                                      <p:cBhvr>
                                        <p:cTn id="22" dur="500"/>
                                        <p:tgtEl>
                                          <p:spTgt spid="311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p:txBody>
          <a:bodyPr/>
          <a:lstStyle/>
          <a:p>
            <a:pPr eaLnBrk="1" hangingPunct="1"/>
            <a:r>
              <a:rPr lang="en-US" smtClean="0"/>
              <a:t>Tính năng &amp; lợi ích của KM</a:t>
            </a:r>
          </a:p>
        </p:txBody>
      </p:sp>
      <p:sp>
        <p:nvSpPr>
          <p:cNvPr id="313347" name="Rectangle 3"/>
          <p:cNvSpPr>
            <a:spLocks noGrp="1"/>
          </p:cNvSpPr>
          <p:nvPr>
            <p:ph type="body" idx="4294967295"/>
          </p:nvPr>
        </p:nvSpPr>
        <p:spPr>
          <a:xfrm>
            <a:off x="609600" y="1539875"/>
            <a:ext cx="8153400" cy="3241675"/>
          </a:xfrm>
        </p:spPr>
        <p:txBody>
          <a:bodyPr/>
          <a:lstStyle/>
          <a:p>
            <a:pPr eaLnBrk="1" hangingPunct="1"/>
            <a:r>
              <a:rPr lang="en-US" b="1" i="1" smtClean="0">
                <a:solidFill>
                  <a:srgbClr val="F8941C"/>
                </a:solidFill>
              </a:rPr>
              <a:t>Giảm sự phụ thuộc vào các cá nhân</a:t>
            </a:r>
          </a:p>
          <a:p>
            <a:pPr lvl="1" eaLnBrk="1" hangingPunct="1">
              <a:lnSpc>
                <a:spcPct val="150000"/>
              </a:lnSpc>
            </a:pPr>
            <a:r>
              <a:rPr lang="en-US" smtClean="0"/>
              <a:t>KM kiến thức, kinh nghiệm của từng cá nhân</a:t>
            </a:r>
          </a:p>
          <a:p>
            <a:pPr lvl="1" eaLnBrk="1" hangingPunct="1">
              <a:lnSpc>
                <a:spcPct val="150000"/>
              </a:lnSpc>
            </a:pPr>
            <a:r>
              <a:rPr lang="en-US" smtClean="0"/>
              <a:t>KM các công việc cá nhân đang làm</a:t>
            </a:r>
          </a:p>
          <a:p>
            <a:pPr lvl="1" eaLnBrk="1" hangingPunct="1">
              <a:lnSpc>
                <a:spcPct val="150000"/>
              </a:lnSpc>
            </a:pPr>
            <a:r>
              <a:rPr lang="en-US" smtClean="0"/>
              <a:t>Cá nhân nghỉ, mọi thứ đã được lưu lại</a:t>
            </a:r>
          </a:p>
          <a:p>
            <a:pPr lvl="1" eaLnBrk="1" hangingPunct="1">
              <a:lnSpc>
                <a:spcPct val="150000"/>
              </a:lnSpc>
            </a:pPr>
            <a:r>
              <a:rPr lang="en-US" smtClean="0"/>
              <a:t>Người mới: đào tạo, chuyển giao dễ dàng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blinds(horizontal)">
                                      <p:cBhvr>
                                        <p:cTn id="7" dur="500"/>
                                        <p:tgtEl>
                                          <p:spTgt spid="31334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blinds(horizontal)">
                                      <p:cBhvr>
                                        <p:cTn id="12" dur="500"/>
                                        <p:tgtEl>
                                          <p:spTgt spid="3133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3347">
                                            <p:txEl>
                                              <p:pRg st="3" end="3"/>
                                            </p:txEl>
                                          </p:spTgt>
                                        </p:tgtEl>
                                        <p:attrNameLst>
                                          <p:attrName>style.visibility</p:attrName>
                                        </p:attrNameLst>
                                      </p:cBhvr>
                                      <p:to>
                                        <p:strVal val="visible"/>
                                      </p:to>
                                    </p:set>
                                    <p:animEffect transition="in" filter="blinds(horizontal)">
                                      <p:cBhvr>
                                        <p:cTn id="17" dur="500"/>
                                        <p:tgtEl>
                                          <p:spTgt spid="31334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3347">
                                            <p:txEl>
                                              <p:pRg st="4" end="4"/>
                                            </p:txEl>
                                          </p:spTgt>
                                        </p:tgtEl>
                                        <p:attrNameLst>
                                          <p:attrName>style.visibility</p:attrName>
                                        </p:attrNameLst>
                                      </p:cBhvr>
                                      <p:to>
                                        <p:strVal val="visible"/>
                                      </p:to>
                                    </p:set>
                                    <p:animEffect transition="in" filter="blinds(horizontal)">
                                      <p:cBhvr>
                                        <p:cTn id="22" dur="500"/>
                                        <p:tgtEl>
                                          <p:spTgt spid="313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pPr eaLnBrk="1" hangingPunct="1"/>
            <a:r>
              <a:rPr lang="en-US" smtClean="0"/>
              <a:t>Tính năng &amp; lợi ích của KM</a:t>
            </a:r>
          </a:p>
        </p:txBody>
      </p:sp>
      <p:sp>
        <p:nvSpPr>
          <p:cNvPr id="315395" name="Rectangle 3"/>
          <p:cNvSpPr>
            <a:spLocks noGrp="1"/>
          </p:cNvSpPr>
          <p:nvPr>
            <p:ph type="body" idx="4294967295"/>
          </p:nvPr>
        </p:nvSpPr>
        <p:spPr>
          <a:xfrm>
            <a:off x="609600" y="1352550"/>
            <a:ext cx="8153400" cy="3241675"/>
          </a:xfrm>
        </p:spPr>
        <p:txBody>
          <a:bodyPr/>
          <a:lstStyle/>
          <a:p>
            <a:pPr eaLnBrk="1" hangingPunct="1">
              <a:lnSpc>
                <a:spcPct val="150000"/>
              </a:lnSpc>
            </a:pPr>
            <a:r>
              <a:rPr lang="en-US" b="1" i="1" smtClean="0">
                <a:solidFill>
                  <a:srgbClr val="F8941C"/>
                </a:solidFill>
              </a:rPr>
              <a:t>Thúc đẩy đào tạo, học, phát triển cá nhân</a:t>
            </a:r>
          </a:p>
          <a:p>
            <a:pPr lvl="1" eaLnBrk="1" hangingPunct="1">
              <a:lnSpc>
                <a:spcPct val="150000"/>
              </a:lnSpc>
            </a:pPr>
            <a:r>
              <a:rPr lang="en-US" smtClean="0"/>
              <a:t>Tài liệu, kiến thức, kinh nghiệm có sẵn</a:t>
            </a:r>
          </a:p>
          <a:p>
            <a:pPr lvl="1" eaLnBrk="1" hangingPunct="1">
              <a:lnSpc>
                <a:spcPct val="150000"/>
              </a:lnSpc>
            </a:pPr>
            <a:r>
              <a:rPr lang="en-US" smtClean="0"/>
              <a:t>Sinh động: tạo điều kiện &amp; kích thích việc học</a:t>
            </a:r>
          </a:p>
          <a:p>
            <a:pPr lvl="1" eaLnBrk="1" hangingPunct="1">
              <a:lnSpc>
                <a:spcPct val="150000"/>
              </a:lnSpc>
            </a:pPr>
            <a:r>
              <a:rPr lang="en-US" smtClean="0"/>
              <a:t>Liên tục: học - làm - tích lũy KM - kích thích học</a:t>
            </a:r>
          </a:p>
          <a:p>
            <a:pPr lvl="1" eaLnBrk="1" hangingPunct="1">
              <a:lnSpc>
                <a:spcPct val="15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5395">
                                            <p:txEl>
                                              <p:pRg st="1" end="1"/>
                                            </p:txEl>
                                          </p:spTgt>
                                        </p:tgtEl>
                                        <p:attrNameLst>
                                          <p:attrName>style.visibility</p:attrName>
                                        </p:attrNameLst>
                                      </p:cBhvr>
                                      <p:to>
                                        <p:strVal val="visible"/>
                                      </p:to>
                                    </p:set>
                                    <p:animEffect transition="in" filter="blinds(horizontal)">
                                      <p:cBhvr>
                                        <p:cTn id="7" dur="500"/>
                                        <p:tgtEl>
                                          <p:spTgt spid="3153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5395">
                                            <p:txEl>
                                              <p:pRg st="2" end="2"/>
                                            </p:txEl>
                                          </p:spTgt>
                                        </p:tgtEl>
                                        <p:attrNameLst>
                                          <p:attrName>style.visibility</p:attrName>
                                        </p:attrNameLst>
                                      </p:cBhvr>
                                      <p:to>
                                        <p:strVal val="visible"/>
                                      </p:to>
                                    </p:set>
                                    <p:animEffect transition="in" filter="blinds(horizontal)">
                                      <p:cBhvr>
                                        <p:cTn id="12" dur="500"/>
                                        <p:tgtEl>
                                          <p:spTgt spid="3153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5395">
                                            <p:txEl>
                                              <p:pRg st="3" end="3"/>
                                            </p:txEl>
                                          </p:spTgt>
                                        </p:tgtEl>
                                        <p:attrNameLst>
                                          <p:attrName>style.visibility</p:attrName>
                                        </p:attrNameLst>
                                      </p:cBhvr>
                                      <p:to>
                                        <p:strVal val="visible"/>
                                      </p:to>
                                    </p:set>
                                    <p:animEffect transition="in" filter="blinds(horizontal)">
                                      <p:cBhvr>
                                        <p:cTn id="17" dur="500"/>
                                        <p:tgtEl>
                                          <p:spTgt spid="315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pPr eaLnBrk="1" hangingPunct="1"/>
            <a:r>
              <a:rPr lang="en-US" smtClean="0"/>
              <a:t>Tính năng &amp; lợi ích của KM</a:t>
            </a:r>
          </a:p>
        </p:txBody>
      </p:sp>
      <p:sp>
        <p:nvSpPr>
          <p:cNvPr id="299011" name="Rectangle 3"/>
          <p:cNvSpPr>
            <a:spLocks noGrp="1"/>
          </p:cNvSpPr>
          <p:nvPr>
            <p:ph type="body" idx="4294967295"/>
          </p:nvPr>
        </p:nvSpPr>
        <p:spPr/>
        <p:txBody>
          <a:bodyPr/>
          <a:lstStyle/>
          <a:p>
            <a:pPr eaLnBrk="1" hangingPunct="1">
              <a:lnSpc>
                <a:spcPct val="150000"/>
              </a:lnSpc>
            </a:pPr>
            <a:r>
              <a:rPr lang="en-US" b="1" i="1" smtClean="0">
                <a:solidFill>
                  <a:srgbClr val="F8941C"/>
                </a:solidFill>
              </a:rPr>
              <a:t>Thúc đẩy phát triển doanh nghiệp</a:t>
            </a:r>
          </a:p>
          <a:p>
            <a:pPr lvl="1" eaLnBrk="1" hangingPunct="1">
              <a:lnSpc>
                <a:spcPct val="150000"/>
              </a:lnSpc>
            </a:pPr>
            <a:r>
              <a:rPr lang="en-US" smtClean="0"/>
              <a:t>Nâng cao chất lượng công việc</a:t>
            </a:r>
          </a:p>
          <a:p>
            <a:pPr lvl="1" eaLnBrk="1" hangingPunct="1">
              <a:lnSpc>
                <a:spcPct val="150000"/>
              </a:lnSpc>
            </a:pPr>
            <a:r>
              <a:rPr lang="en-US" smtClean="0"/>
              <a:t>Cải tiến, phát triển nhanh hơn</a:t>
            </a:r>
          </a:p>
          <a:p>
            <a:pPr lvl="1" eaLnBrk="1" hangingPunct="1">
              <a:lnSpc>
                <a:spcPct val="150000"/>
              </a:lnSpc>
            </a:pPr>
            <a:r>
              <a:rPr lang="en-US" smtClean="0"/>
              <a:t>Lợi thế cạnh tranh trên thị trường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9011">
                                            <p:txEl>
                                              <p:pRg st="1" end="1"/>
                                            </p:txEl>
                                          </p:spTgt>
                                        </p:tgtEl>
                                        <p:attrNameLst>
                                          <p:attrName>style.visibility</p:attrName>
                                        </p:attrNameLst>
                                      </p:cBhvr>
                                      <p:to>
                                        <p:strVal val="visible"/>
                                      </p:to>
                                    </p:set>
                                    <p:animEffect transition="in" filter="blinds(horizontal)">
                                      <p:cBhvr>
                                        <p:cTn id="7" dur="500"/>
                                        <p:tgtEl>
                                          <p:spTgt spid="2990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99011">
                                            <p:txEl>
                                              <p:pRg st="2" end="2"/>
                                            </p:txEl>
                                          </p:spTgt>
                                        </p:tgtEl>
                                        <p:attrNameLst>
                                          <p:attrName>style.visibility</p:attrName>
                                        </p:attrNameLst>
                                      </p:cBhvr>
                                      <p:to>
                                        <p:strVal val="visible"/>
                                      </p:to>
                                    </p:set>
                                    <p:animEffect transition="in" filter="blinds(horizontal)">
                                      <p:cBhvr>
                                        <p:cTn id="12" dur="500"/>
                                        <p:tgtEl>
                                          <p:spTgt spid="2990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99011">
                                            <p:txEl>
                                              <p:pRg st="3" end="3"/>
                                            </p:txEl>
                                          </p:spTgt>
                                        </p:tgtEl>
                                        <p:attrNameLst>
                                          <p:attrName>style.visibility</p:attrName>
                                        </p:attrNameLst>
                                      </p:cBhvr>
                                      <p:to>
                                        <p:strVal val="visible"/>
                                      </p:to>
                                    </p:set>
                                    <p:animEffect transition="in" filter="blinds(horizontal)">
                                      <p:cBhvr>
                                        <p:cTn id="17" dur="500"/>
                                        <p:tgtEl>
                                          <p:spTgt spid="299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eaLnBrk="1" hangingPunct="1"/>
            <a:r>
              <a:rPr lang="en-US" smtClean="0"/>
              <a:t>Tính năng &amp; lợi ích của KM</a:t>
            </a:r>
          </a:p>
        </p:txBody>
      </p:sp>
      <p:sp>
        <p:nvSpPr>
          <p:cNvPr id="317443" name="Rectangle 3"/>
          <p:cNvSpPr>
            <a:spLocks noGrp="1"/>
          </p:cNvSpPr>
          <p:nvPr>
            <p:ph type="body" idx="4294967295"/>
          </p:nvPr>
        </p:nvSpPr>
        <p:spPr/>
        <p:txBody>
          <a:bodyPr/>
          <a:lstStyle/>
          <a:p>
            <a:pPr eaLnBrk="1" hangingPunct="1">
              <a:lnSpc>
                <a:spcPct val="140000"/>
              </a:lnSpc>
            </a:pPr>
            <a:r>
              <a:rPr lang="en-US" b="1" i="1" smtClean="0">
                <a:solidFill>
                  <a:srgbClr val="F8941C"/>
                </a:solidFill>
              </a:rPr>
              <a:t>Hệ thống quản lý tài liệu tốt</a:t>
            </a:r>
          </a:p>
          <a:p>
            <a:pPr lvl="1" eaLnBrk="1" hangingPunct="1">
              <a:lnSpc>
                <a:spcPct val="140000"/>
              </a:lnSpc>
            </a:pPr>
            <a:r>
              <a:rPr lang="en-US" smtClean="0"/>
              <a:t>Tài liệu được quản lý tập trung, hệ thống</a:t>
            </a:r>
          </a:p>
          <a:p>
            <a:pPr lvl="1" eaLnBrk="1" hangingPunct="1">
              <a:lnSpc>
                <a:spcPct val="140000"/>
              </a:lnSpc>
            </a:pPr>
            <a:r>
              <a:rPr lang="en-US" smtClean="0"/>
              <a:t>Tính bảo mật cao, chia sẻ phân quyền dễ</a:t>
            </a:r>
          </a:p>
          <a:p>
            <a:pPr lvl="1" eaLnBrk="1" hangingPunct="1">
              <a:lnSpc>
                <a:spcPct val="140000"/>
              </a:lnSpc>
            </a:pPr>
            <a:r>
              <a:rPr lang="en-US" smtClean="0"/>
              <a:t>Quản lý các phiên bản phát triển</a:t>
            </a:r>
          </a:p>
          <a:p>
            <a:pPr lvl="1" eaLnBrk="1" hangingPunct="1">
              <a:lnSpc>
                <a:spcPct val="140000"/>
              </a:lnSpc>
            </a:pPr>
            <a:r>
              <a:rPr lang="en-US" smtClean="0"/>
              <a:t>Tìm kiếm dễ dàng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7443">
                                            <p:txEl>
                                              <p:pRg st="1" end="1"/>
                                            </p:txEl>
                                          </p:spTgt>
                                        </p:tgtEl>
                                        <p:attrNameLst>
                                          <p:attrName>style.visibility</p:attrName>
                                        </p:attrNameLst>
                                      </p:cBhvr>
                                      <p:to>
                                        <p:strVal val="visible"/>
                                      </p:to>
                                    </p:set>
                                    <p:animEffect transition="in" filter="blinds(horizontal)">
                                      <p:cBhvr>
                                        <p:cTn id="7" dur="500"/>
                                        <p:tgtEl>
                                          <p:spTgt spid="31744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7443">
                                            <p:txEl>
                                              <p:pRg st="2" end="2"/>
                                            </p:txEl>
                                          </p:spTgt>
                                        </p:tgtEl>
                                        <p:attrNameLst>
                                          <p:attrName>style.visibility</p:attrName>
                                        </p:attrNameLst>
                                      </p:cBhvr>
                                      <p:to>
                                        <p:strVal val="visible"/>
                                      </p:to>
                                    </p:set>
                                    <p:animEffect transition="in" filter="blinds(horizontal)">
                                      <p:cBhvr>
                                        <p:cTn id="12" dur="500"/>
                                        <p:tgtEl>
                                          <p:spTgt spid="3174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7443">
                                            <p:txEl>
                                              <p:pRg st="3" end="3"/>
                                            </p:txEl>
                                          </p:spTgt>
                                        </p:tgtEl>
                                        <p:attrNameLst>
                                          <p:attrName>style.visibility</p:attrName>
                                        </p:attrNameLst>
                                      </p:cBhvr>
                                      <p:to>
                                        <p:strVal val="visible"/>
                                      </p:to>
                                    </p:set>
                                    <p:animEffect transition="in" filter="blinds(horizontal)">
                                      <p:cBhvr>
                                        <p:cTn id="17" dur="500"/>
                                        <p:tgtEl>
                                          <p:spTgt spid="3174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7443">
                                            <p:txEl>
                                              <p:pRg st="4" end="4"/>
                                            </p:txEl>
                                          </p:spTgt>
                                        </p:tgtEl>
                                        <p:attrNameLst>
                                          <p:attrName>style.visibility</p:attrName>
                                        </p:attrNameLst>
                                      </p:cBhvr>
                                      <p:to>
                                        <p:strVal val="visible"/>
                                      </p:to>
                                    </p:set>
                                    <p:animEffect transition="in" filter="blinds(horizontal)">
                                      <p:cBhvr>
                                        <p:cTn id="22" dur="500"/>
                                        <p:tgtEl>
                                          <p:spTgt spid="317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pPr eaLnBrk="1" hangingPunct="1"/>
            <a:r>
              <a:rPr lang="en-US" smtClean="0"/>
              <a:t>Tính năng &amp; lợi ích của KM</a:t>
            </a:r>
          </a:p>
        </p:txBody>
      </p:sp>
      <p:sp>
        <p:nvSpPr>
          <p:cNvPr id="319491" name="Rectangle 3"/>
          <p:cNvSpPr>
            <a:spLocks noGrp="1"/>
          </p:cNvSpPr>
          <p:nvPr>
            <p:ph type="body" idx="4294967295"/>
          </p:nvPr>
        </p:nvSpPr>
        <p:spPr>
          <a:xfrm>
            <a:off x="612775" y="1352550"/>
            <a:ext cx="8153400" cy="3657600"/>
          </a:xfrm>
        </p:spPr>
        <p:txBody>
          <a:bodyPr/>
          <a:lstStyle/>
          <a:p>
            <a:pPr eaLnBrk="1" hangingPunct="1">
              <a:lnSpc>
                <a:spcPct val="120000"/>
              </a:lnSpc>
            </a:pPr>
            <a:r>
              <a:rPr lang="en-US" b="1" i="1" smtClean="0">
                <a:solidFill>
                  <a:srgbClr val="F8941C"/>
                </a:solidFill>
              </a:rPr>
              <a:t>Chia sẻ thông tin, phối hợp làm việc</a:t>
            </a:r>
          </a:p>
          <a:p>
            <a:pPr lvl="1" eaLnBrk="1" hangingPunct="1">
              <a:lnSpc>
                <a:spcPct val="120000"/>
              </a:lnSpc>
            </a:pPr>
            <a:r>
              <a:rPr lang="en-US" smtClean="0"/>
              <a:t>Mỗi công việc có một topic riêng trên KM</a:t>
            </a:r>
          </a:p>
          <a:p>
            <a:pPr lvl="1" eaLnBrk="1" hangingPunct="1">
              <a:lnSpc>
                <a:spcPct val="120000"/>
              </a:lnSpc>
            </a:pPr>
            <a:r>
              <a:rPr lang="en-US" smtClean="0"/>
              <a:t>Thông tin, tiến trình công việc cập nhật</a:t>
            </a:r>
          </a:p>
          <a:p>
            <a:pPr lvl="1" eaLnBrk="1" hangingPunct="1">
              <a:lnSpc>
                <a:spcPct val="120000"/>
              </a:lnSpc>
            </a:pPr>
            <a:r>
              <a:rPr lang="en-US" smtClean="0"/>
              <a:t>Thông tin tập trung, đầy đủ</a:t>
            </a:r>
          </a:p>
          <a:p>
            <a:pPr lvl="1" eaLnBrk="1" hangingPunct="1">
              <a:lnSpc>
                <a:spcPct val="120000"/>
              </a:lnSpc>
            </a:pPr>
            <a:r>
              <a:rPr lang="en-US" smtClean="0"/>
              <a:t>Dễ dàng truy cập mọi lúc mọi nơi</a:t>
            </a:r>
          </a:p>
          <a:p>
            <a:pPr lvl="1" eaLnBrk="1" hangingPunct="1">
              <a:lnSpc>
                <a:spcPct val="120000"/>
              </a:lnSpc>
            </a:pPr>
            <a:r>
              <a:rPr lang="en-US" smtClean="0"/>
              <a:t>Cấp trên dễ dàng nắm bắt và điều hành công việc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9491">
                                            <p:txEl>
                                              <p:pRg st="1" end="1"/>
                                            </p:txEl>
                                          </p:spTgt>
                                        </p:tgtEl>
                                        <p:attrNameLst>
                                          <p:attrName>style.visibility</p:attrName>
                                        </p:attrNameLst>
                                      </p:cBhvr>
                                      <p:to>
                                        <p:strVal val="visible"/>
                                      </p:to>
                                    </p:set>
                                    <p:animEffect transition="in" filter="blinds(horizontal)">
                                      <p:cBhvr>
                                        <p:cTn id="7" dur="500"/>
                                        <p:tgtEl>
                                          <p:spTgt spid="3194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9491">
                                            <p:txEl>
                                              <p:pRg st="2" end="2"/>
                                            </p:txEl>
                                          </p:spTgt>
                                        </p:tgtEl>
                                        <p:attrNameLst>
                                          <p:attrName>style.visibility</p:attrName>
                                        </p:attrNameLst>
                                      </p:cBhvr>
                                      <p:to>
                                        <p:strVal val="visible"/>
                                      </p:to>
                                    </p:set>
                                    <p:animEffect transition="in" filter="blinds(horizontal)">
                                      <p:cBhvr>
                                        <p:cTn id="12" dur="500"/>
                                        <p:tgtEl>
                                          <p:spTgt spid="3194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9491">
                                            <p:txEl>
                                              <p:pRg st="3" end="3"/>
                                            </p:txEl>
                                          </p:spTgt>
                                        </p:tgtEl>
                                        <p:attrNameLst>
                                          <p:attrName>style.visibility</p:attrName>
                                        </p:attrNameLst>
                                      </p:cBhvr>
                                      <p:to>
                                        <p:strVal val="visible"/>
                                      </p:to>
                                    </p:set>
                                    <p:animEffect transition="in" filter="blinds(horizontal)">
                                      <p:cBhvr>
                                        <p:cTn id="17" dur="500"/>
                                        <p:tgtEl>
                                          <p:spTgt spid="31949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9491">
                                            <p:txEl>
                                              <p:pRg st="4" end="4"/>
                                            </p:txEl>
                                          </p:spTgt>
                                        </p:tgtEl>
                                        <p:attrNameLst>
                                          <p:attrName>style.visibility</p:attrName>
                                        </p:attrNameLst>
                                      </p:cBhvr>
                                      <p:to>
                                        <p:strVal val="visible"/>
                                      </p:to>
                                    </p:set>
                                    <p:animEffect transition="in" filter="blinds(horizontal)">
                                      <p:cBhvr>
                                        <p:cTn id="22" dur="500"/>
                                        <p:tgtEl>
                                          <p:spTgt spid="31949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19491">
                                            <p:txEl>
                                              <p:pRg st="5" end="5"/>
                                            </p:txEl>
                                          </p:spTgt>
                                        </p:tgtEl>
                                        <p:attrNameLst>
                                          <p:attrName>style.visibility</p:attrName>
                                        </p:attrNameLst>
                                      </p:cBhvr>
                                      <p:to>
                                        <p:strVal val="visible"/>
                                      </p:to>
                                    </p:set>
                                    <p:animEffect transition="in" filter="blinds(horizontal)">
                                      <p:cBhvr>
                                        <p:cTn id="27" dur="500"/>
                                        <p:tgtEl>
                                          <p:spTgt spid="3194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r>
              <a:rPr lang="en-US" smtClean="0"/>
              <a:t>Tính năng &amp; lợi ích của KM</a:t>
            </a:r>
          </a:p>
        </p:txBody>
      </p:sp>
      <p:sp>
        <p:nvSpPr>
          <p:cNvPr id="323587" name="Rectangle 3"/>
          <p:cNvSpPr>
            <a:spLocks noGrp="1"/>
          </p:cNvSpPr>
          <p:nvPr>
            <p:ph type="body" idx="4294967295"/>
          </p:nvPr>
        </p:nvSpPr>
        <p:spPr/>
        <p:txBody>
          <a:bodyPr/>
          <a:lstStyle/>
          <a:p>
            <a:pPr eaLnBrk="1" hangingPunct="1">
              <a:lnSpc>
                <a:spcPct val="150000"/>
              </a:lnSpc>
            </a:pPr>
            <a:r>
              <a:rPr lang="en-US" b="1" i="1" smtClean="0">
                <a:solidFill>
                  <a:srgbClr val="F8941C"/>
                </a:solidFill>
              </a:rPr>
              <a:t>Hệ thống tin tức nội bộ</a:t>
            </a:r>
          </a:p>
          <a:p>
            <a:pPr lvl="1" eaLnBrk="1" hangingPunct="1">
              <a:lnSpc>
                <a:spcPct val="150000"/>
              </a:lnSpc>
            </a:pPr>
            <a:r>
              <a:rPr lang="en-US" smtClean="0"/>
              <a:t>KM có tính năng quản lý, xuất bản tin tức</a:t>
            </a:r>
          </a:p>
          <a:p>
            <a:pPr lvl="1" eaLnBrk="1" hangingPunct="1">
              <a:lnSpc>
                <a:spcPct val="150000"/>
              </a:lnSpc>
            </a:pPr>
            <a:r>
              <a:rPr lang="en-US" smtClean="0"/>
              <a:t>Sử dụng làm bảng tin nội bộ</a:t>
            </a:r>
          </a:p>
          <a:p>
            <a:pPr lvl="1" eaLnBrk="1" hangingPunct="1">
              <a:lnSpc>
                <a:spcPct val="150000"/>
              </a:lnSpc>
            </a:pPr>
            <a:r>
              <a:rPr lang="en-US" smtClean="0"/>
              <a:t>Thuận tiện, nhanh chóng, bảo mật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23587">
                                            <p:txEl>
                                              <p:pRg st="1" end="1"/>
                                            </p:txEl>
                                          </p:spTgt>
                                        </p:tgtEl>
                                        <p:attrNameLst>
                                          <p:attrName>style.visibility</p:attrName>
                                        </p:attrNameLst>
                                      </p:cBhvr>
                                      <p:to>
                                        <p:strVal val="visible"/>
                                      </p:to>
                                    </p:set>
                                    <p:animEffect transition="in" filter="blinds(horizontal)">
                                      <p:cBhvr>
                                        <p:cTn id="7" dur="500"/>
                                        <p:tgtEl>
                                          <p:spTgt spid="3235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23587">
                                            <p:txEl>
                                              <p:pRg st="2" end="2"/>
                                            </p:txEl>
                                          </p:spTgt>
                                        </p:tgtEl>
                                        <p:attrNameLst>
                                          <p:attrName>style.visibility</p:attrName>
                                        </p:attrNameLst>
                                      </p:cBhvr>
                                      <p:to>
                                        <p:strVal val="visible"/>
                                      </p:to>
                                    </p:set>
                                    <p:animEffect transition="in" filter="blinds(horizontal)">
                                      <p:cBhvr>
                                        <p:cTn id="12" dur="500"/>
                                        <p:tgtEl>
                                          <p:spTgt spid="3235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23587">
                                            <p:txEl>
                                              <p:pRg st="3" end="3"/>
                                            </p:txEl>
                                          </p:spTgt>
                                        </p:tgtEl>
                                        <p:attrNameLst>
                                          <p:attrName>style.visibility</p:attrName>
                                        </p:attrNameLst>
                                      </p:cBhvr>
                                      <p:to>
                                        <p:strVal val="visible"/>
                                      </p:to>
                                    </p:set>
                                    <p:animEffect transition="in" filter="blinds(horizontal)">
                                      <p:cBhvr>
                                        <p:cTn id="17" dur="500"/>
                                        <p:tgtEl>
                                          <p:spTgt spid="323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pPr eaLnBrk="1" hangingPunct="1"/>
            <a:r>
              <a:rPr lang="en-US" smtClean="0"/>
              <a:t>Tính năng &amp; lợi ích của KM</a:t>
            </a:r>
          </a:p>
        </p:txBody>
      </p:sp>
      <p:sp>
        <p:nvSpPr>
          <p:cNvPr id="321539" name="Rectangle 3"/>
          <p:cNvSpPr>
            <a:spLocks noGrp="1"/>
          </p:cNvSpPr>
          <p:nvPr>
            <p:ph type="body" idx="4294967295"/>
          </p:nvPr>
        </p:nvSpPr>
        <p:spPr/>
        <p:txBody>
          <a:bodyPr/>
          <a:lstStyle/>
          <a:p>
            <a:pPr eaLnBrk="1" hangingPunct="1">
              <a:lnSpc>
                <a:spcPct val="150000"/>
              </a:lnSpc>
            </a:pPr>
            <a:r>
              <a:rPr lang="en-US" b="1" i="1" smtClean="0">
                <a:solidFill>
                  <a:srgbClr val="F8941C"/>
                </a:solidFill>
              </a:rPr>
              <a:t>Nâng cao hình ảnh &amp; văn hóa doanh nghiệp</a:t>
            </a:r>
          </a:p>
          <a:p>
            <a:pPr lvl="1" eaLnBrk="1" hangingPunct="1">
              <a:lnSpc>
                <a:spcPct val="150000"/>
              </a:lnSpc>
            </a:pPr>
            <a:r>
              <a:rPr lang="en-US" smtClean="0"/>
              <a:t>KM hiện đại, mới ở Việt Nam</a:t>
            </a:r>
          </a:p>
          <a:p>
            <a:pPr lvl="1" eaLnBrk="1" hangingPunct="1">
              <a:lnSpc>
                <a:spcPct val="150000"/>
              </a:lnSpc>
            </a:pPr>
            <a:r>
              <a:rPr lang="en-US" smtClean="0"/>
              <a:t>Ốp tạo phong cách &amp; môi trường chuyên nghiệp</a:t>
            </a:r>
          </a:p>
          <a:p>
            <a:pPr lvl="1" eaLnBrk="1" hangingPunct="1">
              <a:lnSpc>
                <a:spcPct val="150000"/>
              </a:lnSpc>
            </a:pPr>
            <a:r>
              <a:rPr lang="en-US" smtClean="0"/>
              <a:t>Tăng cường chia sẻ, tương tác, gắn kết</a:t>
            </a:r>
          </a:p>
          <a:p>
            <a:pPr lvl="1"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21539">
                                            <p:txEl>
                                              <p:pRg st="1" end="1"/>
                                            </p:txEl>
                                          </p:spTgt>
                                        </p:tgtEl>
                                        <p:attrNameLst>
                                          <p:attrName>style.visibility</p:attrName>
                                        </p:attrNameLst>
                                      </p:cBhvr>
                                      <p:to>
                                        <p:strVal val="visible"/>
                                      </p:to>
                                    </p:set>
                                    <p:animEffect transition="in" filter="blinds(horizontal)">
                                      <p:cBhvr>
                                        <p:cTn id="7" dur="500"/>
                                        <p:tgtEl>
                                          <p:spTgt spid="3215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21539">
                                            <p:txEl>
                                              <p:pRg st="2" end="2"/>
                                            </p:txEl>
                                          </p:spTgt>
                                        </p:tgtEl>
                                        <p:attrNameLst>
                                          <p:attrName>style.visibility</p:attrName>
                                        </p:attrNameLst>
                                      </p:cBhvr>
                                      <p:to>
                                        <p:strVal val="visible"/>
                                      </p:to>
                                    </p:set>
                                    <p:animEffect transition="in" filter="blinds(horizontal)">
                                      <p:cBhvr>
                                        <p:cTn id="12" dur="500"/>
                                        <p:tgtEl>
                                          <p:spTgt spid="3215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21539">
                                            <p:txEl>
                                              <p:pRg st="3" end="3"/>
                                            </p:txEl>
                                          </p:spTgt>
                                        </p:tgtEl>
                                        <p:attrNameLst>
                                          <p:attrName>style.visibility</p:attrName>
                                        </p:attrNameLst>
                                      </p:cBhvr>
                                      <p:to>
                                        <p:strVal val="visible"/>
                                      </p:to>
                                    </p:set>
                                    <p:animEffect transition="in" filter="blinds(horizontal)">
                                      <p:cBhvr>
                                        <p:cTn id="17" dur="500"/>
                                        <p:tgtEl>
                                          <p:spTgt spid="3215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pPr eaLnBrk="1" hangingPunct="1"/>
            <a:r>
              <a:rPr lang="en-US" smtClean="0"/>
              <a:t>Tính năng &amp; lợi ích của KM</a:t>
            </a:r>
          </a:p>
        </p:txBody>
      </p:sp>
      <p:sp>
        <p:nvSpPr>
          <p:cNvPr id="364547" name="Rectangle 3"/>
          <p:cNvSpPr>
            <a:spLocks noGrp="1"/>
          </p:cNvSpPr>
          <p:nvPr>
            <p:ph type="body" idx="4294967295"/>
          </p:nvPr>
        </p:nvSpPr>
        <p:spPr>
          <a:xfrm>
            <a:off x="609600" y="1352550"/>
            <a:ext cx="4038600" cy="3241675"/>
          </a:xfrm>
        </p:spPr>
        <p:txBody>
          <a:bodyPr/>
          <a:lstStyle/>
          <a:p>
            <a:pPr eaLnBrk="1" hangingPunct="1">
              <a:lnSpc>
                <a:spcPct val="150000"/>
              </a:lnSpc>
            </a:pPr>
            <a:r>
              <a:rPr lang="en-US" sz="1800" smtClean="0"/>
              <a:t>Phát triển tài sản tri thức, trí tuệ</a:t>
            </a:r>
          </a:p>
          <a:p>
            <a:pPr eaLnBrk="1" hangingPunct="1">
              <a:lnSpc>
                <a:spcPct val="150000"/>
              </a:lnSpc>
            </a:pPr>
            <a:r>
              <a:rPr lang="en-US" sz="1800" smtClean="0"/>
              <a:t>Giảm sự phụ thuộc vào các cá nhân</a:t>
            </a:r>
          </a:p>
          <a:p>
            <a:pPr eaLnBrk="1" hangingPunct="1">
              <a:lnSpc>
                <a:spcPct val="150000"/>
              </a:lnSpc>
            </a:pPr>
            <a:r>
              <a:rPr lang="en-US" sz="1800" smtClean="0"/>
              <a:t>Thúc đẩy đào tạo, học, phát triển cá nhân</a:t>
            </a:r>
          </a:p>
          <a:p>
            <a:pPr eaLnBrk="1" hangingPunct="1">
              <a:lnSpc>
                <a:spcPct val="150000"/>
              </a:lnSpc>
            </a:pPr>
            <a:r>
              <a:rPr lang="en-US" sz="1800" smtClean="0"/>
              <a:t>Thúc đẩy phát triển doanh nghiệp</a:t>
            </a:r>
          </a:p>
        </p:txBody>
      </p:sp>
      <p:sp>
        <p:nvSpPr>
          <p:cNvPr id="364548" name="Rectangle 4"/>
          <p:cNvSpPr>
            <a:spLocks/>
          </p:cNvSpPr>
          <p:nvPr/>
        </p:nvSpPr>
        <p:spPr bwMode="auto">
          <a:xfrm>
            <a:off x="4724400" y="1352550"/>
            <a:ext cx="4041775"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lgn="l">
              <a:lnSpc>
                <a:spcPct val="150000"/>
              </a:lnSpc>
              <a:spcBef>
                <a:spcPts val="700"/>
              </a:spcBef>
              <a:buClr>
                <a:schemeClr val="accent2"/>
              </a:buClr>
              <a:buSzPct val="60000"/>
              <a:buFont typeface="Wingdings" pitchFamily="2" charset="2"/>
              <a:buChar char=""/>
            </a:pPr>
            <a:r>
              <a:rPr lang="en-US" sz="1800">
                <a:solidFill>
                  <a:schemeClr val="tx1"/>
                </a:solidFill>
              </a:rPr>
              <a:t>Hệ thống quản lý tài liệu tốt</a:t>
            </a:r>
          </a:p>
          <a:p>
            <a:pPr marL="319088" indent="-319088" algn="l">
              <a:lnSpc>
                <a:spcPct val="150000"/>
              </a:lnSpc>
              <a:spcBef>
                <a:spcPts val="700"/>
              </a:spcBef>
              <a:buClr>
                <a:schemeClr val="accent2"/>
              </a:buClr>
              <a:buSzPct val="60000"/>
              <a:buFont typeface="Wingdings" pitchFamily="2" charset="2"/>
              <a:buChar char=""/>
            </a:pPr>
            <a:r>
              <a:rPr lang="en-US" sz="1800">
                <a:solidFill>
                  <a:schemeClr val="tx1"/>
                </a:solidFill>
              </a:rPr>
              <a:t>Chia sẻ thông tin, phối hợp &amp; quản lý việc</a:t>
            </a:r>
          </a:p>
          <a:p>
            <a:pPr marL="319088" indent="-319088" algn="l">
              <a:lnSpc>
                <a:spcPct val="150000"/>
              </a:lnSpc>
              <a:spcBef>
                <a:spcPts val="700"/>
              </a:spcBef>
              <a:buClr>
                <a:schemeClr val="accent2"/>
              </a:buClr>
              <a:buSzPct val="60000"/>
              <a:buFont typeface="Wingdings" pitchFamily="2" charset="2"/>
              <a:buChar char=""/>
            </a:pPr>
            <a:r>
              <a:rPr lang="en-US" sz="1800">
                <a:solidFill>
                  <a:schemeClr val="tx1"/>
                </a:solidFill>
              </a:rPr>
              <a:t>Hệ thống tin tức nội bộ</a:t>
            </a:r>
          </a:p>
          <a:p>
            <a:pPr marL="319088" indent="-319088" algn="l">
              <a:lnSpc>
                <a:spcPct val="150000"/>
              </a:lnSpc>
              <a:spcBef>
                <a:spcPts val="700"/>
              </a:spcBef>
              <a:buClr>
                <a:schemeClr val="accent2"/>
              </a:buClr>
              <a:buSzPct val="60000"/>
              <a:buFont typeface="Wingdings" pitchFamily="2" charset="2"/>
              <a:buChar char=""/>
            </a:pPr>
            <a:r>
              <a:rPr lang="en-US" sz="1800">
                <a:solidFill>
                  <a:schemeClr val="tx1"/>
                </a:solidFill>
              </a:rPr>
              <a:t>Nâng cao hình ảnh &amp; văn hóa doanh nghiệp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64547">
                                            <p:txEl>
                                              <p:pRg st="0" end="0"/>
                                            </p:txEl>
                                          </p:spTgt>
                                        </p:tgtEl>
                                        <p:attrNameLst>
                                          <p:attrName>style.visibility</p:attrName>
                                        </p:attrNameLst>
                                      </p:cBhvr>
                                      <p:to>
                                        <p:strVal val="visible"/>
                                      </p:to>
                                    </p:set>
                                    <p:animEffect transition="in" filter="box(in)">
                                      <p:cBhvr>
                                        <p:cTn id="7" dur="500"/>
                                        <p:tgtEl>
                                          <p:spTgt spid="364547">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64547">
                                            <p:txEl>
                                              <p:pRg st="1" end="1"/>
                                            </p:txEl>
                                          </p:spTgt>
                                        </p:tgtEl>
                                        <p:attrNameLst>
                                          <p:attrName>style.visibility</p:attrName>
                                        </p:attrNameLst>
                                      </p:cBhvr>
                                      <p:to>
                                        <p:strVal val="visible"/>
                                      </p:to>
                                    </p:set>
                                    <p:animEffect transition="in" filter="box(in)">
                                      <p:cBhvr>
                                        <p:cTn id="10" dur="500"/>
                                        <p:tgtEl>
                                          <p:spTgt spid="364547">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64547">
                                            <p:txEl>
                                              <p:pRg st="2" end="2"/>
                                            </p:txEl>
                                          </p:spTgt>
                                        </p:tgtEl>
                                        <p:attrNameLst>
                                          <p:attrName>style.visibility</p:attrName>
                                        </p:attrNameLst>
                                      </p:cBhvr>
                                      <p:to>
                                        <p:strVal val="visible"/>
                                      </p:to>
                                    </p:set>
                                    <p:animEffect transition="in" filter="box(in)">
                                      <p:cBhvr>
                                        <p:cTn id="13" dur="500"/>
                                        <p:tgtEl>
                                          <p:spTgt spid="364547">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64547">
                                            <p:txEl>
                                              <p:pRg st="3" end="3"/>
                                            </p:txEl>
                                          </p:spTgt>
                                        </p:tgtEl>
                                        <p:attrNameLst>
                                          <p:attrName>style.visibility</p:attrName>
                                        </p:attrNameLst>
                                      </p:cBhvr>
                                      <p:to>
                                        <p:strVal val="visible"/>
                                      </p:to>
                                    </p:set>
                                    <p:animEffect transition="in" filter="box(in)">
                                      <p:cBhvr>
                                        <p:cTn id="16" dur="500"/>
                                        <p:tgtEl>
                                          <p:spTgt spid="364547">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64548"/>
                                        </p:tgtEl>
                                        <p:attrNameLst>
                                          <p:attrName>style.visibility</p:attrName>
                                        </p:attrNameLst>
                                      </p:cBhvr>
                                      <p:to>
                                        <p:strVal val="visible"/>
                                      </p:to>
                                    </p:set>
                                    <p:animEffect transition="in" filter="box(in)">
                                      <p:cBhvr>
                                        <p:cTn id="19" dur="500"/>
                                        <p:tgtEl>
                                          <p:spTgt spid="364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7" grpId="0" build="p"/>
      <p:bldP spid="3645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smtClean="0"/>
              <a:t>Lời nói đầu</a:t>
            </a:r>
          </a:p>
        </p:txBody>
      </p:sp>
      <p:sp>
        <p:nvSpPr>
          <p:cNvPr id="274435" name="Rectangle 3"/>
          <p:cNvSpPr>
            <a:spLocks noGrp="1"/>
          </p:cNvSpPr>
          <p:nvPr>
            <p:ph type="body" idx="4294967295"/>
          </p:nvPr>
        </p:nvSpPr>
        <p:spPr>
          <a:xfrm>
            <a:off x="612775" y="1733550"/>
            <a:ext cx="8153400" cy="2860675"/>
          </a:xfrm>
        </p:spPr>
        <p:txBody>
          <a:bodyPr/>
          <a:lstStyle/>
          <a:p>
            <a:pPr algn="ctr" eaLnBrk="1" hangingPunct="1">
              <a:buFont typeface="Wingdings" pitchFamily="2" charset="2"/>
              <a:buNone/>
            </a:pPr>
            <a:r>
              <a:rPr lang="en-US" i="1" smtClean="0"/>
              <a:t>Văn hóa làm việc của người Việt ít mang tính chuẩn hóa, trong khi KM lại là một vấn đề rất mới và có ảnh hưởng toàn diện đến quy trình làm việc. Do đó tôi khuyến nghị nên áp dụng KM dần dần từng bước trong thực tế. Do đó cách tiếp cận cũng không cần tòan diện ngay từ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Effect transition="in" filter="blinds(horizontal)">
                                      <p:cBhvr>
                                        <p:cTn id="7" dur="500"/>
                                        <p:tgtEl>
                                          <p:spTgt spid="274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pPr eaLnBrk="1" hangingPunct="1"/>
            <a:r>
              <a:rPr lang="en-US" smtClean="0"/>
              <a:t>Chỉ mới là khởi đầu</a:t>
            </a:r>
          </a:p>
        </p:txBody>
      </p:sp>
      <p:sp>
        <p:nvSpPr>
          <p:cNvPr id="378886" name="Rectangle 6"/>
          <p:cNvSpPr>
            <a:spLocks noGrp="1"/>
          </p:cNvSpPr>
          <p:nvPr>
            <p:ph type="body" idx="4294967295"/>
          </p:nvPr>
        </p:nvSpPr>
        <p:spPr>
          <a:xfrm>
            <a:off x="612775" y="1581150"/>
            <a:ext cx="8153400" cy="3013075"/>
          </a:xfrm>
          <a:noFill/>
        </p:spPr>
        <p:txBody>
          <a:bodyPr/>
          <a:lstStyle/>
          <a:p>
            <a:pPr algn="ctr" eaLnBrk="1" hangingPunct="1">
              <a:buFont typeface="Wingdings" pitchFamily="2" charset="2"/>
              <a:buNone/>
            </a:pPr>
            <a:r>
              <a:rPr lang="en-US" i="1" smtClean="0"/>
              <a:t>Các phần vừa trình bày chỉ là giới thiệu và tiếp cận ban đầu với KM sử dụng Cyn.in.</a:t>
            </a:r>
          </a:p>
          <a:p>
            <a:pPr algn="ctr" eaLnBrk="1" hangingPunct="1">
              <a:buFont typeface="Wingdings" pitchFamily="2" charset="2"/>
              <a:buNone/>
            </a:pPr>
            <a:r>
              <a:rPr lang="en-US" i="1" smtClean="0"/>
              <a:t>Để thực sự nắm vững các công việc và có thể triển khai được thì cần tìm hiểu thêm, và thêm các buổi chia sẻ chuyên sâu khác nữa</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78886">
                                            <p:txEl>
                                              <p:pRg st="0" end="0"/>
                                            </p:txEl>
                                          </p:spTgt>
                                        </p:tgtEl>
                                        <p:attrNameLst>
                                          <p:attrName>style.visibility</p:attrName>
                                        </p:attrNameLst>
                                      </p:cBhvr>
                                      <p:to>
                                        <p:strVal val="visible"/>
                                      </p:to>
                                    </p:set>
                                    <p:animEffect transition="in" filter="blinds(horizontal)">
                                      <p:cBhvr>
                                        <p:cTn id="7" dur="500"/>
                                        <p:tgtEl>
                                          <p:spTgt spid="3788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78886">
                                            <p:txEl>
                                              <p:pRg st="1" end="1"/>
                                            </p:txEl>
                                          </p:spTgt>
                                        </p:tgtEl>
                                        <p:attrNameLst>
                                          <p:attrName>style.visibility</p:attrName>
                                        </p:attrNameLst>
                                      </p:cBhvr>
                                      <p:to>
                                        <p:strVal val="visible"/>
                                      </p:to>
                                    </p:set>
                                    <p:animEffect transition="in" filter="blinds(horizontal)">
                                      <p:cBhvr>
                                        <p:cTn id="12" dur="500"/>
                                        <p:tgtEl>
                                          <p:spTgt spid="3788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eaLnBrk="1" hangingPunct="1"/>
            <a:r>
              <a:rPr lang="en-US" smtClean="0"/>
              <a:t>Chỉ mới là khởi đầu</a:t>
            </a:r>
          </a:p>
        </p:txBody>
      </p:sp>
      <p:sp>
        <p:nvSpPr>
          <p:cNvPr id="380931" name="Rectangle 3"/>
          <p:cNvSpPr>
            <a:spLocks noGrp="1"/>
          </p:cNvSpPr>
          <p:nvPr>
            <p:ph type="body" idx="4294967295"/>
          </p:nvPr>
        </p:nvSpPr>
        <p:spPr/>
        <p:txBody>
          <a:bodyPr/>
          <a:lstStyle/>
          <a:p>
            <a:pPr eaLnBrk="1" hangingPunct="1">
              <a:lnSpc>
                <a:spcPct val="150000"/>
              </a:lnSpc>
            </a:pPr>
            <a:r>
              <a:rPr lang="en-US" smtClean="0"/>
              <a:t>Tìm hiểu sâu hơn về đặc điểm KM</a:t>
            </a:r>
          </a:p>
          <a:p>
            <a:pPr eaLnBrk="1" hangingPunct="1">
              <a:lnSpc>
                <a:spcPct val="150000"/>
              </a:lnSpc>
            </a:pPr>
            <a:r>
              <a:rPr lang="en-US" smtClean="0"/>
              <a:t>Cài đặt kĩ thuật cho Cyn.in</a:t>
            </a:r>
          </a:p>
          <a:p>
            <a:pPr eaLnBrk="1" hangingPunct="1">
              <a:lnSpc>
                <a:spcPct val="150000"/>
              </a:lnSpc>
            </a:pPr>
            <a:r>
              <a:rPr lang="en-US" smtClean="0"/>
              <a:t>Quy trình và cấu hình ban đầu sử dụng Cyn.in</a:t>
            </a:r>
          </a:p>
          <a:p>
            <a:pPr eaLnBrk="1" hangingPunct="1">
              <a:lnSpc>
                <a:spcPct val="150000"/>
              </a:lnSpc>
            </a:pPr>
            <a:r>
              <a:rPr lang="en-US" smtClean="0"/>
              <a:t>Các vấn đề phát sinh trong khi triển khai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80931">
                                            <p:txEl>
                                              <p:pRg st="0" end="0"/>
                                            </p:txEl>
                                          </p:spTgt>
                                        </p:tgtEl>
                                        <p:attrNameLst>
                                          <p:attrName>style.visibility</p:attrName>
                                        </p:attrNameLst>
                                      </p:cBhvr>
                                      <p:to>
                                        <p:strVal val="visible"/>
                                      </p:to>
                                    </p:set>
                                    <p:animEffect transition="in" filter="blinds(horizontal)">
                                      <p:cBhvr>
                                        <p:cTn id="7" dur="500"/>
                                        <p:tgtEl>
                                          <p:spTgt spid="3809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80931">
                                            <p:txEl>
                                              <p:pRg st="1" end="1"/>
                                            </p:txEl>
                                          </p:spTgt>
                                        </p:tgtEl>
                                        <p:attrNameLst>
                                          <p:attrName>style.visibility</p:attrName>
                                        </p:attrNameLst>
                                      </p:cBhvr>
                                      <p:to>
                                        <p:strVal val="visible"/>
                                      </p:to>
                                    </p:set>
                                    <p:animEffect transition="in" filter="blinds(horizontal)">
                                      <p:cBhvr>
                                        <p:cTn id="12" dur="500"/>
                                        <p:tgtEl>
                                          <p:spTgt spid="3809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80931">
                                            <p:txEl>
                                              <p:pRg st="2" end="2"/>
                                            </p:txEl>
                                          </p:spTgt>
                                        </p:tgtEl>
                                        <p:attrNameLst>
                                          <p:attrName>style.visibility</p:attrName>
                                        </p:attrNameLst>
                                      </p:cBhvr>
                                      <p:to>
                                        <p:strVal val="visible"/>
                                      </p:to>
                                    </p:set>
                                    <p:animEffect transition="in" filter="blinds(horizontal)">
                                      <p:cBhvr>
                                        <p:cTn id="17" dur="500"/>
                                        <p:tgtEl>
                                          <p:spTgt spid="3809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80931">
                                            <p:txEl>
                                              <p:pRg st="3" end="3"/>
                                            </p:txEl>
                                          </p:spTgt>
                                        </p:tgtEl>
                                        <p:attrNameLst>
                                          <p:attrName>style.visibility</p:attrName>
                                        </p:attrNameLst>
                                      </p:cBhvr>
                                      <p:to>
                                        <p:strVal val="visible"/>
                                      </p:to>
                                    </p:set>
                                    <p:animEffect transition="in" filter="blinds(horizontal)">
                                      <p:cBhvr>
                                        <p:cTn id="22" dur="500"/>
                                        <p:tgtEl>
                                          <p:spTgt spid="3809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p:cNvSpPr>
            <a:spLocks noGrp="1"/>
          </p:cNvSpPr>
          <p:nvPr>
            <p:ph type="title" idx="4294967295"/>
          </p:nvPr>
        </p:nvSpPr>
        <p:spPr/>
        <p:txBody>
          <a:bodyPr/>
          <a:lstStyle/>
          <a:p>
            <a:pPr eaLnBrk="1" hangingPunct="1"/>
            <a:r>
              <a:rPr lang="en-US" smtClean="0"/>
              <a:t>Nội dung</a:t>
            </a:r>
          </a:p>
        </p:txBody>
      </p:sp>
      <p:sp>
        <p:nvSpPr>
          <p:cNvPr id="325635"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smtClean="0"/>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smtClean="0"/>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smtClean="0"/>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smtClean="0"/>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b="1" smtClean="0">
                <a:solidFill>
                  <a:srgbClr val="F8941C"/>
                </a:solidFill>
              </a:rPr>
              <a:t>Hỏi đáp &amp; chia sẻ mở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25635">
                                            <p:txEl>
                                              <p:pRg st="0" end="0"/>
                                            </p:txEl>
                                          </p:spTgt>
                                        </p:tgtEl>
                                        <p:attrNameLst>
                                          <p:attrName>style.visibility</p:attrName>
                                        </p:attrNameLst>
                                      </p:cBhvr>
                                      <p:to>
                                        <p:strVal val="visible"/>
                                      </p:to>
                                    </p:set>
                                    <p:animEffect transition="in" filter="box(in)">
                                      <p:cBhvr>
                                        <p:cTn id="7" dur="500"/>
                                        <p:tgtEl>
                                          <p:spTgt spid="32563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25635">
                                            <p:txEl>
                                              <p:pRg st="1" end="1"/>
                                            </p:txEl>
                                          </p:spTgt>
                                        </p:tgtEl>
                                        <p:attrNameLst>
                                          <p:attrName>style.visibility</p:attrName>
                                        </p:attrNameLst>
                                      </p:cBhvr>
                                      <p:to>
                                        <p:strVal val="visible"/>
                                      </p:to>
                                    </p:set>
                                    <p:animEffect transition="in" filter="box(in)">
                                      <p:cBhvr>
                                        <p:cTn id="10" dur="500"/>
                                        <p:tgtEl>
                                          <p:spTgt spid="32563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25635">
                                            <p:txEl>
                                              <p:pRg st="2" end="2"/>
                                            </p:txEl>
                                          </p:spTgt>
                                        </p:tgtEl>
                                        <p:attrNameLst>
                                          <p:attrName>style.visibility</p:attrName>
                                        </p:attrNameLst>
                                      </p:cBhvr>
                                      <p:to>
                                        <p:strVal val="visible"/>
                                      </p:to>
                                    </p:set>
                                    <p:animEffect transition="in" filter="box(in)">
                                      <p:cBhvr>
                                        <p:cTn id="13" dur="500"/>
                                        <p:tgtEl>
                                          <p:spTgt spid="32563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25635">
                                            <p:txEl>
                                              <p:pRg st="3" end="3"/>
                                            </p:txEl>
                                          </p:spTgt>
                                        </p:tgtEl>
                                        <p:attrNameLst>
                                          <p:attrName>style.visibility</p:attrName>
                                        </p:attrNameLst>
                                      </p:cBhvr>
                                      <p:to>
                                        <p:strVal val="visible"/>
                                      </p:to>
                                    </p:set>
                                    <p:animEffect transition="in" filter="box(in)">
                                      <p:cBhvr>
                                        <p:cTn id="16" dur="500"/>
                                        <p:tgtEl>
                                          <p:spTgt spid="32563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25635">
                                            <p:txEl>
                                              <p:pRg st="4" end="4"/>
                                            </p:txEl>
                                          </p:spTgt>
                                        </p:tgtEl>
                                        <p:attrNameLst>
                                          <p:attrName>style.visibility</p:attrName>
                                        </p:attrNameLst>
                                      </p:cBhvr>
                                      <p:to>
                                        <p:strVal val="visible"/>
                                      </p:to>
                                    </p:set>
                                    <p:animEffect transition="in" filter="box(in)">
                                      <p:cBhvr>
                                        <p:cTn id="19" dur="500"/>
                                        <p:tgtEl>
                                          <p:spTgt spid="325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a:spLocks noGrp="1"/>
          </p:cNvSpPr>
          <p:nvPr>
            <p:ph type="title" idx="4294967295"/>
          </p:nvPr>
        </p:nvSpPr>
        <p:spPr/>
        <p:txBody>
          <a:bodyPr/>
          <a:lstStyle/>
          <a:p>
            <a:pPr eaLnBrk="1" hangingPunct="1"/>
            <a:r>
              <a:rPr lang="en-US" smtClean="0"/>
              <a:t>Hỏi đáp &amp; chia sẻ mở</a:t>
            </a:r>
          </a:p>
        </p:txBody>
      </p:sp>
      <p:pic>
        <p:nvPicPr>
          <p:cNvPr id="57347" name="Picture 5" descr="ques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876550"/>
            <a:ext cx="206375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598" name="Rectangle 6"/>
          <p:cNvSpPr>
            <a:spLocks/>
          </p:cNvSpPr>
          <p:nvPr/>
        </p:nvSpPr>
        <p:spPr bwMode="auto">
          <a:xfrm>
            <a:off x="609600" y="1428750"/>
            <a:ext cx="8153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19088" indent="-319088">
              <a:spcBef>
                <a:spcPts val="700"/>
              </a:spcBef>
              <a:buClr>
                <a:schemeClr val="accent2"/>
              </a:buClr>
              <a:buSzPct val="60000"/>
              <a:buFont typeface="Wingdings" pitchFamily="2" charset="2"/>
              <a:buNone/>
            </a:pPr>
            <a:r>
              <a:rPr lang="en-US" sz="2900" i="1">
                <a:solidFill>
                  <a:schemeClr val="tx1"/>
                </a:solidFill>
              </a:rPr>
              <a:t>Xin chào đón các câu hỏi </a:t>
            </a:r>
          </a:p>
          <a:p>
            <a:pPr marL="319088" indent="-319088">
              <a:spcBef>
                <a:spcPts val="700"/>
              </a:spcBef>
              <a:buClr>
                <a:schemeClr val="accent2"/>
              </a:buClr>
              <a:buSzPct val="60000"/>
              <a:buFont typeface="Wingdings" pitchFamily="2" charset="2"/>
              <a:buNone/>
            </a:pPr>
            <a:r>
              <a:rPr lang="en-US" sz="2900" i="1">
                <a:solidFill>
                  <a:schemeClr val="tx1"/>
                </a:solidFill>
              </a:rPr>
              <a:t>và cùng nhau chia sẻ.</a:t>
            </a:r>
          </a:p>
          <a:p>
            <a:pPr marL="319088" indent="-319088">
              <a:spcBef>
                <a:spcPts val="700"/>
              </a:spcBef>
              <a:buClr>
                <a:schemeClr val="accent2"/>
              </a:buClr>
              <a:buSzPct val="60000"/>
              <a:buFont typeface="Wingdings" pitchFamily="2" charset="2"/>
              <a:buNone/>
            </a:pPr>
            <a:endParaRPr lang="en-US" sz="2900" b="1">
              <a:solidFill>
                <a:srgbClr val="F8941C"/>
              </a:solidFill>
            </a:endParaRPr>
          </a:p>
          <a:p>
            <a:pPr marL="319088" indent="-319088" algn="l">
              <a:spcBef>
                <a:spcPts val="700"/>
              </a:spcBef>
              <a:buClr>
                <a:schemeClr val="accent2"/>
              </a:buClr>
              <a:buSzPct val="60000"/>
              <a:buFont typeface="Wingdings" pitchFamily="2" charset="2"/>
              <a:buNone/>
            </a:pPr>
            <a:r>
              <a:rPr lang="en-US" sz="2400" b="1" i="1">
                <a:solidFill>
                  <a:srgbClr val="F8941C"/>
                </a:solidFill>
              </a:rPr>
              <a:t>hoặc liên hệ với:</a:t>
            </a:r>
          </a:p>
          <a:p>
            <a:pPr marL="319088" indent="-319088" algn="l">
              <a:spcBef>
                <a:spcPts val="700"/>
              </a:spcBef>
              <a:buClr>
                <a:schemeClr val="accent2"/>
              </a:buClr>
              <a:buSzPct val="60000"/>
              <a:buFont typeface="Wingdings" pitchFamily="2" charset="2"/>
              <a:buNone/>
            </a:pPr>
            <a:r>
              <a:rPr lang="en-US" b="1">
                <a:solidFill>
                  <a:schemeClr val="tx1"/>
                </a:solidFill>
              </a:rPr>
              <a:t>Nguyễn Thanh Tùng</a:t>
            </a:r>
          </a:p>
          <a:p>
            <a:pPr marL="319088" indent="-319088" algn="l">
              <a:spcBef>
                <a:spcPts val="700"/>
              </a:spcBef>
              <a:buClr>
                <a:schemeClr val="accent2"/>
              </a:buClr>
              <a:buSzPct val="60000"/>
              <a:buFont typeface="Wingdings" pitchFamily="2" charset="2"/>
              <a:buNone/>
            </a:pPr>
            <a:r>
              <a:rPr lang="en-US">
                <a:solidFill>
                  <a:schemeClr val="tx1"/>
                </a:solidFill>
              </a:rPr>
              <a:t>DĐ: 098 888 2995 - Email: </a:t>
            </a:r>
            <a:r>
              <a:rPr lang="en-US">
                <a:solidFill>
                  <a:schemeClr val="tx1"/>
                </a:solidFill>
                <a:hlinkClick r:id="rId4"/>
              </a:rPr>
              <a:t>tung@aroma.vn</a:t>
            </a:r>
            <a:endParaRPr lang="en-US">
              <a:solidFill>
                <a:schemeClr val="tx1"/>
              </a:solidFill>
            </a:endParaRPr>
          </a:p>
          <a:p>
            <a:pPr marL="319088" indent="-319088" algn="l">
              <a:spcBef>
                <a:spcPts val="700"/>
              </a:spcBef>
              <a:buClr>
                <a:schemeClr val="accent2"/>
              </a:buClr>
              <a:buSzPct val="60000"/>
              <a:buFont typeface="Wingdings" pitchFamily="2" charset="2"/>
              <a:buNone/>
            </a:pPr>
            <a:r>
              <a:rPr lang="en-US">
                <a:solidFill>
                  <a:schemeClr val="tx1"/>
                </a:solidFill>
              </a:rPr>
              <a:t>Website: www.aroma.vn</a:t>
            </a:r>
            <a:endParaRPr lang="en-US" sz="29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66598">
                                            <p:txEl>
                                              <p:pRg st="0" end="0"/>
                                            </p:txEl>
                                          </p:spTgt>
                                        </p:tgtEl>
                                        <p:attrNameLst>
                                          <p:attrName>style.visibility</p:attrName>
                                        </p:attrNameLst>
                                      </p:cBhvr>
                                      <p:to>
                                        <p:strVal val="visible"/>
                                      </p:to>
                                    </p:set>
                                    <p:animEffect transition="in" filter="blinds(horizontal)">
                                      <p:cBhvr>
                                        <p:cTn id="7" dur="500"/>
                                        <p:tgtEl>
                                          <p:spTgt spid="36659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66598">
                                            <p:txEl>
                                              <p:pRg st="1" end="1"/>
                                            </p:txEl>
                                          </p:spTgt>
                                        </p:tgtEl>
                                        <p:attrNameLst>
                                          <p:attrName>style.visibility</p:attrName>
                                        </p:attrNameLst>
                                      </p:cBhvr>
                                      <p:to>
                                        <p:strVal val="visible"/>
                                      </p:to>
                                    </p:set>
                                    <p:animEffect transition="in" filter="blinds(horizontal)">
                                      <p:cBhvr>
                                        <p:cTn id="10" dur="500"/>
                                        <p:tgtEl>
                                          <p:spTgt spid="36659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366598">
                                            <p:txEl>
                                              <p:pRg st="3" end="3"/>
                                            </p:txEl>
                                          </p:spTgt>
                                        </p:tgtEl>
                                        <p:attrNameLst>
                                          <p:attrName>style.visibility</p:attrName>
                                        </p:attrNameLst>
                                      </p:cBhvr>
                                      <p:to>
                                        <p:strVal val="visible"/>
                                      </p:to>
                                    </p:set>
                                    <p:animEffect transition="in" filter="box(in)">
                                      <p:cBhvr>
                                        <p:cTn id="15" dur="500"/>
                                        <p:tgtEl>
                                          <p:spTgt spid="366598">
                                            <p:txEl>
                                              <p:pRg st="3" end="3"/>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66598">
                                            <p:txEl>
                                              <p:pRg st="4" end="4"/>
                                            </p:txEl>
                                          </p:spTgt>
                                        </p:tgtEl>
                                        <p:attrNameLst>
                                          <p:attrName>style.visibility</p:attrName>
                                        </p:attrNameLst>
                                      </p:cBhvr>
                                      <p:to>
                                        <p:strVal val="visible"/>
                                      </p:to>
                                    </p:set>
                                    <p:animEffect transition="in" filter="box(in)">
                                      <p:cBhvr>
                                        <p:cTn id="18" dur="500"/>
                                        <p:tgtEl>
                                          <p:spTgt spid="366598">
                                            <p:txEl>
                                              <p:pRg st="4" end="4"/>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66598">
                                            <p:txEl>
                                              <p:pRg st="5" end="5"/>
                                            </p:txEl>
                                          </p:spTgt>
                                        </p:tgtEl>
                                        <p:attrNameLst>
                                          <p:attrName>style.visibility</p:attrName>
                                        </p:attrNameLst>
                                      </p:cBhvr>
                                      <p:to>
                                        <p:strVal val="visible"/>
                                      </p:to>
                                    </p:set>
                                    <p:animEffect transition="in" filter="box(in)">
                                      <p:cBhvr>
                                        <p:cTn id="21" dur="500"/>
                                        <p:tgtEl>
                                          <p:spTgt spid="366598">
                                            <p:txEl>
                                              <p:pRg st="5" end="5"/>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66598">
                                            <p:txEl>
                                              <p:pRg st="6" end="6"/>
                                            </p:txEl>
                                          </p:spTgt>
                                        </p:tgtEl>
                                        <p:attrNameLst>
                                          <p:attrName>style.visibility</p:attrName>
                                        </p:attrNameLst>
                                      </p:cBhvr>
                                      <p:to>
                                        <p:strVal val="visible"/>
                                      </p:to>
                                    </p:set>
                                    <p:animEffect transition="in" filter="box(in)">
                                      <p:cBhvr>
                                        <p:cTn id="24" dur="500"/>
                                        <p:tgtEl>
                                          <p:spTgt spid="36659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idx="4294967295"/>
          </p:nvPr>
        </p:nvSpPr>
        <p:spPr/>
        <p:txBody>
          <a:bodyPr/>
          <a:lstStyle/>
          <a:p>
            <a:pPr eaLnBrk="1" hangingPunct="1"/>
            <a:r>
              <a:rPr lang="en-US" smtClean="0"/>
              <a:t>Xin chân thành cảm ơn</a:t>
            </a:r>
          </a:p>
        </p:txBody>
      </p:sp>
      <p:pic>
        <p:nvPicPr>
          <p:cNvPr id="368643" name="Picture 3" descr="thankyo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733550"/>
            <a:ext cx="488632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68643"/>
                                        </p:tgtEl>
                                        <p:attrNameLst>
                                          <p:attrName>style.visibility</p:attrName>
                                        </p:attrNameLst>
                                      </p:cBhvr>
                                      <p:to>
                                        <p:strVal val="visible"/>
                                      </p:to>
                                    </p:set>
                                    <p:animEffect transition="in" filter="blinds(horizontal)">
                                      <p:cBhvr>
                                        <p:cTn id="7" dur="500"/>
                                        <p:tgtEl>
                                          <p:spTgt spid="368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p:txBody>
          <a:bodyPr/>
          <a:lstStyle/>
          <a:p>
            <a:pPr eaLnBrk="1" hangingPunct="1"/>
            <a:r>
              <a:rPr lang="en-US" smtClean="0"/>
              <a:t>Lời nói đầu</a:t>
            </a:r>
          </a:p>
        </p:txBody>
      </p:sp>
      <p:sp>
        <p:nvSpPr>
          <p:cNvPr id="370691" name="Rectangle 3"/>
          <p:cNvSpPr>
            <a:spLocks noGrp="1"/>
          </p:cNvSpPr>
          <p:nvPr>
            <p:ph type="body" idx="4294967295"/>
          </p:nvPr>
        </p:nvSpPr>
        <p:spPr>
          <a:xfrm>
            <a:off x="612775" y="1733550"/>
            <a:ext cx="8153400" cy="2860675"/>
          </a:xfrm>
        </p:spPr>
        <p:txBody>
          <a:bodyPr/>
          <a:lstStyle/>
          <a:p>
            <a:pPr algn="ctr" eaLnBrk="1" hangingPunct="1">
              <a:buFont typeface="Wingdings" pitchFamily="2" charset="2"/>
              <a:buNone/>
            </a:pPr>
            <a:r>
              <a:rPr lang="en-US" i="1" smtClean="0"/>
              <a:t>Giải pháp được đề cập ở đây xuất phát từ ý tưởng về KM, nhưng sau đó được kết hợp với các tính năng thiết thực khác trong quản lý - làm việc.</a:t>
            </a:r>
          </a:p>
          <a:p>
            <a:pPr algn="ctr" eaLnBrk="1" hangingPunct="1">
              <a:buFont typeface="Wingdings" pitchFamily="2" charset="2"/>
              <a:buNone/>
            </a:pPr>
            <a:r>
              <a:rPr lang="en-US" i="1" smtClean="0"/>
              <a:t>Do đó các vấn đề ở đây không chỉ là KM, mà còn là các vấn đề mở rộng khác nữa.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70691">
                                            <p:txEl>
                                              <p:pRg st="0" end="0"/>
                                            </p:txEl>
                                          </p:spTgt>
                                        </p:tgtEl>
                                        <p:attrNameLst>
                                          <p:attrName>style.visibility</p:attrName>
                                        </p:attrNameLst>
                                      </p:cBhvr>
                                      <p:to>
                                        <p:strVal val="visible"/>
                                      </p:to>
                                    </p:set>
                                    <p:animEffect transition="in" filter="blinds(horizontal)">
                                      <p:cBhvr>
                                        <p:cTn id="7" dur="500"/>
                                        <p:tgtEl>
                                          <p:spTgt spid="37069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70691">
                                            <p:txEl>
                                              <p:pRg st="1" end="1"/>
                                            </p:txEl>
                                          </p:spTgt>
                                        </p:tgtEl>
                                        <p:attrNameLst>
                                          <p:attrName>style.visibility</p:attrName>
                                        </p:attrNameLst>
                                      </p:cBhvr>
                                      <p:to>
                                        <p:strVal val="visible"/>
                                      </p:to>
                                    </p:set>
                                    <p:animEffect transition="in" filter="blinds(horizontal)">
                                      <p:cBhvr>
                                        <p:cTn id="10" dur="500"/>
                                        <p:tgtEl>
                                          <p:spTgt spid="370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smtClean="0"/>
              <a:t>Lời nói đầu</a:t>
            </a:r>
          </a:p>
        </p:txBody>
      </p:sp>
      <p:sp>
        <p:nvSpPr>
          <p:cNvPr id="270339" name="Rectangle 3"/>
          <p:cNvSpPr>
            <a:spLocks noGrp="1"/>
          </p:cNvSpPr>
          <p:nvPr>
            <p:ph type="body" idx="4294967295"/>
          </p:nvPr>
        </p:nvSpPr>
        <p:spPr>
          <a:xfrm>
            <a:off x="612775" y="1733550"/>
            <a:ext cx="8153400" cy="2860675"/>
          </a:xfrm>
        </p:spPr>
        <p:txBody>
          <a:bodyPr/>
          <a:lstStyle/>
          <a:p>
            <a:pPr algn="ctr" eaLnBrk="1" hangingPunct="1">
              <a:buFont typeface="Wingdings" pitchFamily="2" charset="2"/>
              <a:buNone/>
            </a:pPr>
            <a:r>
              <a:rPr lang="en-US" i="1" smtClean="0"/>
              <a:t>Đây là buổi chia sẻ đầu tiên, mang tính khai phá và gợi mở nhu cầu. Tiếp sau sẽ là những buổi chia sẻ cách thức triển khai KM trong doanh nghiệp, kinh nghiệm và các vướng mắc khi triển khai.</a:t>
            </a:r>
            <a:br>
              <a:rPr lang="en-US" i="1" smtClean="0"/>
            </a:br>
            <a:r>
              <a:rPr lang="en-US" b="1" i="1" smtClean="0"/>
              <a:t>Tùng </a:t>
            </a:r>
            <a:r>
              <a:rPr lang="en-US" b="1" i="1" smtClean="0">
                <a:solidFill>
                  <a:srgbClr val="F8941C"/>
                </a:solidFill>
              </a:rPr>
              <a:t>aroma</a:t>
            </a:r>
            <a:r>
              <a:rPr lang="en-US" i="1" smtClean="0"/>
              <a:t> luôn sẵn lòng trao đổi, hỗ trợ và tư vấn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70339">
                                            <p:txEl>
                                              <p:pRg st="0" end="0"/>
                                            </p:txEl>
                                          </p:spTgt>
                                        </p:tgtEl>
                                        <p:attrNameLst>
                                          <p:attrName>style.visibility</p:attrName>
                                        </p:attrNameLst>
                                      </p:cBhvr>
                                      <p:to>
                                        <p:strVal val="visible"/>
                                      </p:to>
                                    </p:set>
                                    <p:animEffect transition="in" filter="blinds(horizontal)">
                                      <p:cBhvr>
                                        <p:cTn id="7" dur="500"/>
                                        <p:tgtEl>
                                          <p:spTgt spid="270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p:cNvSpPr>
          <p:nvPr>
            <p:ph type="title"/>
          </p:nvPr>
        </p:nvSpPr>
        <p:spPr>
          <a:xfrm>
            <a:off x="609600" y="117475"/>
            <a:ext cx="8153400" cy="1006475"/>
          </a:xfrm>
        </p:spPr>
        <p:txBody>
          <a:bodyPr/>
          <a:lstStyle/>
          <a:p>
            <a:r>
              <a:rPr lang="en-US" smtClean="0"/>
              <a:t>Nội dung</a:t>
            </a:r>
          </a:p>
        </p:txBody>
      </p:sp>
      <p:sp>
        <p:nvSpPr>
          <p:cNvPr id="10243"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smtClean="0"/>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smtClean="0"/>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smtClean="0"/>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smtClean="0"/>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smtClean="0"/>
              <a:t>Hỏi đáp &amp; chia sẻ mở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blinds(horizontal)">
                                      <p:cBhvr>
                                        <p:cTn id="2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p:cNvSpPr>
          <p:nvPr>
            <p:ph type="title" idx="4294967295"/>
          </p:nvPr>
        </p:nvSpPr>
        <p:spPr/>
        <p:txBody>
          <a:bodyPr/>
          <a:lstStyle/>
          <a:p>
            <a:pPr eaLnBrk="1" hangingPunct="1"/>
            <a:r>
              <a:rPr lang="en-US" smtClean="0"/>
              <a:t>Nội dung</a:t>
            </a:r>
          </a:p>
        </p:txBody>
      </p:sp>
      <p:sp>
        <p:nvSpPr>
          <p:cNvPr id="12291" name="Rectangle 2"/>
          <p:cNvSpPr>
            <a:spLocks noGrp="1"/>
          </p:cNvSpPr>
          <p:nvPr>
            <p:ph sz="quarter" idx="4294967295"/>
          </p:nvPr>
        </p:nvSpPr>
        <p:spPr>
          <a:xfrm>
            <a:off x="609600" y="1200150"/>
            <a:ext cx="7924800" cy="3733800"/>
          </a:xfrm>
        </p:spPr>
        <p:txBody>
          <a:bodyPr anchor="ctr"/>
          <a:lstStyle/>
          <a:p>
            <a:pPr lvl="1" eaLnBrk="1" hangingPunct="1">
              <a:lnSpc>
                <a:spcPct val="120000"/>
              </a:lnSpc>
              <a:spcBef>
                <a:spcPts val="700"/>
              </a:spcBef>
              <a:buClr>
                <a:schemeClr val="accent2"/>
              </a:buClr>
              <a:buSzPct val="60000"/>
              <a:buFont typeface="Wingdings" pitchFamily="2" charset="2"/>
              <a:buChar char=""/>
            </a:pPr>
            <a:r>
              <a:rPr lang="en-US" sz="2900" b="1" smtClean="0">
                <a:solidFill>
                  <a:srgbClr val="F8941C"/>
                </a:solidFill>
              </a:rPr>
              <a:t>Giới thiệu dẫn nhập</a:t>
            </a:r>
          </a:p>
          <a:p>
            <a:pPr lvl="1" eaLnBrk="1" hangingPunct="1">
              <a:lnSpc>
                <a:spcPct val="120000"/>
              </a:lnSpc>
              <a:spcBef>
                <a:spcPts val="700"/>
              </a:spcBef>
              <a:buClr>
                <a:schemeClr val="accent2"/>
              </a:buClr>
              <a:buSzPct val="60000"/>
              <a:buFont typeface="Wingdings" pitchFamily="2" charset="2"/>
              <a:buChar char=""/>
            </a:pPr>
            <a:r>
              <a:rPr lang="en-US" sz="2900" smtClean="0"/>
              <a:t>Case study – thảo luận nhóm</a:t>
            </a:r>
          </a:p>
          <a:p>
            <a:pPr lvl="1" eaLnBrk="1" hangingPunct="1">
              <a:lnSpc>
                <a:spcPct val="120000"/>
              </a:lnSpc>
              <a:spcBef>
                <a:spcPts val="700"/>
              </a:spcBef>
              <a:buClr>
                <a:schemeClr val="accent2"/>
              </a:buClr>
              <a:buSzPct val="60000"/>
              <a:buFont typeface="Wingdings" pitchFamily="2" charset="2"/>
              <a:buChar char=""/>
            </a:pPr>
            <a:r>
              <a:rPr lang="en-US" sz="2900" smtClean="0"/>
              <a:t>Kỹ thuật - công nghệ thông tin</a:t>
            </a:r>
          </a:p>
          <a:p>
            <a:pPr lvl="1" eaLnBrk="1" hangingPunct="1">
              <a:lnSpc>
                <a:spcPct val="120000"/>
              </a:lnSpc>
              <a:spcBef>
                <a:spcPts val="700"/>
              </a:spcBef>
              <a:buClr>
                <a:schemeClr val="accent2"/>
              </a:buClr>
              <a:buSzPct val="60000"/>
              <a:buFont typeface="Wingdings" pitchFamily="2" charset="2"/>
              <a:buChar char=""/>
            </a:pPr>
            <a:r>
              <a:rPr lang="en-US" sz="2900" smtClean="0"/>
              <a:t>Tính năng &amp; lợi ích của KM</a:t>
            </a:r>
          </a:p>
          <a:p>
            <a:pPr lvl="1" eaLnBrk="1" hangingPunct="1">
              <a:lnSpc>
                <a:spcPct val="120000"/>
              </a:lnSpc>
              <a:spcBef>
                <a:spcPts val="700"/>
              </a:spcBef>
              <a:buClr>
                <a:schemeClr val="accent2"/>
              </a:buClr>
              <a:buSzPct val="60000"/>
              <a:buFont typeface="Wingdings" pitchFamily="2" charset="2"/>
              <a:buChar char=""/>
            </a:pPr>
            <a:r>
              <a:rPr lang="en-US" sz="2900" smtClean="0"/>
              <a:t>Hỏi đáp &amp; chia sẻ mở</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_10176930">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5_10176930">
      <a:majorFont>
        <a:latin typeface="Palatino Linotype"/>
        <a:ea typeface=""/>
        <a:cs typeface=""/>
      </a:majorFont>
      <a:minorFont>
        <a:latin typeface="Palatino Linotype"/>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0</TotalTime>
  <Words>2430</Words>
  <Application>Microsoft Office PowerPoint</Application>
  <PresentationFormat>On-screen Show (16:9)</PresentationFormat>
  <Paragraphs>292</Paragraphs>
  <Slides>54</Slides>
  <Notes>54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Palatino Linotype</vt:lpstr>
      <vt:lpstr>Arial</vt:lpstr>
      <vt:lpstr>Wingdings</vt:lpstr>
      <vt:lpstr>Wingdings 2</vt:lpstr>
      <vt:lpstr>Calibri</vt:lpstr>
      <vt:lpstr>Verdana</vt:lpstr>
      <vt:lpstr>5_10176930</vt:lpstr>
      <vt:lpstr>PowerPoint Presentation</vt:lpstr>
      <vt:lpstr>Người dẫn dắt chia sẻ</vt:lpstr>
      <vt:lpstr>Lời nói đầu</vt:lpstr>
      <vt:lpstr>Lời nói đầu</vt:lpstr>
      <vt:lpstr>Lời nói đầu</vt:lpstr>
      <vt:lpstr>Lời nói đầu</vt:lpstr>
      <vt:lpstr>Lời nói đầu</vt:lpstr>
      <vt:lpstr>Nội dung</vt:lpstr>
      <vt:lpstr>Nội dung</vt:lpstr>
      <vt:lpstr>Giới thiệu dẫn nhập</vt:lpstr>
      <vt:lpstr>Giới thiệu dẫn nhập</vt:lpstr>
      <vt:lpstr>Giới thiệu dẫn nhập</vt:lpstr>
      <vt:lpstr>Giới thiệu dẫn nhập</vt:lpstr>
      <vt:lpstr>Giới thiệu dẫn nhập</vt:lpstr>
      <vt:lpstr>Giới thiệu dẫn nhập</vt:lpstr>
      <vt:lpstr>Nội dung</vt:lpstr>
      <vt:lpstr>Case study – thảo luận nhóm</vt:lpstr>
      <vt:lpstr>Case study – thảo luận nhóm</vt:lpstr>
      <vt:lpstr>Case study – thảo luận nhóm</vt:lpstr>
      <vt:lpstr>Case study – thảo luận nhóm</vt:lpstr>
      <vt:lpstr>Case study – thảo luận nhóm</vt:lpstr>
      <vt:lpstr>Nội dung</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Kỹ thuật - công nghệ thông tin</vt:lpstr>
      <vt:lpstr>Nội dung</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Tính năng &amp; lợi ích của KM</vt:lpstr>
      <vt:lpstr>Chỉ mới là khởi đầu</vt:lpstr>
      <vt:lpstr>Chỉ mới là khởi đầu</vt:lpstr>
      <vt:lpstr>Nội dung</vt:lpstr>
      <vt:lpstr>Hỏi đáp &amp; chia sẻ mở</vt:lpstr>
      <vt:lpstr>Xin chân thành cảm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WIDESCREEN PRESENTATION</dc:title>
  <dc:creator/>
  <cp:lastModifiedBy/>
  <cp:revision>472</cp:revision>
  <dcterms:created xsi:type="dcterms:W3CDTF">2009-10-07T23:43:05Z</dcterms:created>
  <dcterms:modified xsi:type="dcterms:W3CDTF">2018-04-03T09:22:38Z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12.0.4513</vt:lpwstr>
  </property>
  <property fmtid="{D5CDD505-2E9C-101B-9397-08002B2CF9AE}" pid="4" name="_TemplateID">
    <vt:lpwstr>TC101769301033</vt:lpwstr>
  </property>
</Properties>
</file>