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44"/>
  </p:notesMasterIdLst>
  <p:handoutMasterIdLst>
    <p:handoutMasterId r:id="rId45"/>
  </p:handoutMasterIdLst>
  <p:sldIdLst>
    <p:sldId id="256" r:id="rId2"/>
    <p:sldId id="276" r:id="rId3"/>
    <p:sldId id="258" r:id="rId4"/>
    <p:sldId id="274" r:id="rId5"/>
    <p:sldId id="259" r:id="rId6"/>
    <p:sldId id="275" r:id="rId7"/>
    <p:sldId id="260" r:id="rId8"/>
    <p:sldId id="262" r:id="rId9"/>
    <p:sldId id="277" r:id="rId10"/>
    <p:sldId id="278" r:id="rId11"/>
    <p:sldId id="279" r:id="rId12"/>
    <p:sldId id="280" r:id="rId13"/>
    <p:sldId id="281" r:id="rId14"/>
    <p:sldId id="282" r:id="rId15"/>
    <p:sldId id="285" r:id="rId16"/>
    <p:sldId id="286" r:id="rId17"/>
    <p:sldId id="287" r:id="rId18"/>
    <p:sldId id="288" r:id="rId19"/>
    <p:sldId id="289" r:id="rId20"/>
    <p:sldId id="290" r:id="rId21"/>
    <p:sldId id="284" r:id="rId22"/>
    <p:sldId id="291" r:id="rId23"/>
    <p:sldId id="292" r:id="rId24"/>
    <p:sldId id="294" r:id="rId25"/>
    <p:sldId id="293" r:id="rId26"/>
    <p:sldId id="295" r:id="rId27"/>
    <p:sldId id="296"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0" r:id="rId42"/>
    <p:sldId id="311" r:id="rId4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E30101"/>
    <a:srgbClr val="E306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70" d="100"/>
          <a:sy n="70" d="100"/>
        </p:scale>
        <p:origin x="-11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2083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12083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2083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4363D37-5D93-4E8D-8CA3-B54AC55C8A96}" type="slidenum">
              <a:rPr lang="en-US"/>
              <a:pPr>
                <a:defRPr/>
              </a:pPr>
              <a:t>‹#›</a:t>
            </a:fld>
            <a:endParaRPr lang="en-US"/>
          </a:p>
        </p:txBody>
      </p:sp>
    </p:spTree>
    <p:extLst>
      <p:ext uri="{BB962C8B-B14F-4D97-AF65-F5344CB8AC3E}">
        <p14:creationId xmlns:p14="http://schemas.microsoft.com/office/powerpoint/2010/main" val="2319514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187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4608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87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187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9FAF342-44E2-40D4-9B8D-5E36DFA28DDD}" type="slidenum">
              <a:rPr lang="en-US"/>
              <a:pPr>
                <a:defRPr/>
              </a:pPr>
              <a:t>‹#›</a:t>
            </a:fld>
            <a:endParaRPr lang="en-US"/>
          </a:p>
        </p:txBody>
      </p:sp>
    </p:spTree>
    <p:extLst>
      <p:ext uri="{BB962C8B-B14F-4D97-AF65-F5344CB8AC3E}">
        <p14:creationId xmlns:p14="http://schemas.microsoft.com/office/powerpoint/2010/main" val="39045994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DF728F0-2202-4095-BBE1-8F67F20E3445}" type="slidenum">
              <a:rPr lang="en-US"/>
              <a:pPr/>
              <a:t>11</a:t>
            </a:fld>
            <a:endParaRPr lang="en-US"/>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vi-V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vi-VN"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vi-VN"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110600"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noProof="0" smtClean="0"/>
              <a:t>Click to edit Master subtitle style</a:t>
            </a:r>
          </a:p>
        </p:txBody>
      </p:sp>
      <p:sp>
        <p:nvSpPr>
          <p:cNvPr id="11060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noProof="0" smtClean="0"/>
              <a:t>Click to edit Master title style</a:t>
            </a:r>
          </a:p>
        </p:txBody>
      </p:sp>
      <p:sp>
        <p:nvSpPr>
          <p:cNvPr id="10" name="Rectangle 9"/>
          <p:cNvSpPr>
            <a:spLocks noGrp="1" noChangeArrowheads="1"/>
          </p:cNvSpPr>
          <p:nvPr>
            <p:ph type="dt" sz="quarter" idx="10"/>
          </p:nvPr>
        </p:nvSpPr>
        <p:spPr>
          <a:xfrm>
            <a:off x="2438400" y="6248400"/>
            <a:ext cx="2130425" cy="474663"/>
          </a:xfrm>
        </p:spPr>
        <p:txBody>
          <a:bodyPr/>
          <a:lstStyle>
            <a:lvl1pPr>
              <a:defRPr smtClean="0">
                <a:solidFill>
                  <a:schemeClr val="bg1"/>
                </a:solidFill>
              </a:defRPr>
            </a:lvl1pPr>
          </a:lstStyle>
          <a:p>
            <a:pPr>
              <a:defRPr/>
            </a:pPr>
            <a:endParaRPr lang="en-US"/>
          </a:p>
        </p:txBody>
      </p:sp>
      <p:sp>
        <p:nvSpPr>
          <p:cNvPr id="11" name="Rectangle 10"/>
          <p:cNvSpPr>
            <a:spLocks noGrp="1" noChangeArrowheads="1"/>
          </p:cNvSpPr>
          <p:nvPr>
            <p:ph type="ftr" sz="quarter" idx="11"/>
          </p:nvPr>
        </p:nvSpPr>
        <p:spPr>
          <a:xfrm>
            <a:off x="5791200" y="6248400"/>
            <a:ext cx="2897188" cy="474663"/>
          </a:xfrm>
        </p:spPr>
        <p:txBody>
          <a:bodyPr/>
          <a:lstStyle>
            <a:lvl1pPr algn="r">
              <a:defRPr smtClean="0"/>
            </a:lvl1pPr>
          </a:lstStyle>
          <a:p>
            <a:pPr>
              <a:defRPr/>
            </a:pPr>
            <a:endParaRPr 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52A25FD1-8967-4B29-9C29-83558D6B420B}" type="slidenum">
              <a:rPr lang="en-US"/>
              <a:pPr>
                <a:defRPr/>
              </a:pPr>
              <a:t>‹#›</a:t>
            </a:fld>
            <a:endParaRPr lang="en-US"/>
          </a:p>
        </p:txBody>
      </p:sp>
    </p:spTree>
    <p:extLst>
      <p:ext uri="{BB962C8B-B14F-4D97-AF65-F5344CB8AC3E}">
        <p14:creationId xmlns:p14="http://schemas.microsoft.com/office/powerpoint/2010/main" val="6452572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D9631F7-F25A-4BE6-9F53-0BA8221B5248}" type="slidenum">
              <a:rPr lang="en-US"/>
              <a:pPr>
                <a:defRPr/>
              </a:pPr>
              <a:t>‹#›</a:t>
            </a:fld>
            <a:endParaRPr lang="en-US"/>
          </a:p>
        </p:txBody>
      </p:sp>
    </p:spTree>
    <p:extLst>
      <p:ext uri="{BB962C8B-B14F-4D97-AF65-F5344CB8AC3E}">
        <p14:creationId xmlns:p14="http://schemas.microsoft.com/office/powerpoint/2010/main" val="184558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513" y="533400"/>
            <a:ext cx="2017712" cy="55530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5903913" cy="5553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CCB79CE-60DF-4262-B6A7-85812F20491A}" type="slidenum">
              <a:rPr lang="en-US"/>
              <a:pPr>
                <a:defRPr/>
              </a:pPr>
              <a:t>‹#›</a:t>
            </a:fld>
            <a:endParaRPr lang="en-US"/>
          </a:p>
        </p:txBody>
      </p:sp>
    </p:spTree>
    <p:extLst>
      <p:ext uri="{BB962C8B-B14F-4D97-AF65-F5344CB8AC3E}">
        <p14:creationId xmlns:p14="http://schemas.microsoft.com/office/powerpoint/2010/main" val="3107184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9248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1600200"/>
            <a:ext cx="7997825" cy="4486275"/>
          </a:xfrm>
        </p:spPr>
        <p:txBody>
          <a:bodyPr/>
          <a:lstStyle/>
          <a:p>
            <a:pPr lvl="0"/>
            <a:endParaRPr lang="en-US"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E5A2DE8F-EE48-478B-A78E-E9E1A8C81E45}" type="slidenum">
              <a:rPr lang="en-US"/>
              <a:pPr>
                <a:defRPr/>
              </a:pPr>
              <a:t>‹#›</a:t>
            </a:fld>
            <a:endParaRPr lang="en-US"/>
          </a:p>
        </p:txBody>
      </p:sp>
    </p:spTree>
    <p:extLst>
      <p:ext uri="{BB962C8B-B14F-4D97-AF65-F5344CB8AC3E}">
        <p14:creationId xmlns:p14="http://schemas.microsoft.com/office/powerpoint/2010/main" val="186768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6C150545-CCC2-4755-9BA0-983BBFFBD1D3}" type="slidenum">
              <a:rPr lang="en-US"/>
              <a:pPr>
                <a:defRPr/>
              </a:pPr>
              <a:t>‹#›</a:t>
            </a:fld>
            <a:endParaRPr lang="en-US"/>
          </a:p>
        </p:txBody>
      </p:sp>
    </p:spTree>
    <p:extLst>
      <p:ext uri="{BB962C8B-B14F-4D97-AF65-F5344CB8AC3E}">
        <p14:creationId xmlns:p14="http://schemas.microsoft.com/office/powerpoint/2010/main" val="3825942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75C9B25-AD5E-48AD-8812-5FE2ACC5E3E3}" type="slidenum">
              <a:rPr lang="en-US"/>
              <a:pPr>
                <a:defRPr/>
              </a:pPr>
              <a:t>‹#›</a:t>
            </a:fld>
            <a:endParaRPr lang="en-US"/>
          </a:p>
        </p:txBody>
      </p:sp>
    </p:spTree>
    <p:extLst>
      <p:ext uri="{BB962C8B-B14F-4D97-AF65-F5344CB8AC3E}">
        <p14:creationId xmlns:p14="http://schemas.microsoft.com/office/powerpoint/2010/main" val="3382188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922713"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08513" y="1600200"/>
            <a:ext cx="3922712"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C1609F1E-215F-4EDC-B248-3316EAF04981}" type="slidenum">
              <a:rPr lang="en-US"/>
              <a:pPr>
                <a:defRPr/>
              </a:pPr>
              <a:t>‹#›</a:t>
            </a:fld>
            <a:endParaRPr lang="en-US"/>
          </a:p>
        </p:txBody>
      </p:sp>
    </p:spTree>
    <p:extLst>
      <p:ext uri="{BB962C8B-B14F-4D97-AF65-F5344CB8AC3E}">
        <p14:creationId xmlns:p14="http://schemas.microsoft.com/office/powerpoint/2010/main" val="3749045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3C7F681F-F570-469D-B71E-4CBA3D73E54E}" type="slidenum">
              <a:rPr lang="en-US"/>
              <a:pPr>
                <a:defRPr/>
              </a:pPr>
              <a:t>‹#›</a:t>
            </a:fld>
            <a:endParaRPr lang="en-US"/>
          </a:p>
        </p:txBody>
      </p:sp>
    </p:spTree>
    <p:extLst>
      <p:ext uri="{BB962C8B-B14F-4D97-AF65-F5344CB8AC3E}">
        <p14:creationId xmlns:p14="http://schemas.microsoft.com/office/powerpoint/2010/main" val="3583203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1851385F-08BA-4358-9478-3C5B426C24D3}" type="slidenum">
              <a:rPr lang="en-US"/>
              <a:pPr>
                <a:defRPr/>
              </a:pPr>
              <a:t>‹#›</a:t>
            </a:fld>
            <a:endParaRPr lang="en-US"/>
          </a:p>
        </p:txBody>
      </p:sp>
    </p:spTree>
    <p:extLst>
      <p:ext uri="{BB962C8B-B14F-4D97-AF65-F5344CB8AC3E}">
        <p14:creationId xmlns:p14="http://schemas.microsoft.com/office/powerpoint/2010/main" val="2080093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809C237A-DB3A-43E0-987E-A38D8414609D}" type="slidenum">
              <a:rPr lang="en-US"/>
              <a:pPr>
                <a:defRPr/>
              </a:pPr>
              <a:t>‹#›</a:t>
            </a:fld>
            <a:endParaRPr lang="en-US"/>
          </a:p>
        </p:txBody>
      </p:sp>
    </p:spTree>
    <p:extLst>
      <p:ext uri="{BB962C8B-B14F-4D97-AF65-F5344CB8AC3E}">
        <p14:creationId xmlns:p14="http://schemas.microsoft.com/office/powerpoint/2010/main" val="2016815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91A8E80-28ED-4B6D-9550-ED1AE7878950}" type="slidenum">
              <a:rPr lang="en-US"/>
              <a:pPr>
                <a:defRPr/>
              </a:pPr>
              <a:t>‹#›</a:t>
            </a:fld>
            <a:endParaRPr lang="en-US"/>
          </a:p>
        </p:txBody>
      </p:sp>
    </p:spTree>
    <p:extLst>
      <p:ext uri="{BB962C8B-B14F-4D97-AF65-F5344CB8AC3E}">
        <p14:creationId xmlns:p14="http://schemas.microsoft.com/office/powerpoint/2010/main" val="709790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541CB7E-C18A-4129-B9E4-8C83E1F43B11}" type="slidenum">
              <a:rPr lang="en-US"/>
              <a:pPr>
                <a:defRPr/>
              </a:pPr>
              <a:t>‹#›</a:t>
            </a:fld>
            <a:endParaRPr lang="en-US"/>
          </a:p>
        </p:txBody>
      </p:sp>
    </p:spTree>
    <p:extLst>
      <p:ext uri="{BB962C8B-B14F-4D97-AF65-F5344CB8AC3E}">
        <p14:creationId xmlns:p14="http://schemas.microsoft.com/office/powerpoint/2010/main" val="2757149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4724400" cy="4343400"/>
            <a:chOff x="0" y="0"/>
            <a:chExt cx="4800" cy="4320"/>
          </a:xfrm>
        </p:grpSpPr>
        <p:grpSp>
          <p:nvGrpSpPr>
            <p:cNvPr id="1036" name="Group 3"/>
            <p:cNvGrpSpPr>
              <a:grpSpLocks/>
            </p:cNvGrpSpPr>
            <p:nvPr userDrawn="1"/>
          </p:nvGrpSpPr>
          <p:grpSpPr bwMode="auto">
            <a:xfrm>
              <a:off x="0" y="0"/>
              <a:ext cx="2016" cy="4320"/>
              <a:chOff x="0" y="0"/>
              <a:chExt cx="2016" cy="4320"/>
            </a:xfrm>
          </p:grpSpPr>
          <p:sp>
            <p:nvSpPr>
              <p:cNvPr id="1040"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41"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pSp>
        <p:grpSp>
          <p:nvGrpSpPr>
            <p:cNvPr id="1037" name="Group 6"/>
            <p:cNvGrpSpPr>
              <a:grpSpLocks/>
            </p:cNvGrpSpPr>
            <p:nvPr/>
          </p:nvGrpSpPr>
          <p:grpSpPr bwMode="auto">
            <a:xfrm>
              <a:off x="144" y="1248"/>
              <a:ext cx="4656" cy="201"/>
              <a:chOff x="144" y="1248"/>
              <a:chExt cx="4656" cy="201"/>
            </a:xfrm>
          </p:grpSpPr>
          <p:sp>
            <p:nvSpPr>
              <p:cNvPr id="1038"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039"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sp>
        <p:nvSpPr>
          <p:cNvPr id="109577" name="AutoShape 9"/>
          <p:cNvSpPr>
            <a:spLocks noGrp="1" noChangeArrowheads="1"/>
          </p:cNvSpPr>
          <p:nvPr>
            <p:ph type="title"/>
          </p:nvPr>
        </p:nvSpPr>
        <p:spPr bwMode="auto">
          <a:xfrm>
            <a:off x="457200" y="533400"/>
            <a:ext cx="7924800" cy="6096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9578" name="Rectangle 10"/>
          <p:cNvSpPr>
            <a:spLocks noGrp="1" noChangeArrowheads="1"/>
          </p:cNvSpPr>
          <p:nvPr>
            <p:ph type="body" idx="1"/>
          </p:nvPr>
        </p:nvSpPr>
        <p:spPr bwMode="auto">
          <a:xfrm>
            <a:off x="533400" y="1600200"/>
            <a:ext cx="7997825"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9579" name="Rectangle 11"/>
          <p:cNvSpPr>
            <a:spLocks noGrp="1" noChangeArrowheads="1"/>
          </p:cNvSpPr>
          <p:nvPr>
            <p:ph type="dt" sz="half" idx="2"/>
          </p:nvPr>
        </p:nvSpPr>
        <p:spPr bwMode="auto">
          <a:xfrm>
            <a:off x="2438400" y="6248400"/>
            <a:ext cx="2667000"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p>
        </p:txBody>
      </p:sp>
      <p:sp>
        <p:nvSpPr>
          <p:cNvPr id="109580" name="Rectangle 12"/>
          <p:cNvSpPr>
            <a:spLocks noGrp="1" noChangeArrowheads="1"/>
          </p:cNvSpPr>
          <p:nvPr>
            <p:ph type="ftr" sz="quarter" idx="3"/>
          </p:nvPr>
        </p:nvSpPr>
        <p:spPr bwMode="auto">
          <a:xfrm>
            <a:off x="6553200" y="6248400"/>
            <a:ext cx="2135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p>
        </p:txBody>
      </p:sp>
      <p:sp>
        <p:nvSpPr>
          <p:cNvPr id="109581" name="Rectangle 13"/>
          <p:cNvSpPr>
            <a:spLocks noGrp="1" noChangeArrowheads="1"/>
          </p:cNvSpPr>
          <p:nvPr>
            <p:ph type="sldNum" sz="quarter" idx="4"/>
          </p:nvPr>
        </p:nvSpPr>
        <p:spPr bwMode="auto">
          <a:xfrm>
            <a:off x="84138" y="6242050"/>
            <a:ext cx="128746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56ECC49D-8CED-480F-A47C-667D663DB3E1}" type="slidenum">
              <a:rPr lang="en-US"/>
              <a:pPr>
                <a:defRPr/>
              </a:pPr>
              <a:t>‹#›</a:t>
            </a:fld>
            <a:endParaRPr lang="en-US"/>
          </a:p>
        </p:txBody>
      </p:sp>
      <p:grpSp>
        <p:nvGrpSpPr>
          <p:cNvPr id="1032" name="Group 14"/>
          <p:cNvGrpSpPr>
            <a:grpSpLocks/>
          </p:cNvGrpSpPr>
          <p:nvPr userDrawn="1"/>
        </p:nvGrpSpPr>
        <p:grpSpPr bwMode="auto">
          <a:xfrm>
            <a:off x="8758238" y="2209800"/>
            <a:ext cx="385762" cy="4308475"/>
            <a:chOff x="5468" y="1333"/>
            <a:chExt cx="243" cy="2714"/>
          </a:xfrm>
        </p:grpSpPr>
        <p:sp>
          <p:nvSpPr>
            <p:cNvPr id="1034" name="Freeform 15"/>
            <p:cNvSpPr>
              <a:spLocks/>
            </p:cNvSpPr>
            <p:nvPr userDrawn="1"/>
          </p:nvSpPr>
          <p:spPr bwMode="auto">
            <a:xfrm flipH="1">
              <a:off x="5468" y="2620"/>
              <a:ext cx="205" cy="1427"/>
            </a:xfrm>
            <a:custGeom>
              <a:avLst/>
              <a:gdLst>
                <a:gd name="T0" fmla="*/ 184 w 772"/>
                <a:gd name="T1" fmla="*/ 1379 h 3266"/>
                <a:gd name="T2" fmla="*/ 101 w 772"/>
                <a:gd name="T3" fmla="*/ 1287 h 3266"/>
                <a:gd name="T4" fmla="*/ 85 w 772"/>
                <a:gd name="T5" fmla="*/ 1216 h 3266"/>
                <a:gd name="T6" fmla="*/ 99 w 772"/>
                <a:gd name="T7" fmla="*/ 1111 h 3266"/>
                <a:gd name="T8" fmla="*/ 157 w 772"/>
                <a:gd name="T9" fmla="*/ 984 h 3266"/>
                <a:gd name="T10" fmla="*/ 170 w 772"/>
                <a:gd name="T11" fmla="*/ 904 h 3266"/>
                <a:gd name="T12" fmla="*/ 157 w 772"/>
                <a:gd name="T13" fmla="*/ 851 h 3266"/>
                <a:gd name="T14" fmla="*/ 106 w 772"/>
                <a:gd name="T15" fmla="*/ 812 h 3266"/>
                <a:gd name="T16" fmla="*/ 96 w 772"/>
                <a:gd name="T17" fmla="*/ 763 h 3266"/>
                <a:gd name="T18" fmla="*/ 114 w 772"/>
                <a:gd name="T19" fmla="*/ 693 h 3266"/>
                <a:gd name="T20" fmla="*/ 197 w 772"/>
                <a:gd name="T21" fmla="*/ 505 h 3266"/>
                <a:gd name="T22" fmla="*/ 205 w 772"/>
                <a:gd name="T23" fmla="*/ 413 h 3266"/>
                <a:gd name="T24" fmla="*/ 184 w 772"/>
                <a:gd name="T25" fmla="*/ 312 h 3266"/>
                <a:gd name="T26" fmla="*/ 114 w 772"/>
                <a:gd name="T27" fmla="*/ 263 h 3266"/>
                <a:gd name="T28" fmla="*/ 53 w 772"/>
                <a:gd name="T29" fmla="*/ 184 h 3266"/>
                <a:gd name="T30" fmla="*/ 0 w 772"/>
                <a:gd name="T31" fmla="*/ 0 h 3266"/>
                <a:gd name="T32" fmla="*/ 8 w 772"/>
                <a:gd name="T33" fmla="*/ 167 h 3266"/>
                <a:gd name="T34" fmla="*/ 48 w 772"/>
                <a:gd name="T35" fmla="*/ 267 h 3266"/>
                <a:gd name="T36" fmla="*/ 101 w 772"/>
                <a:gd name="T37" fmla="*/ 329 h 3266"/>
                <a:gd name="T38" fmla="*/ 160 w 772"/>
                <a:gd name="T39" fmla="*/ 364 h 3266"/>
                <a:gd name="T40" fmla="*/ 163 w 772"/>
                <a:gd name="T41" fmla="*/ 456 h 3266"/>
                <a:gd name="T42" fmla="*/ 133 w 772"/>
                <a:gd name="T43" fmla="*/ 553 h 3266"/>
                <a:gd name="T44" fmla="*/ 64 w 772"/>
                <a:gd name="T45" fmla="*/ 724 h 3266"/>
                <a:gd name="T46" fmla="*/ 61 w 772"/>
                <a:gd name="T47" fmla="*/ 834 h 3266"/>
                <a:gd name="T48" fmla="*/ 125 w 772"/>
                <a:gd name="T49" fmla="*/ 895 h 3266"/>
                <a:gd name="T50" fmla="*/ 122 w 772"/>
                <a:gd name="T51" fmla="*/ 952 h 3266"/>
                <a:gd name="T52" fmla="*/ 66 w 772"/>
                <a:gd name="T53" fmla="*/ 1071 h 3266"/>
                <a:gd name="T54" fmla="*/ 42 w 772"/>
                <a:gd name="T55" fmla="*/ 1185 h 3266"/>
                <a:gd name="T56" fmla="*/ 64 w 772"/>
                <a:gd name="T57" fmla="*/ 1308 h 3266"/>
                <a:gd name="T58" fmla="*/ 114 w 772"/>
                <a:gd name="T59" fmla="*/ 1374 h 3266"/>
                <a:gd name="T60" fmla="*/ 178 w 772"/>
                <a:gd name="T61" fmla="*/ 1427 h 3266"/>
                <a:gd name="T62" fmla="*/ 184 w 772"/>
                <a:gd name="T63" fmla="*/ 1379 h 3266"/>
                <a:gd name="T64" fmla="*/ 184 w 772"/>
                <a:gd name="T65" fmla="*/ 1379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1035" name="Freeform 16"/>
            <p:cNvSpPr>
              <a:spLocks/>
            </p:cNvSpPr>
            <p:nvPr userDrawn="1"/>
          </p:nvSpPr>
          <p:spPr bwMode="auto">
            <a:xfrm flipH="1">
              <a:off x="5506" y="1333"/>
              <a:ext cx="205" cy="1633"/>
            </a:xfrm>
            <a:custGeom>
              <a:avLst/>
              <a:gdLst>
                <a:gd name="T0" fmla="*/ 184 w 772"/>
                <a:gd name="T1" fmla="*/ 1578 h 3266"/>
                <a:gd name="T2" fmla="*/ 101 w 772"/>
                <a:gd name="T3" fmla="*/ 1473 h 3266"/>
                <a:gd name="T4" fmla="*/ 85 w 772"/>
                <a:gd name="T5" fmla="*/ 1392 h 3266"/>
                <a:gd name="T6" fmla="*/ 99 w 772"/>
                <a:gd name="T7" fmla="*/ 1271 h 3266"/>
                <a:gd name="T8" fmla="*/ 157 w 772"/>
                <a:gd name="T9" fmla="*/ 1126 h 3266"/>
                <a:gd name="T10" fmla="*/ 170 w 772"/>
                <a:gd name="T11" fmla="*/ 1035 h 3266"/>
                <a:gd name="T12" fmla="*/ 157 w 772"/>
                <a:gd name="T13" fmla="*/ 974 h 3266"/>
                <a:gd name="T14" fmla="*/ 106 w 772"/>
                <a:gd name="T15" fmla="*/ 930 h 3266"/>
                <a:gd name="T16" fmla="*/ 96 w 772"/>
                <a:gd name="T17" fmla="*/ 874 h 3266"/>
                <a:gd name="T18" fmla="*/ 114 w 772"/>
                <a:gd name="T19" fmla="*/ 794 h 3266"/>
                <a:gd name="T20" fmla="*/ 197 w 772"/>
                <a:gd name="T21" fmla="*/ 578 h 3266"/>
                <a:gd name="T22" fmla="*/ 205 w 772"/>
                <a:gd name="T23" fmla="*/ 473 h 3266"/>
                <a:gd name="T24" fmla="*/ 184 w 772"/>
                <a:gd name="T25" fmla="*/ 357 h 3266"/>
                <a:gd name="T26" fmla="*/ 114 w 772"/>
                <a:gd name="T27" fmla="*/ 302 h 3266"/>
                <a:gd name="T28" fmla="*/ 53 w 772"/>
                <a:gd name="T29" fmla="*/ 211 h 3266"/>
                <a:gd name="T30" fmla="*/ 0 w 772"/>
                <a:gd name="T31" fmla="*/ 0 h 3266"/>
                <a:gd name="T32" fmla="*/ 8 w 772"/>
                <a:gd name="T33" fmla="*/ 191 h 3266"/>
                <a:gd name="T34" fmla="*/ 48 w 772"/>
                <a:gd name="T35" fmla="*/ 306 h 3266"/>
                <a:gd name="T36" fmla="*/ 101 w 772"/>
                <a:gd name="T37" fmla="*/ 377 h 3266"/>
                <a:gd name="T38" fmla="*/ 160 w 772"/>
                <a:gd name="T39" fmla="*/ 417 h 3266"/>
                <a:gd name="T40" fmla="*/ 163 w 772"/>
                <a:gd name="T41" fmla="*/ 522 h 3266"/>
                <a:gd name="T42" fmla="*/ 133 w 772"/>
                <a:gd name="T43" fmla="*/ 633 h 3266"/>
                <a:gd name="T44" fmla="*/ 64 w 772"/>
                <a:gd name="T45" fmla="*/ 829 h 3266"/>
                <a:gd name="T46" fmla="*/ 61 w 772"/>
                <a:gd name="T47" fmla="*/ 955 h 3266"/>
                <a:gd name="T48" fmla="*/ 125 w 772"/>
                <a:gd name="T49" fmla="*/ 1025 h 3266"/>
                <a:gd name="T50" fmla="*/ 122 w 772"/>
                <a:gd name="T51" fmla="*/ 1090 h 3266"/>
                <a:gd name="T52" fmla="*/ 66 w 772"/>
                <a:gd name="T53" fmla="*/ 1226 h 3266"/>
                <a:gd name="T54" fmla="*/ 42 w 772"/>
                <a:gd name="T55" fmla="*/ 1357 h 3266"/>
                <a:gd name="T56" fmla="*/ 64 w 772"/>
                <a:gd name="T57" fmla="*/ 1497 h 3266"/>
                <a:gd name="T58" fmla="*/ 114 w 772"/>
                <a:gd name="T59" fmla="*/ 1572 h 3266"/>
                <a:gd name="T60" fmla="*/ 178 w 772"/>
                <a:gd name="T61" fmla="*/ 1633 h 3266"/>
                <a:gd name="T62" fmla="*/ 184 w 772"/>
                <a:gd name="T63" fmla="*/ 1578 h 3266"/>
                <a:gd name="T64" fmla="*/ 184 w 772"/>
                <a:gd name="T65" fmla="*/ 1578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pic>
        <p:nvPicPr>
          <p:cNvPr id="1033" name="Picture 17" descr="j0233018"/>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559675" y="0"/>
            <a:ext cx="158432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5"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9577"/>
                                        </p:tgtEl>
                                        <p:attrNameLst>
                                          <p:attrName>style.visibility</p:attrName>
                                        </p:attrNameLst>
                                      </p:cBhvr>
                                      <p:to>
                                        <p:strVal val="visible"/>
                                      </p:to>
                                    </p:set>
                                    <p:animEffect transition="in" filter="dissolve">
                                      <p:cBhvr>
                                        <p:cTn id="7" dur="500"/>
                                        <p:tgtEl>
                                          <p:spTgt spid="1095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9578">
                                            <p:txEl>
                                              <p:pRg st="0" end="0"/>
                                            </p:txEl>
                                          </p:spTgt>
                                        </p:tgtEl>
                                        <p:attrNameLst>
                                          <p:attrName>style.visibility</p:attrName>
                                        </p:attrNameLst>
                                      </p:cBhvr>
                                      <p:to>
                                        <p:strVal val="visible"/>
                                      </p:to>
                                    </p:set>
                                    <p:animEffect transition="in" filter="dissolve">
                                      <p:cBhvr>
                                        <p:cTn id="12" dur="500"/>
                                        <p:tgtEl>
                                          <p:spTgt spid="109578">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09578">
                                            <p:txEl>
                                              <p:pRg st="1" end="1"/>
                                            </p:txEl>
                                          </p:spTgt>
                                        </p:tgtEl>
                                        <p:attrNameLst>
                                          <p:attrName>style.visibility</p:attrName>
                                        </p:attrNameLst>
                                      </p:cBhvr>
                                      <p:to>
                                        <p:strVal val="visible"/>
                                      </p:to>
                                    </p:set>
                                    <p:animEffect transition="in" filter="dissolve">
                                      <p:cBhvr>
                                        <p:cTn id="15" dur="500"/>
                                        <p:tgtEl>
                                          <p:spTgt spid="109578">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09578">
                                            <p:txEl>
                                              <p:pRg st="2" end="2"/>
                                            </p:txEl>
                                          </p:spTgt>
                                        </p:tgtEl>
                                        <p:attrNameLst>
                                          <p:attrName>style.visibility</p:attrName>
                                        </p:attrNameLst>
                                      </p:cBhvr>
                                      <p:to>
                                        <p:strVal val="visible"/>
                                      </p:to>
                                    </p:set>
                                    <p:animEffect transition="in" filter="dissolve">
                                      <p:cBhvr>
                                        <p:cTn id="18" dur="500"/>
                                        <p:tgtEl>
                                          <p:spTgt spid="109578">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09578">
                                            <p:txEl>
                                              <p:pRg st="3" end="3"/>
                                            </p:txEl>
                                          </p:spTgt>
                                        </p:tgtEl>
                                        <p:attrNameLst>
                                          <p:attrName>style.visibility</p:attrName>
                                        </p:attrNameLst>
                                      </p:cBhvr>
                                      <p:to>
                                        <p:strVal val="visible"/>
                                      </p:to>
                                    </p:set>
                                    <p:animEffect transition="in" filter="dissolve">
                                      <p:cBhvr>
                                        <p:cTn id="21" dur="500"/>
                                        <p:tgtEl>
                                          <p:spTgt spid="109578">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09578">
                                            <p:txEl>
                                              <p:pRg st="4" end="4"/>
                                            </p:txEl>
                                          </p:spTgt>
                                        </p:tgtEl>
                                        <p:attrNameLst>
                                          <p:attrName>style.visibility</p:attrName>
                                        </p:attrNameLst>
                                      </p:cBhvr>
                                      <p:to>
                                        <p:strVal val="visible"/>
                                      </p:to>
                                    </p:set>
                                    <p:animEffect transition="in" filter="dissolve">
                                      <p:cBhvr>
                                        <p:cTn id="24" dur="500"/>
                                        <p:tgtEl>
                                          <p:spTgt spid="10957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7" grpId="0"/>
      <p:bldP spid="109578" grpId="0" build="p">
        <p:tmplLst>
          <p:tmpl lvl="1">
            <p:tnLst>
              <p:par>
                <p:cTn presetID="9" presetClass="entr" presetSubtype="0" fill="hold" nodeType="clickEffect">
                  <p:stCondLst>
                    <p:cond delay="0"/>
                  </p:stCondLst>
                  <p:childTnLst>
                    <p:set>
                      <p:cBhvr>
                        <p:cTn dur="1" fill="hold">
                          <p:stCondLst>
                            <p:cond delay="0"/>
                          </p:stCondLst>
                        </p:cTn>
                        <p:tgtEl>
                          <p:spTgt spid="109578"/>
                        </p:tgtEl>
                        <p:attrNameLst>
                          <p:attrName>style.visibility</p:attrName>
                        </p:attrNameLst>
                      </p:cBhvr>
                      <p:to>
                        <p:strVal val="visible"/>
                      </p:to>
                    </p:set>
                    <p:animEffect transition="in" filter="dissolve">
                      <p:cBhvr>
                        <p:cTn dur="500"/>
                        <p:tgtEl>
                          <p:spTgt spid="109578"/>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109578"/>
                        </p:tgtEl>
                        <p:attrNameLst>
                          <p:attrName>style.visibility</p:attrName>
                        </p:attrNameLst>
                      </p:cBhvr>
                      <p:to>
                        <p:strVal val="visible"/>
                      </p:to>
                    </p:set>
                    <p:animEffect transition="in" filter="dissolve">
                      <p:cBhvr>
                        <p:cTn dur="500"/>
                        <p:tgtEl>
                          <p:spTgt spid="109578"/>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109578"/>
                        </p:tgtEl>
                        <p:attrNameLst>
                          <p:attrName>style.visibility</p:attrName>
                        </p:attrNameLst>
                      </p:cBhvr>
                      <p:to>
                        <p:strVal val="visible"/>
                      </p:to>
                    </p:set>
                    <p:animEffect transition="in" filter="dissolve">
                      <p:cBhvr>
                        <p:cTn dur="500"/>
                        <p:tgtEl>
                          <p:spTgt spid="109578"/>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109578"/>
                        </p:tgtEl>
                        <p:attrNameLst>
                          <p:attrName>style.visibility</p:attrName>
                        </p:attrNameLst>
                      </p:cBhvr>
                      <p:to>
                        <p:strVal val="visible"/>
                      </p:to>
                    </p:set>
                    <p:animEffect transition="in" filter="dissolve">
                      <p:cBhvr>
                        <p:cTn dur="500"/>
                        <p:tgtEl>
                          <p:spTgt spid="109578"/>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109578"/>
                        </p:tgtEl>
                        <p:attrNameLst>
                          <p:attrName>style.visibility</p:attrName>
                        </p:attrNameLst>
                      </p:cBhvr>
                      <p:to>
                        <p:strVal val="visible"/>
                      </p:to>
                    </p:set>
                    <p:animEffect transition="in" filter="dissolve">
                      <p:cBhvr>
                        <p:cTn dur="500"/>
                        <p:tgtEl>
                          <p:spTgt spid="109578"/>
                        </p:tgtEl>
                      </p:cBhvr>
                    </p:animEffect>
                  </p:childTnLst>
                </p:cTn>
              </p:par>
            </p:tnLst>
          </p:tmpl>
        </p:tmplLst>
      </p:bldP>
    </p:bldLst>
  </p:timing>
  <p:hf hdr="0" ftr="0" dt="0"/>
  <p:txStyles>
    <p:titleStyle>
      <a:lvl1pPr algn="l" rtl="0" eaLnBrk="0" fontAlgn="base" hangingPunct="0">
        <a:lnSpc>
          <a:spcPct val="90000"/>
        </a:lnSpc>
        <a:spcBef>
          <a:spcPct val="0"/>
        </a:spcBef>
        <a:spcAft>
          <a:spcPct val="0"/>
        </a:spcAft>
        <a:defRPr sz="3200" b="1">
          <a:solidFill>
            <a:srgbClr val="E30601"/>
          </a:solidFill>
          <a:latin typeface="+mj-lt"/>
          <a:ea typeface="+mj-ea"/>
          <a:cs typeface="+mj-cs"/>
        </a:defRPr>
      </a:lvl1pPr>
      <a:lvl2pPr algn="l" rtl="0" eaLnBrk="0" fontAlgn="base" hangingPunct="0">
        <a:lnSpc>
          <a:spcPct val="90000"/>
        </a:lnSpc>
        <a:spcBef>
          <a:spcPct val="0"/>
        </a:spcBef>
        <a:spcAft>
          <a:spcPct val="0"/>
        </a:spcAft>
        <a:defRPr sz="3200" b="1">
          <a:solidFill>
            <a:srgbClr val="E30601"/>
          </a:solidFill>
          <a:latin typeface="Arial" charset="0"/>
        </a:defRPr>
      </a:lvl2pPr>
      <a:lvl3pPr algn="l" rtl="0" eaLnBrk="0" fontAlgn="base" hangingPunct="0">
        <a:lnSpc>
          <a:spcPct val="90000"/>
        </a:lnSpc>
        <a:spcBef>
          <a:spcPct val="0"/>
        </a:spcBef>
        <a:spcAft>
          <a:spcPct val="0"/>
        </a:spcAft>
        <a:defRPr sz="3200" b="1">
          <a:solidFill>
            <a:srgbClr val="E30601"/>
          </a:solidFill>
          <a:latin typeface="Arial" charset="0"/>
        </a:defRPr>
      </a:lvl3pPr>
      <a:lvl4pPr algn="l" rtl="0" eaLnBrk="0" fontAlgn="base" hangingPunct="0">
        <a:lnSpc>
          <a:spcPct val="90000"/>
        </a:lnSpc>
        <a:spcBef>
          <a:spcPct val="0"/>
        </a:spcBef>
        <a:spcAft>
          <a:spcPct val="0"/>
        </a:spcAft>
        <a:defRPr sz="3200" b="1">
          <a:solidFill>
            <a:srgbClr val="E30601"/>
          </a:solidFill>
          <a:latin typeface="Arial" charset="0"/>
        </a:defRPr>
      </a:lvl4pPr>
      <a:lvl5pPr algn="l" rtl="0" eaLnBrk="0" fontAlgn="base" hangingPunct="0">
        <a:lnSpc>
          <a:spcPct val="90000"/>
        </a:lnSpc>
        <a:spcBef>
          <a:spcPct val="0"/>
        </a:spcBef>
        <a:spcAft>
          <a:spcPct val="0"/>
        </a:spcAft>
        <a:defRPr sz="3200" b="1">
          <a:solidFill>
            <a:srgbClr val="E30601"/>
          </a:solidFill>
          <a:latin typeface="Arial" charset="0"/>
        </a:defRPr>
      </a:lvl5pPr>
      <a:lvl6pPr marL="457200" algn="l" rtl="0" fontAlgn="base">
        <a:lnSpc>
          <a:spcPct val="90000"/>
        </a:lnSpc>
        <a:spcBef>
          <a:spcPct val="0"/>
        </a:spcBef>
        <a:spcAft>
          <a:spcPct val="0"/>
        </a:spcAft>
        <a:defRPr sz="3200" b="1">
          <a:solidFill>
            <a:srgbClr val="E30601"/>
          </a:solidFill>
          <a:latin typeface="Arial" charset="0"/>
        </a:defRPr>
      </a:lvl6pPr>
      <a:lvl7pPr marL="914400" algn="l" rtl="0" fontAlgn="base">
        <a:lnSpc>
          <a:spcPct val="90000"/>
        </a:lnSpc>
        <a:spcBef>
          <a:spcPct val="0"/>
        </a:spcBef>
        <a:spcAft>
          <a:spcPct val="0"/>
        </a:spcAft>
        <a:defRPr sz="3200" b="1">
          <a:solidFill>
            <a:srgbClr val="E30601"/>
          </a:solidFill>
          <a:latin typeface="Arial" charset="0"/>
        </a:defRPr>
      </a:lvl7pPr>
      <a:lvl8pPr marL="1371600" algn="l" rtl="0" fontAlgn="base">
        <a:lnSpc>
          <a:spcPct val="90000"/>
        </a:lnSpc>
        <a:spcBef>
          <a:spcPct val="0"/>
        </a:spcBef>
        <a:spcAft>
          <a:spcPct val="0"/>
        </a:spcAft>
        <a:defRPr sz="3200" b="1">
          <a:solidFill>
            <a:srgbClr val="E30601"/>
          </a:solidFill>
          <a:latin typeface="Arial" charset="0"/>
        </a:defRPr>
      </a:lvl8pPr>
      <a:lvl9pPr marL="1828800" algn="l" rtl="0" fontAlgn="base">
        <a:lnSpc>
          <a:spcPct val="90000"/>
        </a:lnSpc>
        <a:spcBef>
          <a:spcPct val="0"/>
        </a:spcBef>
        <a:spcAft>
          <a:spcPct val="0"/>
        </a:spcAft>
        <a:defRPr sz="3200" b="1">
          <a:solidFill>
            <a:srgbClr val="E30601"/>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1"/>
          <p:cNvSpPr>
            <a:spLocks noGrp="1" noChangeArrowheads="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52333CF-53F3-4F76-92F1-57682E89D8A8}" type="slidenum">
              <a:rPr lang="en-US">
                <a:solidFill>
                  <a:schemeClr val="bg1"/>
                </a:solidFill>
              </a:rPr>
              <a:pPr/>
              <a:t>1</a:t>
            </a:fld>
            <a:endParaRPr lang="en-US">
              <a:solidFill>
                <a:schemeClr val="bg1"/>
              </a:solidFill>
            </a:endParaRPr>
          </a:p>
        </p:txBody>
      </p:sp>
      <p:sp>
        <p:nvSpPr>
          <p:cNvPr id="3075" name="AutoShape 2"/>
          <p:cNvSpPr>
            <a:spLocks noGrp="1" noChangeArrowheads="1"/>
          </p:cNvSpPr>
          <p:nvPr>
            <p:ph type="ctrTitle"/>
          </p:nvPr>
        </p:nvSpPr>
        <p:spPr>
          <a:xfrm>
            <a:off x="533400" y="762000"/>
            <a:ext cx="8077200" cy="2057400"/>
          </a:xfrm>
        </p:spPr>
        <p:txBody>
          <a:bodyPr/>
          <a:lstStyle/>
          <a:p>
            <a:pPr eaLnBrk="1" hangingPunct="1"/>
            <a:r>
              <a:rPr lang="en-US" sz="2800" smtClean="0"/>
              <a:t>KỸ NĂNG ĐÁNH GIÁ CÔNG VIỆC</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298FCBB-1476-4D0E-92CF-87DE6061C53E}" type="slidenum">
              <a:rPr lang="en-US">
                <a:solidFill>
                  <a:schemeClr val="bg1"/>
                </a:solidFill>
              </a:rPr>
              <a:pPr/>
              <a:t>10</a:t>
            </a:fld>
            <a:endParaRPr lang="en-US">
              <a:solidFill>
                <a:schemeClr val="bg1"/>
              </a:solidFill>
            </a:endParaRPr>
          </a:p>
        </p:txBody>
      </p:sp>
      <p:sp>
        <p:nvSpPr>
          <p:cNvPr id="12291" name="AutoShape 2"/>
          <p:cNvSpPr>
            <a:spLocks noGrp="1" noChangeArrowheads="1"/>
          </p:cNvSpPr>
          <p:nvPr>
            <p:ph type="title"/>
          </p:nvPr>
        </p:nvSpPr>
        <p:spPr/>
        <p:txBody>
          <a:bodyPr/>
          <a:lstStyle/>
          <a:p>
            <a:pPr eaLnBrk="1" hangingPunct="1"/>
            <a:r>
              <a:rPr lang="en-US" smtClean="0"/>
              <a:t>1. Phản kháng của nhân viên:</a:t>
            </a:r>
          </a:p>
        </p:txBody>
      </p:sp>
      <p:sp>
        <p:nvSpPr>
          <p:cNvPr id="12292" name="Rectangle 3"/>
          <p:cNvSpPr>
            <a:spLocks noGrp="1" noChangeArrowheads="1"/>
          </p:cNvSpPr>
          <p:nvPr>
            <p:ph type="body" idx="1"/>
          </p:nvPr>
        </p:nvSpPr>
        <p:spPr/>
        <p:txBody>
          <a:bodyPr/>
          <a:lstStyle/>
          <a:p>
            <a:pPr eaLnBrk="1" hangingPunct="1">
              <a:buFont typeface="Wingdings" pitchFamily="2" charset="2"/>
              <a:buNone/>
            </a:pPr>
            <a:r>
              <a:rPr lang="en-US" smtClean="0"/>
              <a:t>	Trong thực tế, có khá nhiều nhân viên, kể cả cấp quản lý e ngại và không thích việc đánh giá, chủ yếu là do các nguyên nhân sau:</a:t>
            </a:r>
          </a:p>
          <a:p>
            <a:pPr eaLnBrk="1" hangingPunct="1">
              <a:buFont typeface="Wingdings" pitchFamily="2" charset="2"/>
              <a:buNone/>
            </a:pPr>
            <a:endParaRPr lang="en-US" smtClean="0"/>
          </a:p>
          <a:p>
            <a:pPr eaLnBrk="1" hangingPunct="1"/>
            <a:r>
              <a:rPr lang="en-US" smtClean="0"/>
              <a:t>Họ không tin là cấp trên của họ đủ năng lực để đánh giá họ.</a:t>
            </a:r>
          </a:p>
          <a:p>
            <a:pPr eaLnBrk="1" hangingPunct="1"/>
            <a:endParaRPr lang="en-US" smtClean="0"/>
          </a:p>
          <a:p>
            <a:pPr eaLnBrk="1" hangingPunct="1"/>
            <a:r>
              <a:rPr lang="en-US" smtClean="0"/>
              <a:t>Họ ngại cấp trên thiếu công bằng và khách quan trong quá trình đánh giá.</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E1CC1AC-2C8C-4849-896F-C65F45E4CE84}" type="slidenum">
              <a:rPr lang="en-US">
                <a:solidFill>
                  <a:schemeClr val="bg1"/>
                </a:solidFill>
              </a:rPr>
              <a:pPr/>
              <a:t>11</a:t>
            </a:fld>
            <a:endParaRPr lang="en-US">
              <a:solidFill>
                <a:schemeClr val="bg1"/>
              </a:solidFill>
            </a:endParaRPr>
          </a:p>
        </p:txBody>
      </p:sp>
      <p:sp>
        <p:nvSpPr>
          <p:cNvPr id="13315" name="AutoShape 2"/>
          <p:cNvSpPr>
            <a:spLocks noGrp="1" noChangeArrowheads="1"/>
          </p:cNvSpPr>
          <p:nvPr>
            <p:ph type="title"/>
          </p:nvPr>
        </p:nvSpPr>
        <p:spPr/>
        <p:txBody>
          <a:bodyPr/>
          <a:lstStyle/>
          <a:p>
            <a:pPr eaLnBrk="1" hangingPunct="1"/>
            <a:r>
              <a:rPr lang="en-US" smtClean="0"/>
              <a:t>1. Phản kháng của nhân viên (tt):</a:t>
            </a:r>
          </a:p>
        </p:txBody>
      </p:sp>
      <p:sp>
        <p:nvSpPr>
          <p:cNvPr id="13316" name="Rectangle 3"/>
          <p:cNvSpPr>
            <a:spLocks noGrp="1" noChangeArrowheads="1"/>
          </p:cNvSpPr>
          <p:nvPr>
            <p:ph type="body" idx="1"/>
          </p:nvPr>
        </p:nvSpPr>
        <p:spPr/>
        <p:txBody>
          <a:bodyPr/>
          <a:lstStyle/>
          <a:p>
            <a:pPr eaLnBrk="1" hangingPunct="1">
              <a:lnSpc>
                <a:spcPct val="90000"/>
              </a:lnSpc>
            </a:pPr>
            <a:r>
              <a:rPr lang="en-US" smtClean="0"/>
              <a:t>Họ sợ bị áp dụng các biện pháp kỷ luật.</a:t>
            </a:r>
          </a:p>
          <a:p>
            <a:pPr eaLnBrk="1" hangingPunct="1">
              <a:lnSpc>
                <a:spcPct val="90000"/>
              </a:lnSpc>
            </a:pPr>
            <a:endParaRPr lang="en-US" smtClean="0"/>
          </a:p>
          <a:p>
            <a:pPr eaLnBrk="1" hangingPunct="1">
              <a:lnSpc>
                <a:spcPct val="90000"/>
              </a:lnSpc>
            </a:pPr>
            <a:r>
              <a:rPr lang="en-US" smtClean="0"/>
              <a:t>Họ sợ rằng các thông tin trong quá trình đánh giá không được bảo mật.</a:t>
            </a:r>
          </a:p>
          <a:p>
            <a:pPr eaLnBrk="1" hangingPunct="1">
              <a:lnSpc>
                <a:spcPct val="90000"/>
              </a:lnSpc>
            </a:pPr>
            <a:endParaRPr lang="en-US" smtClean="0"/>
          </a:p>
          <a:p>
            <a:pPr eaLnBrk="1" hangingPunct="1">
              <a:lnSpc>
                <a:spcPct val="90000"/>
              </a:lnSpc>
            </a:pPr>
            <a:r>
              <a:rPr lang="en-US" smtClean="0"/>
              <a:t>Họ lo ngại có một số nội dung khó có thể đo lường được.</a:t>
            </a:r>
          </a:p>
          <a:p>
            <a:pPr eaLnBrk="1" hangingPunct="1">
              <a:lnSpc>
                <a:spcPct val="90000"/>
              </a:lnSpc>
            </a:pPr>
            <a:endParaRPr lang="en-US" smtClean="0"/>
          </a:p>
          <a:p>
            <a:pPr eaLnBrk="1" hangingPunct="1">
              <a:lnSpc>
                <a:spcPct val="90000"/>
              </a:lnSpc>
            </a:pPr>
            <a:r>
              <a:rPr lang="en-US" smtClean="0"/>
              <a:t>Họ e ngại, việc thừa nhận sai sót khó được tăng lương và khen thưởng.</a:t>
            </a:r>
          </a:p>
          <a:p>
            <a:pPr eaLnBrk="1" hangingPunct="1">
              <a:lnSpc>
                <a:spcPct val="90000"/>
              </a:lnSpc>
            </a:pPr>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E929B8E-3E88-42F0-9ABB-F541CD1ED684}" type="slidenum">
              <a:rPr lang="en-US">
                <a:solidFill>
                  <a:schemeClr val="bg1"/>
                </a:solidFill>
              </a:rPr>
              <a:pPr/>
              <a:t>12</a:t>
            </a:fld>
            <a:endParaRPr lang="en-US">
              <a:solidFill>
                <a:schemeClr val="bg1"/>
              </a:solidFill>
            </a:endParaRPr>
          </a:p>
        </p:txBody>
      </p:sp>
      <p:sp>
        <p:nvSpPr>
          <p:cNvPr id="14339" name="AutoShape 2"/>
          <p:cNvSpPr>
            <a:spLocks noGrp="1" noChangeArrowheads="1"/>
          </p:cNvSpPr>
          <p:nvPr>
            <p:ph type="title"/>
          </p:nvPr>
        </p:nvSpPr>
        <p:spPr/>
        <p:txBody>
          <a:bodyPr/>
          <a:lstStyle/>
          <a:p>
            <a:pPr eaLnBrk="1" hangingPunct="1"/>
            <a:r>
              <a:rPr lang="en-US" sz="2800" smtClean="0"/>
              <a:t>2. Phản ứng tiêu cực của người đánh giá:</a:t>
            </a:r>
          </a:p>
        </p:txBody>
      </p:sp>
      <p:sp>
        <p:nvSpPr>
          <p:cNvPr id="14340" name="Rectangle 3"/>
          <p:cNvSpPr>
            <a:spLocks noGrp="1" noChangeArrowheads="1"/>
          </p:cNvSpPr>
          <p:nvPr>
            <p:ph type="body" idx="1"/>
          </p:nvPr>
        </p:nvSpPr>
        <p:spPr/>
        <p:txBody>
          <a:bodyPr/>
          <a:lstStyle/>
          <a:p>
            <a:pPr marL="354013" indent="-354013" eaLnBrk="1" hangingPunct="1">
              <a:buFont typeface="Wingdings" pitchFamily="2" charset="2"/>
              <a:buNone/>
            </a:pPr>
            <a:r>
              <a:rPr lang="en-US" sz="2400" smtClean="0"/>
              <a:t>	Một số nhà quản lý không muốn đánh giá hiệu quả làm việc của nhân viên vì các lý do:</a:t>
            </a:r>
          </a:p>
          <a:p>
            <a:pPr marL="354013" indent="-354013" eaLnBrk="1" hangingPunct="1"/>
            <a:r>
              <a:rPr lang="en-US" sz="2400" smtClean="0"/>
              <a:t>Lo ngại kết quả đánh giá có thể ảnh hưởng không tốt đến mối quan hệ của họ và nhân viên.</a:t>
            </a:r>
          </a:p>
          <a:p>
            <a:pPr marL="354013" indent="-354013" eaLnBrk="1" hangingPunct="1"/>
            <a:r>
              <a:rPr lang="en-US" sz="2400" smtClean="0"/>
              <a:t>E ngoại nhân viên có thể so bì với nhau, gây mất đoàn kết nội bộ.</a:t>
            </a:r>
          </a:p>
          <a:p>
            <a:pPr marL="354013" indent="-354013" eaLnBrk="1" hangingPunct="1"/>
            <a:r>
              <a:rPr lang="en-US" sz="2400" smtClean="0"/>
              <a:t>Họ cho rằng việc đo lường hiệu quả làm việc của NV là rất khó, đặc biệt có những yếu tố không thể đo lường chính xác.</a:t>
            </a:r>
          </a:p>
          <a:p>
            <a:pPr marL="354013" indent="-354013" eaLnBrk="1" hangingPunct="1"/>
            <a:r>
              <a:rPr lang="en-US" sz="2400" smtClean="0"/>
              <a:t>Họ không thích là người phải phán xử và đưa ra kết luận.</a:t>
            </a:r>
          </a:p>
          <a:p>
            <a:pPr marL="354013" indent="-354013" eaLnBrk="1" hangingPunct="1">
              <a:buFont typeface="Wingdings" pitchFamily="2" charset="2"/>
              <a:buNone/>
            </a:pPr>
            <a:endParaRPr lang="en-US"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158F62C-AE71-4078-9D53-613D83BBD604}" type="slidenum">
              <a:rPr lang="en-US">
                <a:solidFill>
                  <a:schemeClr val="bg1"/>
                </a:solidFill>
              </a:rPr>
              <a:pPr/>
              <a:t>13</a:t>
            </a:fld>
            <a:endParaRPr lang="en-US">
              <a:solidFill>
                <a:schemeClr val="bg1"/>
              </a:solidFill>
            </a:endParaRPr>
          </a:p>
        </p:txBody>
      </p:sp>
      <p:sp>
        <p:nvSpPr>
          <p:cNvPr id="15363" name="AutoShape 2"/>
          <p:cNvSpPr>
            <a:spLocks noGrp="1" noChangeArrowheads="1"/>
          </p:cNvSpPr>
          <p:nvPr>
            <p:ph type="title"/>
          </p:nvPr>
        </p:nvSpPr>
        <p:spPr/>
        <p:txBody>
          <a:bodyPr/>
          <a:lstStyle/>
          <a:p>
            <a:pPr eaLnBrk="1" hangingPunct="1"/>
            <a:r>
              <a:rPr lang="en-US" smtClean="0"/>
              <a:t>3. Do hạn chế của hệ thống đánh giá</a:t>
            </a:r>
          </a:p>
        </p:txBody>
      </p:sp>
      <p:sp>
        <p:nvSpPr>
          <p:cNvPr id="15364" name="Rectangle 3"/>
          <p:cNvSpPr>
            <a:spLocks noGrp="1" noChangeArrowheads="1"/>
          </p:cNvSpPr>
          <p:nvPr>
            <p:ph type="body" idx="1"/>
          </p:nvPr>
        </p:nvSpPr>
        <p:spPr/>
        <p:txBody>
          <a:bodyPr/>
          <a:lstStyle/>
          <a:p>
            <a:pPr eaLnBrk="1" hangingPunct="1">
              <a:lnSpc>
                <a:spcPct val="90000"/>
              </a:lnSpc>
            </a:pPr>
            <a:r>
              <a:rPr lang="en-US" smtClean="0"/>
              <a:t>Các tiêu chí đánh giá không khách quan, rõ ràng.</a:t>
            </a:r>
          </a:p>
          <a:p>
            <a:pPr eaLnBrk="1" hangingPunct="1">
              <a:lnSpc>
                <a:spcPct val="90000"/>
              </a:lnSpc>
            </a:pPr>
            <a:endParaRPr lang="en-US" smtClean="0"/>
          </a:p>
          <a:p>
            <a:pPr eaLnBrk="1" hangingPunct="1">
              <a:lnSpc>
                <a:spcPct val="90000"/>
              </a:lnSpc>
            </a:pPr>
            <a:r>
              <a:rPr lang="en-US" smtClean="0"/>
              <a:t>Chuẩn mục đánh giá không tin cậy.</a:t>
            </a:r>
          </a:p>
          <a:p>
            <a:pPr eaLnBrk="1" hangingPunct="1">
              <a:lnSpc>
                <a:spcPct val="90000"/>
              </a:lnSpc>
            </a:pPr>
            <a:endParaRPr lang="en-US" smtClean="0"/>
          </a:p>
          <a:p>
            <a:pPr eaLnBrk="1" hangingPunct="1">
              <a:lnSpc>
                <a:spcPct val="90000"/>
              </a:lnSpc>
            </a:pPr>
            <a:r>
              <a:rPr lang="en-US" smtClean="0"/>
              <a:t>Dùng các phương pháp đánh giá khác nhau trong tổ chức.</a:t>
            </a:r>
          </a:p>
          <a:p>
            <a:pPr eaLnBrk="1" hangingPunct="1">
              <a:lnSpc>
                <a:spcPct val="90000"/>
              </a:lnSpc>
            </a:pPr>
            <a:endParaRPr lang="en-US" smtClean="0"/>
          </a:p>
          <a:p>
            <a:pPr eaLnBrk="1" hangingPunct="1">
              <a:lnSpc>
                <a:spcPct val="90000"/>
              </a:lnSpc>
            </a:pPr>
            <a:r>
              <a:rPr lang="en-US" smtClean="0"/>
              <a:t>Mục đích của quá trình đánh giá không được phổ biến tới mọi nhân viên.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68B5343-2C4D-422F-9E51-CAF31CA698C2}" type="slidenum">
              <a:rPr lang="en-US">
                <a:solidFill>
                  <a:schemeClr val="bg1"/>
                </a:solidFill>
              </a:rPr>
              <a:pPr/>
              <a:t>14</a:t>
            </a:fld>
            <a:endParaRPr lang="en-US">
              <a:solidFill>
                <a:schemeClr val="bg1"/>
              </a:solidFill>
            </a:endParaRPr>
          </a:p>
        </p:txBody>
      </p:sp>
      <p:sp>
        <p:nvSpPr>
          <p:cNvPr id="16387" name="Rectangle 3"/>
          <p:cNvSpPr>
            <a:spLocks noGrp="1" noChangeArrowheads="1"/>
          </p:cNvSpPr>
          <p:nvPr>
            <p:ph type="body" idx="1"/>
          </p:nvPr>
        </p:nvSpPr>
        <p:spPr/>
        <p:txBody>
          <a:bodyPr/>
          <a:lstStyle/>
          <a:p>
            <a:pPr eaLnBrk="1" hangingPunct="1">
              <a:buFont typeface="Wingdings" pitchFamily="2" charset="2"/>
              <a:buNone/>
            </a:pPr>
            <a:endParaRPr lang="en-US" smtClean="0"/>
          </a:p>
          <a:p>
            <a:pPr algn="ctr" eaLnBrk="1" hangingPunct="1">
              <a:buFont typeface="Wingdings" pitchFamily="2" charset="2"/>
              <a:buNone/>
            </a:pPr>
            <a:endParaRPr lang="en-US" sz="3200" b="1" smtClean="0">
              <a:solidFill>
                <a:srgbClr val="E30601"/>
              </a:solidFill>
            </a:endParaRPr>
          </a:p>
          <a:p>
            <a:pPr algn="ctr" eaLnBrk="1" hangingPunct="1">
              <a:buFont typeface="Wingdings" pitchFamily="2" charset="2"/>
              <a:buNone/>
            </a:pPr>
            <a:r>
              <a:rPr lang="en-US" sz="3200" b="1" smtClean="0">
                <a:solidFill>
                  <a:srgbClr val="E30601"/>
                </a:solidFill>
              </a:rPr>
              <a:t>III/ CÁC PHƯƠNG PHÁP ĐÁNH GIÁ</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A2765F7-8716-473F-9A37-C4576CC77FE6}" type="slidenum">
              <a:rPr lang="en-US">
                <a:solidFill>
                  <a:schemeClr val="bg1"/>
                </a:solidFill>
              </a:rPr>
              <a:pPr/>
              <a:t>15</a:t>
            </a:fld>
            <a:endParaRPr lang="en-US">
              <a:solidFill>
                <a:schemeClr val="bg1"/>
              </a:solidFill>
            </a:endParaRPr>
          </a:p>
        </p:txBody>
      </p:sp>
      <p:sp>
        <p:nvSpPr>
          <p:cNvPr id="17411" name="AutoShape 2"/>
          <p:cNvSpPr>
            <a:spLocks noGrp="1" noChangeArrowheads="1"/>
          </p:cNvSpPr>
          <p:nvPr>
            <p:ph type="title"/>
          </p:nvPr>
        </p:nvSpPr>
        <p:spPr/>
        <p:txBody>
          <a:bodyPr/>
          <a:lstStyle/>
          <a:p>
            <a:pPr eaLnBrk="1" hangingPunct="1"/>
            <a:r>
              <a:rPr lang="en-US" smtClean="0"/>
              <a:t>1. Phương pháp so sánh cặp:</a:t>
            </a:r>
          </a:p>
        </p:txBody>
      </p:sp>
      <p:sp>
        <p:nvSpPr>
          <p:cNvPr id="17412" name="Rectangle 3"/>
          <p:cNvSpPr>
            <a:spLocks noGrp="1" noChangeArrowheads="1"/>
          </p:cNvSpPr>
          <p:nvPr>
            <p:ph type="body" idx="1"/>
          </p:nvPr>
        </p:nvSpPr>
        <p:spPr/>
        <p:txBody>
          <a:bodyPr/>
          <a:lstStyle/>
          <a:p>
            <a:pPr eaLnBrk="1" hangingPunct="1">
              <a:lnSpc>
                <a:spcPct val="90000"/>
              </a:lnSpc>
            </a:pPr>
            <a:r>
              <a:rPr lang="en-US" smtClean="0"/>
              <a:t>Từng cặp nhân viên sẽ được so sánh về các yêu cầu chính.</a:t>
            </a:r>
          </a:p>
          <a:p>
            <a:pPr eaLnBrk="1" hangingPunct="1">
              <a:lnSpc>
                <a:spcPct val="90000"/>
              </a:lnSpc>
            </a:pPr>
            <a:r>
              <a:rPr lang="en-US" smtClean="0"/>
              <a:t>Nhân viên tốt hơn hẵn được 4 điểm, yếu hơn hẵn được 0 điểm.</a:t>
            </a:r>
          </a:p>
          <a:p>
            <a:pPr eaLnBrk="1" hangingPunct="1">
              <a:lnSpc>
                <a:spcPct val="90000"/>
              </a:lnSpc>
            </a:pPr>
            <a:r>
              <a:rPr lang="en-US" smtClean="0"/>
              <a:t>Tốt hơn được 3 điểm, yếu hơn được 1 điểm còn.</a:t>
            </a:r>
          </a:p>
          <a:p>
            <a:pPr eaLnBrk="1" hangingPunct="1">
              <a:lnSpc>
                <a:spcPct val="90000"/>
              </a:lnSpc>
            </a:pPr>
            <a:r>
              <a:rPr lang="en-US" smtClean="0"/>
              <a:t>Nếu hai nhân viên bằng nhau, mỗi người được 1 điểm.</a:t>
            </a:r>
          </a:p>
          <a:p>
            <a:pPr eaLnBrk="1" hangingPunct="1">
              <a:lnSpc>
                <a:spcPct val="90000"/>
              </a:lnSpc>
            </a:pPr>
            <a:r>
              <a:rPr lang="en-US" smtClean="0"/>
              <a:t>Cộng tất cả các điểm lại ta được tổng điểm của từng nhân viên.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F14F56D-A176-4DA1-89D4-C695FB75C362}" type="slidenum">
              <a:rPr lang="en-US">
                <a:solidFill>
                  <a:schemeClr val="bg1"/>
                </a:solidFill>
              </a:rPr>
              <a:pPr/>
              <a:t>16</a:t>
            </a:fld>
            <a:endParaRPr lang="en-US">
              <a:solidFill>
                <a:schemeClr val="bg1"/>
              </a:solidFill>
            </a:endParaRPr>
          </a:p>
        </p:txBody>
      </p:sp>
      <p:sp>
        <p:nvSpPr>
          <p:cNvPr id="18435" name="AutoShape 4"/>
          <p:cNvSpPr>
            <a:spLocks noGrp="1" noChangeArrowheads="1"/>
          </p:cNvSpPr>
          <p:nvPr>
            <p:ph type="title"/>
          </p:nvPr>
        </p:nvSpPr>
        <p:spPr/>
        <p:txBody>
          <a:bodyPr/>
          <a:lstStyle/>
          <a:p>
            <a:pPr eaLnBrk="1" hangingPunct="1"/>
            <a:r>
              <a:rPr lang="en-US" smtClean="0"/>
              <a:t>1. Phương pháp so sánh cặp (tt):</a:t>
            </a:r>
          </a:p>
        </p:txBody>
      </p:sp>
      <p:graphicFrame>
        <p:nvGraphicFramePr>
          <p:cNvPr id="128088" name="Group 88"/>
          <p:cNvGraphicFramePr>
            <a:graphicFrameLocks noGrp="1"/>
          </p:cNvGraphicFramePr>
          <p:nvPr>
            <p:ph type="tbl" idx="1"/>
          </p:nvPr>
        </p:nvGraphicFramePr>
        <p:xfrm>
          <a:off x="533400" y="1600200"/>
          <a:ext cx="7997825" cy="3733800"/>
        </p:xfrm>
        <a:graphic>
          <a:graphicData uri="http://schemas.openxmlformats.org/drawingml/2006/table">
            <a:tbl>
              <a:tblPr/>
              <a:tblGrid>
                <a:gridCol w="1333500"/>
                <a:gridCol w="1331913"/>
                <a:gridCol w="1333500"/>
                <a:gridCol w="1333500"/>
                <a:gridCol w="1331912"/>
                <a:gridCol w="1333500"/>
              </a:tblGrid>
              <a:tr h="9398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accent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Lan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Hằng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Hoàng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Tuấn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Tổng điểm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85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Lan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85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Hằng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85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Hoàng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8500">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Tuấn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1" i="0" u="none" strike="noStrike" cap="none" normalizeH="0" baseline="0" smtClean="0">
                          <a:ln>
                            <a:noFill/>
                          </a:ln>
                          <a:solidFill>
                            <a:schemeClr val="accent1"/>
                          </a:solidFill>
                          <a:effectLst/>
                          <a:latin typeface="Arial"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5ECD599-E909-4B5F-A14F-FEF3CFF267FF}" type="slidenum">
              <a:rPr lang="en-US">
                <a:solidFill>
                  <a:schemeClr val="bg1"/>
                </a:solidFill>
              </a:rPr>
              <a:pPr/>
              <a:t>17</a:t>
            </a:fld>
            <a:endParaRPr lang="en-US">
              <a:solidFill>
                <a:schemeClr val="bg1"/>
              </a:solidFill>
            </a:endParaRPr>
          </a:p>
        </p:txBody>
      </p:sp>
      <p:sp>
        <p:nvSpPr>
          <p:cNvPr id="19459" name="AutoShape 2"/>
          <p:cNvSpPr>
            <a:spLocks noGrp="1" noChangeArrowheads="1"/>
          </p:cNvSpPr>
          <p:nvPr>
            <p:ph type="title"/>
          </p:nvPr>
        </p:nvSpPr>
        <p:spPr/>
        <p:txBody>
          <a:bodyPr/>
          <a:lstStyle/>
          <a:p>
            <a:pPr eaLnBrk="1" hangingPunct="1"/>
            <a:r>
              <a:rPr lang="en-US" smtClean="0"/>
              <a:t>2. Phương pháp bảng điểm</a:t>
            </a:r>
          </a:p>
        </p:txBody>
      </p:sp>
      <p:sp>
        <p:nvSpPr>
          <p:cNvPr id="19460" name="Rectangle 3"/>
          <p:cNvSpPr>
            <a:spLocks noGrp="1" noChangeArrowheads="1"/>
          </p:cNvSpPr>
          <p:nvPr>
            <p:ph type="body" idx="1"/>
          </p:nvPr>
        </p:nvSpPr>
        <p:spPr/>
        <p:txBody>
          <a:bodyPr/>
          <a:lstStyle/>
          <a:p>
            <a:pPr eaLnBrk="1" hangingPunct="1"/>
            <a:r>
              <a:rPr lang="en-US" sz="2400" smtClean="0"/>
              <a:t>Phương pháp này được thiết kế dựa trên việc đánh giá như khối lượng, chất lượng, tinh thần thái độ, thực hiện nội quy.</a:t>
            </a:r>
          </a:p>
          <a:p>
            <a:pPr eaLnBrk="1" hangingPunct="1"/>
            <a:endParaRPr lang="en-US" sz="2400" smtClean="0"/>
          </a:p>
          <a:p>
            <a:pPr eaLnBrk="1" hangingPunct="1"/>
            <a:r>
              <a:rPr lang="en-US" sz="2400" smtClean="0"/>
              <a:t>Mỗi yếu tố được đánh giá theo mức suất sắc, tốt, khá, trung bình, yếu.</a:t>
            </a:r>
          </a:p>
          <a:p>
            <a:pPr eaLnBrk="1" hangingPunct="1"/>
            <a:endParaRPr lang="en-US" sz="2400" smtClean="0"/>
          </a:p>
          <a:p>
            <a:pPr eaLnBrk="1" hangingPunct="1"/>
            <a:r>
              <a:rPr lang="en-US" sz="2400" smtClean="0"/>
              <a:t>Tổng hợp theo năm yếu tố trên, nhưng có thêm một số quy định như: nếu trung bình là khá, nhưng có một lĩnh vực yếu thì bị đánh giá là yếu.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8389C07-8528-490C-A6EA-4163435DB384}" type="slidenum">
              <a:rPr lang="en-US">
                <a:solidFill>
                  <a:schemeClr val="bg1"/>
                </a:solidFill>
              </a:rPr>
              <a:pPr/>
              <a:t>18</a:t>
            </a:fld>
            <a:endParaRPr lang="en-US">
              <a:solidFill>
                <a:schemeClr val="bg1"/>
              </a:solidFill>
            </a:endParaRPr>
          </a:p>
        </p:txBody>
      </p:sp>
      <p:sp>
        <p:nvSpPr>
          <p:cNvPr id="20483" name="AutoShape 2"/>
          <p:cNvSpPr>
            <a:spLocks noGrp="1" noChangeArrowheads="1"/>
          </p:cNvSpPr>
          <p:nvPr>
            <p:ph type="title"/>
          </p:nvPr>
        </p:nvSpPr>
        <p:spPr/>
        <p:txBody>
          <a:bodyPr/>
          <a:lstStyle/>
          <a:p>
            <a:pPr eaLnBrk="1" hangingPunct="1"/>
            <a:r>
              <a:rPr lang="en-US" smtClean="0"/>
              <a:t>3. Phương pháp đánh giá theo mục tiêu</a:t>
            </a:r>
          </a:p>
        </p:txBody>
      </p:sp>
      <p:sp>
        <p:nvSpPr>
          <p:cNvPr id="20484" name="Rectangle 3"/>
          <p:cNvSpPr>
            <a:spLocks noGrp="1" noChangeArrowheads="1"/>
          </p:cNvSpPr>
          <p:nvPr>
            <p:ph type="body" idx="1"/>
          </p:nvPr>
        </p:nvSpPr>
        <p:spPr/>
        <p:txBody>
          <a:bodyPr/>
          <a:lstStyle/>
          <a:p>
            <a:pPr eaLnBrk="1" hangingPunct="1"/>
            <a:r>
              <a:rPr lang="en-US" sz="2400" smtClean="0"/>
              <a:t>Thường được đưa ra ở cấp quản trị cao nhất của công ty hoặc đánh giá các bộ phận, đánh giá theo dự án hoặc đánh giá các công việc khó đo lường.</a:t>
            </a:r>
          </a:p>
          <a:p>
            <a:pPr eaLnBrk="1" hangingPunct="1"/>
            <a:endParaRPr lang="en-US" sz="2400" smtClean="0"/>
          </a:p>
          <a:p>
            <a:pPr eaLnBrk="1" hangingPunct="1"/>
            <a:r>
              <a:rPr lang="en-US" sz="2400" smtClean="0"/>
              <a:t>Nhược điểm của phương pháp này là:  </a:t>
            </a:r>
          </a:p>
          <a:p>
            <a:pPr eaLnBrk="1" hangingPunct="1"/>
            <a:endParaRPr lang="en-US" sz="2400" smtClean="0"/>
          </a:p>
          <a:p>
            <a:pPr eaLnBrk="1" hangingPunct="1">
              <a:buFont typeface="Wingdings" pitchFamily="2" charset="2"/>
              <a:buNone/>
            </a:pPr>
            <a:r>
              <a:rPr lang="en-US" sz="2400" smtClean="0"/>
              <a:t>+  nếu mục tiêu đưa ra không phù hợp thì sẽ tốn nhiều thời gian của DN.</a:t>
            </a:r>
          </a:p>
          <a:p>
            <a:pPr eaLnBrk="1" hangingPunct="1">
              <a:buFont typeface="Wingdings" pitchFamily="2" charset="2"/>
              <a:buNone/>
            </a:pPr>
            <a:endParaRPr lang="en-US" sz="2400" smtClean="0"/>
          </a:p>
          <a:p>
            <a:pPr eaLnBrk="1" hangingPunct="1">
              <a:buFont typeface="Wingdings" pitchFamily="2" charset="2"/>
              <a:buNone/>
            </a:pPr>
            <a:r>
              <a:rPr lang="en-US" sz="2400" smtClean="0"/>
              <a:t>+  Các cấp thích đặt ra mục tiêu thấp để dễ hoàn thành.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34DA556-9218-460C-BF9D-69B441F1C80C}" type="slidenum">
              <a:rPr lang="en-US">
                <a:solidFill>
                  <a:schemeClr val="bg1"/>
                </a:solidFill>
              </a:rPr>
              <a:pPr/>
              <a:t>19</a:t>
            </a:fld>
            <a:endParaRPr lang="en-US">
              <a:solidFill>
                <a:schemeClr val="bg1"/>
              </a:solidFill>
            </a:endParaRPr>
          </a:p>
        </p:txBody>
      </p:sp>
      <p:sp>
        <p:nvSpPr>
          <p:cNvPr id="21507" name="AutoShape 2"/>
          <p:cNvSpPr>
            <a:spLocks noGrp="1" noChangeArrowheads="1"/>
          </p:cNvSpPr>
          <p:nvPr>
            <p:ph type="title"/>
          </p:nvPr>
        </p:nvSpPr>
        <p:spPr/>
        <p:txBody>
          <a:bodyPr/>
          <a:lstStyle/>
          <a:p>
            <a:pPr eaLnBrk="1" hangingPunct="1"/>
            <a:r>
              <a:rPr lang="en-US" smtClean="0"/>
              <a:t>4. Phương pháp định lượng:</a:t>
            </a:r>
          </a:p>
        </p:txBody>
      </p:sp>
      <p:sp>
        <p:nvSpPr>
          <p:cNvPr id="21508" name="Rectangle 3"/>
          <p:cNvSpPr>
            <a:spLocks noGrp="1" noChangeArrowheads="1"/>
          </p:cNvSpPr>
          <p:nvPr>
            <p:ph type="body" idx="1"/>
          </p:nvPr>
        </p:nvSpPr>
        <p:spPr/>
        <p:txBody>
          <a:bodyPr/>
          <a:lstStyle/>
          <a:p>
            <a:pPr eaLnBrk="1" hangingPunct="1">
              <a:lnSpc>
                <a:spcPct val="90000"/>
              </a:lnSpc>
            </a:pPr>
            <a:r>
              <a:rPr lang="en-US" sz="2400" smtClean="0"/>
              <a:t>Bước 1: Xác định các yêu cầu chủ yếu để thực hiện công việc.</a:t>
            </a:r>
          </a:p>
          <a:p>
            <a:pPr eaLnBrk="1" hangingPunct="1">
              <a:lnSpc>
                <a:spcPct val="90000"/>
              </a:lnSpc>
            </a:pPr>
            <a:endParaRPr lang="en-US" sz="2400" smtClean="0"/>
          </a:p>
          <a:p>
            <a:pPr eaLnBrk="1" hangingPunct="1">
              <a:lnSpc>
                <a:spcPct val="90000"/>
              </a:lnSpc>
            </a:pPr>
            <a:r>
              <a:rPr lang="en-US" sz="2400" smtClean="0"/>
              <a:t>Bước 2: Phân loại từng yêu cầu theo các mức đánh giá: xuất sắc, khá, trung bình, yếu, kém. Mỗi mức đánh giá này phải có quy định rõ ràng. Ví dụ: đối với yêu cầu chăm sóc tốt khách hàng thì khá là không có khiếu nại, xuất sắc là không có khiếu nại và được khách hàng cảm ơn…</a:t>
            </a:r>
          </a:p>
          <a:p>
            <a:pPr eaLnBrk="1" hangingPunct="1">
              <a:lnSpc>
                <a:spcPct val="90000"/>
              </a:lnSpc>
            </a:pPr>
            <a:endParaRPr lang="en-US" sz="2400" smtClean="0"/>
          </a:p>
          <a:p>
            <a:pPr eaLnBrk="1" hangingPunct="1">
              <a:lnSpc>
                <a:spcPct val="90000"/>
              </a:lnSpc>
            </a:pPr>
            <a:r>
              <a:rPr lang="en-US" sz="2400" smtClean="0"/>
              <a:t>Bước 3: Đánh giá trọng số của từng yếu tố trong tổng các yếu tố.</a:t>
            </a:r>
          </a:p>
          <a:p>
            <a:pPr eaLnBrk="1" hangingPunct="1">
              <a:lnSpc>
                <a:spcPct val="90000"/>
              </a:lnSpc>
            </a:pPr>
            <a:endParaRPr lang="en-US" sz="2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AB1F896-E118-4835-B894-CDB506D65D93}" type="slidenum">
              <a:rPr lang="en-US">
                <a:solidFill>
                  <a:schemeClr val="bg1"/>
                </a:solidFill>
              </a:rPr>
              <a:pPr/>
              <a:t>2</a:t>
            </a:fld>
            <a:endParaRPr lang="en-US">
              <a:solidFill>
                <a:schemeClr val="bg1"/>
              </a:solidFill>
            </a:endParaRPr>
          </a:p>
        </p:txBody>
      </p:sp>
      <p:sp>
        <p:nvSpPr>
          <p:cNvPr id="4099" name="Rectangle 3"/>
          <p:cNvSpPr>
            <a:spLocks noGrp="1" noChangeArrowheads="1"/>
          </p:cNvSpPr>
          <p:nvPr>
            <p:ph type="body" idx="1"/>
          </p:nvPr>
        </p:nvSpPr>
        <p:spPr/>
        <p:txBody>
          <a:bodyPr/>
          <a:lstStyle/>
          <a:p>
            <a:pPr eaLnBrk="1" hangingPunct="1">
              <a:buFont typeface="Wingdings" pitchFamily="2" charset="2"/>
              <a:buNone/>
            </a:pPr>
            <a:endParaRPr lang="en-US" smtClean="0"/>
          </a:p>
          <a:p>
            <a:pPr eaLnBrk="1" hangingPunct="1">
              <a:buFont typeface="Wingdings" pitchFamily="2" charset="2"/>
              <a:buNone/>
            </a:pPr>
            <a:endParaRPr lang="en-US" smtClean="0"/>
          </a:p>
          <a:p>
            <a:pPr algn="ctr" eaLnBrk="1" hangingPunct="1">
              <a:buFont typeface="Wingdings" pitchFamily="2" charset="2"/>
              <a:buNone/>
            </a:pPr>
            <a:r>
              <a:rPr lang="en-US" sz="3200" b="1" smtClean="0">
                <a:solidFill>
                  <a:srgbClr val="E30601"/>
                </a:solidFill>
              </a:rPr>
              <a:t>I/ KHÁI QUÁT CHUNG VỀ ĐÁNH GIÁ CÔNG VIỆC</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9CF4724-4D1D-466B-BD88-2E1137D9BBE1}" type="slidenum">
              <a:rPr lang="en-US">
                <a:solidFill>
                  <a:schemeClr val="bg1"/>
                </a:solidFill>
              </a:rPr>
              <a:pPr/>
              <a:t>20</a:t>
            </a:fld>
            <a:endParaRPr lang="en-US">
              <a:solidFill>
                <a:schemeClr val="bg1"/>
              </a:solidFill>
            </a:endParaRPr>
          </a:p>
        </p:txBody>
      </p:sp>
      <p:sp>
        <p:nvSpPr>
          <p:cNvPr id="22531" name="AutoShape 2"/>
          <p:cNvSpPr>
            <a:spLocks noGrp="1" noChangeArrowheads="1"/>
          </p:cNvSpPr>
          <p:nvPr>
            <p:ph type="title"/>
          </p:nvPr>
        </p:nvSpPr>
        <p:spPr/>
        <p:txBody>
          <a:bodyPr/>
          <a:lstStyle/>
          <a:p>
            <a:pPr eaLnBrk="1" hangingPunct="1"/>
            <a:r>
              <a:rPr lang="en-US" smtClean="0"/>
              <a:t>4. Phương pháp định lượng (tt)</a:t>
            </a:r>
          </a:p>
        </p:txBody>
      </p:sp>
      <p:graphicFrame>
        <p:nvGraphicFramePr>
          <p:cNvPr id="133209" name="Group 89"/>
          <p:cNvGraphicFramePr>
            <a:graphicFrameLocks noGrp="1"/>
          </p:cNvGraphicFramePr>
          <p:nvPr>
            <p:ph type="tbl" idx="1"/>
          </p:nvPr>
        </p:nvGraphicFramePr>
        <p:xfrm>
          <a:off x="533400" y="1600200"/>
          <a:ext cx="7997825" cy="5084763"/>
        </p:xfrm>
        <a:graphic>
          <a:graphicData uri="http://schemas.openxmlformats.org/drawingml/2006/table">
            <a:tbl>
              <a:tblPr/>
              <a:tblGrid>
                <a:gridCol w="609600"/>
                <a:gridCol w="3276600"/>
                <a:gridCol w="1066800"/>
                <a:gridCol w="1066800"/>
                <a:gridCol w="1066800"/>
                <a:gridCol w="911225"/>
              </a:tblGrid>
              <a:tr h="822991">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Stt</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Yếu tố</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Nhận xét</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Điểm</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Trọng số</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Tổng</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1996">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Khối lượng/Thời gian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5</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3</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15</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409">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Chất lượng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5</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4</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20</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409">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3</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Chi phí bỏ ra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8</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8</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409">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4</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Tinh thần làm việc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8</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0.5</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4</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1996">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5</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Tinh thần hợp tác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409">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6</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Nội quy làm việc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6</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0.5</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3</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6145">
                <a:tc gridSpan="4">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Tổng cộng</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50/</a:t>
                      </a:r>
                    </a:p>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100</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CF37EDD-D0C8-448E-BC72-A990F845E9CE}" type="slidenum">
              <a:rPr lang="en-US">
                <a:solidFill>
                  <a:schemeClr val="bg1"/>
                </a:solidFill>
              </a:rPr>
              <a:pPr/>
              <a:t>21</a:t>
            </a:fld>
            <a:endParaRPr lang="en-US">
              <a:solidFill>
                <a:schemeClr val="bg1"/>
              </a:solidFill>
            </a:endParaRPr>
          </a:p>
        </p:txBody>
      </p:sp>
      <p:sp>
        <p:nvSpPr>
          <p:cNvPr id="23555" name="Rectangle 2"/>
          <p:cNvSpPr>
            <a:spLocks noGrp="1" noChangeArrowheads="1"/>
          </p:cNvSpPr>
          <p:nvPr>
            <p:ph type="body" idx="1"/>
          </p:nvPr>
        </p:nvSpPr>
        <p:spPr/>
        <p:txBody>
          <a:bodyPr/>
          <a:lstStyle/>
          <a:p>
            <a:pPr eaLnBrk="1" hangingPunct="1">
              <a:buFont typeface="Wingdings" pitchFamily="2" charset="2"/>
              <a:buNone/>
            </a:pPr>
            <a:endParaRPr lang="en-US" smtClean="0"/>
          </a:p>
          <a:p>
            <a:pPr algn="ctr" eaLnBrk="1" hangingPunct="1">
              <a:buFont typeface="Wingdings" pitchFamily="2" charset="2"/>
              <a:buNone/>
            </a:pPr>
            <a:endParaRPr lang="en-US" sz="3200" b="1" smtClean="0">
              <a:solidFill>
                <a:srgbClr val="E30601"/>
              </a:solidFill>
            </a:endParaRPr>
          </a:p>
          <a:p>
            <a:pPr algn="ctr" eaLnBrk="1" hangingPunct="1">
              <a:buFont typeface="Wingdings" pitchFamily="2" charset="2"/>
              <a:buNone/>
            </a:pPr>
            <a:r>
              <a:rPr lang="en-US" sz="3200" b="1" smtClean="0">
                <a:solidFill>
                  <a:srgbClr val="E30601"/>
                </a:solidFill>
              </a:rPr>
              <a:t>IV/ QUY TRÌNH ĐÁNH GIÁ</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970B3EC-4255-45F2-9F47-5C097AF4AA22}" type="slidenum">
              <a:rPr lang="en-US">
                <a:solidFill>
                  <a:schemeClr val="bg1"/>
                </a:solidFill>
              </a:rPr>
              <a:pPr/>
              <a:t>22</a:t>
            </a:fld>
            <a:endParaRPr lang="en-US">
              <a:solidFill>
                <a:schemeClr val="bg1"/>
              </a:solidFill>
            </a:endParaRPr>
          </a:p>
        </p:txBody>
      </p:sp>
      <p:sp>
        <p:nvSpPr>
          <p:cNvPr id="24579" name="Rectangle 3"/>
          <p:cNvSpPr>
            <a:spLocks noGrp="1" noChangeArrowheads="1"/>
          </p:cNvSpPr>
          <p:nvPr>
            <p:ph type="body" idx="1"/>
          </p:nvPr>
        </p:nvSpPr>
        <p:spPr/>
        <p:txBody>
          <a:bodyPr/>
          <a:lstStyle/>
          <a:p>
            <a:pPr marL="533400" indent="-533400" eaLnBrk="1" hangingPunct="1">
              <a:lnSpc>
                <a:spcPct val="90000"/>
              </a:lnSpc>
              <a:buFont typeface="Wingdings" pitchFamily="2" charset="2"/>
              <a:buAutoNum type="arabicPeriod"/>
            </a:pPr>
            <a:r>
              <a:rPr lang="en-US" b="1" smtClean="0">
                <a:solidFill>
                  <a:srgbClr val="E30601"/>
                </a:solidFill>
              </a:rPr>
              <a:t>Xác định tiêu chí đánh giá</a:t>
            </a:r>
          </a:p>
          <a:p>
            <a:pPr marL="533400" indent="-533400" eaLnBrk="1" hangingPunct="1">
              <a:lnSpc>
                <a:spcPct val="90000"/>
              </a:lnSpc>
              <a:buFont typeface="Wingdings" pitchFamily="2" charset="2"/>
              <a:buAutoNum type="arabicPeriod"/>
            </a:pPr>
            <a:endParaRPr lang="en-US" b="1" smtClean="0">
              <a:solidFill>
                <a:srgbClr val="E30601"/>
              </a:solidFill>
            </a:endParaRPr>
          </a:p>
          <a:p>
            <a:pPr marL="533400" indent="-533400" eaLnBrk="1" hangingPunct="1">
              <a:lnSpc>
                <a:spcPct val="90000"/>
              </a:lnSpc>
              <a:buFont typeface="Wingdings" pitchFamily="2" charset="2"/>
              <a:buAutoNum type="arabicPeriod"/>
            </a:pPr>
            <a:r>
              <a:rPr lang="en-US" b="1" smtClean="0">
                <a:solidFill>
                  <a:srgbClr val="E30601"/>
                </a:solidFill>
              </a:rPr>
              <a:t>Chuẩn bị đánh giá</a:t>
            </a:r>
          </a:p>
          <a:p>
            <a:pPr marL="533400" indent="-533400" eaLnBrk="1" hangingPunct="1">
              <a:lnSpc>
                <a:spcPct val="90000"/>
              </a:lnSpc>
              <a:buFont typeface="Wingdings" pitchFamily="2" charset="2"/>
              <a:buAutoNum type="arabicPeriod"/>
            </a:pPr>
            <a:endParaRPr lang="en-US" b="1" smtClean="0">
              <a:solidFill>
                <a:srgbClr val="E30601"/>
              </a:solidFill>
            </a:endParaRPr>
          </a:p>
          <a:p>
            <a:pPr marL="533400" indent="-533400" eaLnBrk="1" hangingPunct="1">
              <a:lnSpc>
                <a:spcPct val="90000"/>
              </a:lnSpc>
              <a:buFont typeface="Wingdings" pitchFamily="2" charset="2"/>
              <a:buAutoNum type="arabicPeriod"/>
            </a:pPr>
            <a:r>
              <a:rPr lang="en-US" b="1" smtClean="0">
                <a:solidFill>
                  <a:srgbClr val="E30601"/>
                </a:solidFill>
              </a:rPr>
              <a:t>Tiến hành đánh giá</a:t>
            </a:r>
          </a:p>
          <a:p>
            <a:pPr marL="533400" indent="-533400" eaLnBrk="1" hangingPunct="1">
              <a:lnSpc>
                <a:spcPct val="90000"/>
              </a:lnSpc>
              <a:buFont typeface="Wingdings" pitchFamily="2" charset="2"/>
              <a:buAutoNum type="arabicPeriod"/>
            </a:pPr>
            <a:endParaRPr lang="en-US" b="1" smtClean="0">
              <a:solidFill>
                <a:srgbClr val="E30601"/>
              </a:solidFill>
            </a:endParaRPr>
          </a:p>
          <a:p>
            <a:pPr marL="533400" indent="-533400" eaLnBrk="1" hangingPunct="1">
              <a:lnSpc>
                <a:spcPct val="90000"/>
              </a:lnSpc>
              <a:buFont typeface="Wingdings" pitchFamily="2" charset="2"/>
              <a:buAutoNum type="arabicPeriod"/>
            </a:pPr>
            <a:r>
              <a:rPr lang="en-US" b="1" smtClean="0">
                <a:solidFill>
                  <a:srgbClr val="E30601"/>
                </a:solidFill>
              </a:rPr>
              <a:t>Phỏng vấn</a:t>
            </a:r>
          </a:p>
          <a:p>
            <a:pPr marL="533400" indent="-533400" eaLnBrk="1" hangingPunct="1">
              <a:lnSpc>
                <a:spcPct val="90000"/>
              </a:lnSpc>
              <a:buFont typeface="Wingdings" pitchFamily="2" charset="2"/>
              <a:buAutoNum type="arabicPeriod"/>
            </a:pPr>
            <a:endParaRPr lang="en-US" b="1" smtClean="0">
              <a:solidFill>
                <a:srgbClr val="E30601"/>
              </a:solidFill>
            </a:endParaRPr>
          </a:p>
          <a:p>
            <a:pPr marL="533400" indent="-533400" eaLnBrk="1" hangingPunct="1">
              <a:lnSpc>
                <a:spcPct val="90000"/>
              </a:lnSpc>
              <a:buFont typeface="Wingdings" pitchFamily="2" charset="2"/>
              <a:buAutoNum type="arabicPeriod"/>
            </a:pPr>
            <a:r>
              <a:rPr lang="en-US" b="1" smtClean="0">
                <a:solidFill>
                  <a:srgbClr val="E30601"/>
                </a:solidFill>
              </a:rPr>
              <a:t>Hoàn tất hồ sơ đánh giá</a:t>
            </a:r>
          </a:p>
          <a:p>
            <a:pPr marL="533400" indent="-533400" eaLnBrk="1" hangingPunct="1">
              <a:lnSpc>
                <a:spcPct val="90000"/>
              </a:lnSpc>
              <a:buFont typeface="Wingdings" pitchFamily="2" charset="2"/>
              <a:buAutoNum type="arabicPeriod"/>
            </a:pPr>
            <a:endParaRPr lang="en-US" b="1" smtClean="0">
              <a:solidFill>
                <a:srgbClr val="E3060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BF2FFE5-9D09-46F4-97E5-A632AE54075A}" type="slidenum">
              <a:rPr lang="en-US">
                <a:solidFill>
                  <a:schemeClr val="bg1"/>
                </a:solidFill>
              </a:rPr>
              <a:pPr/>
              <a:t>23</a:t>
            </a:fld>
            <a:endParaRPr lang="en-US">
              <a:solidFill>
                <a:schemeClr val="bg1"/>
              </a:solidFill>
            </a:endParaRPr>
          </a:p>
        </p:txBody>
      </p:sp>
      <p:sp>
        <p:nvSpPr>
          <p:cNvPr id="25603" name="AutoShape 2"/>
          <p:cNvSpPr>
            <a:spLocks noGrp="1" noChangeArrowheads="1"/>
          </p:cNvSpPr>
          <p:nvPr>
            <p:ph type="title"/>
          </p:nvPr>
        </p:nvSpPr>
        <p:spPr/>
        <p:txBody>
          <a:bodyPr/>
          <a:lstStyle/>
          <a:p>
            <a:pPr eaLnBrk="1" hangingPunct="1"/>
            <a:r>
              <a:rPr lang="en-US" smtClean="0"/>
              <a:t>1.  Xác định tiêu chí đánh giá</a:t>
            </a:r>
          </a:p>
        </p:txBody>
      </p:sp>
      <p:sp>
        <p:nvSpPr>
          <p:cNvPr id="25604" name="Rectangle 3"/>
          <p:cNvSpPr>
            <a:spLocks noGrp="1" noChangeArrowheads="1"/>
          </p:cNvSpPr>
          <p:nvPr>
            <p:ph type="body" idx="1"/>
          </p:nvPr>
        </p:nvSpPr>
        <p:spPr/>
        <p:txBody>
          <a:bodyPr/>
          <a:lstStyle/>
          <a:p>
            <a:pPr eaLnBrk="1" hangingPunct="1"/>
            <a:r>
              <a:rPr lang="en-US" sz="2400" smtClean="0"/>
              <a:t>Thiết lập các mục tiêu, yêu cầu cho từng nhân viên khác nhau. Mỗi công việc khác nhau, nội dung đánh giá sẽ khác nhau.</a:t>
            </a:r>
          </a:p>
          <a:p>
            <a:pPr eaLnBrk="1" hangingPunct="1"/>
            <a:endParaRPr lang="en-US" sz="2400" smtClean="0"/>
          </a:p>
          <a:p>
            <a:pPr eaLnBrk="1" hangingPunct="1"/>
            <a:r>
              <a:rPr lang="en-US" sz="2400" smtClean="0"/>
              <a:t>Ví dụ về các yêu cầu, mục tiêu như:</a:t>
            </a:r>
          </a:p>
          <a:p>
            <a:pPr eaLnBrk="1" hangingPunct="1">
              <a:buFontTx/>
              <a:buChar char="-"/>
            </a:pPr>
            <a:r>
              <a:rPr lang="en-US" sz="2400" smtClean="0"/>
              <a:t>Đảm bảo năng suất 230 sản phẩm/ngày.</a:t>
            </a:r>
          </a:p>
          <a:p>
            <a:pPr eaLnBrk="1" hangingPunct="1">
              <a:buFontTx/>
              <a:buChar char="-"/>
            </a:pPr>
            <a:endParaRPr lang="en-US" sz="2400" smtClean="0"/>
          </a:p>
          <a:p>
            <a:pPr eaLnBrk="1" hangingPunct="1">
              <a:buFontTx/>
              <a:buChar char="-"/>
            </a:pPr>
            <a:r>
              <a:rPr lang="en-US" sz="2400" smtClean="0"/>
              <a:t>Không có khách hàng khiếu nại quá 3 lần/năm.</a:t>
            </a:r>
          </a:p>
          <a:p>
            <a:pPr eaLnBrk="1" hangingPunct="1">
              <a:buFontTx/>
              <a:buChar char="-"/>
            </a:pPr>
            <a:endParaRPr lang="en-US" sz="2400" smtClean="0"/>
          </a:p>
          <a:p>
            <a:pPr eaLnBrk="1" hangingPunct="1">
              <a:buFontTx/>
              <a:buChar char="-"/>
            </a:pPr>
            <a:r>
              <a:rPr lang="en-US" sz="2400" smtClean="0"/>
              <a:t>Tăng sản lượng 15% so với năm trước.</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571E0FA-BCFA-4653-A234-D7E9FC2271AD}" type="slidenum">
              <a:rPr lang="en-US">
                <a:solidFill>
                  <a:schemeClr val="bg1"/>
                </a:solidFill>
              </a:rPr>
              <a:pPr/>
              <a:t>24</a:t>
            </a:fld>
            <a:endParaRPr lang="en-US">
              <a:solidFill>
                <a:schemeClr val="bg1"/>
              </a:solidFill>
            </a:endParaRPr>
          </a:p>
        </p:txBody>
      </p:sp>
      <p:sp>
        <p:nvSpPr>
          <p:cNvPr id="26627" name="AutoShape 2"/>
          <p:cNvSpPr>
            <a:spLocks noGrp="1" noChangeArrowheads="1"/>
          </p:cNvSpPr>
          <p:nvPr>
            <p:ph type="title"/>
          </p:nvPr>
        </p:nvSpPr>
        <p:spPr/>
        <p:txBody>
          <a:bodyPr/>
          <a:lstStyle/>
          <a:p>
            <a:pPr eaLnBrk="1" hangingPunct="1"/>
            <a:r>
              <a:rPr lang="en-US" smtClean="0"/>
              <a:t>1.  Xác định tiêu chí đánh giá (tt):</a:t>
            </a:r>
          </a:p>
        </p:txBody>
      </p:sp>
      <p:sp>
        <p:nvSpPr>
          <p:cNvPr id="26628"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400" smtClean="0"/>
              <a:t>	Thiết lập các tiêu chí đánh giá chung cho tất cả các nhân viên, bao gồm:</a:t>
            </a:r>
          </a:p>
          <a:p>
            <a:pPr eaLnBrk="1" hangingPunct="1">
              <a:lnSpc>
                <a:spcPct val="90000"/>
              </a:lnSpc>
            </a:pPr>
            <a:r>
              <a:rPr lang="en-US" sz="2400" smtClean="0"/>
              <a:t>Thực hiện nội quy:</a:t>
            </a:r>
          </a:p>
          <a:p>
            <a:pPr eaLnBrk="1" hangingPunct="1">
              <a:lnSpc>
                <a:spcPct val="90000"/>
              </a:lnSpc>
            </a:pPr>
            <a:endParaRPr lang="en-US" sz="2400" smtClean="0"/>
          </a:p>
          <a:p>
            <a:pPr eaLnBrk="1" hangingPunct="1">
              <a:lnSpc>
                <a:spcPct val="90000"/>
              </a:lnSpc>
            </a:pPr>
            <a:r>
              <a:rPr lang="en-US" sz="2400" smtClean="0"/>
              <a:t>Tinh thần hợp tác, hỗ trợ.</a:t>
            </a:r>
          </a:p>
          <a:p>
            <a:pPr eaLnBrk="1" hangingPunct="1">
              <a:lnSpc>
                <a:spcPct val="90000"/>
              </a:lnSpc>
            </a:pPr>
            <a:endParaRPr lang="en-US" sz="2400" smtClean="0"/>
          </a:p>
          <a:p>
            <a:pPr eaLnBrk="1" hangingPunct="1">
              <a:lnSpc>
                <a:spcPct val="90000"/>
              </a:lnSpc>
            </a:pPr>
            <a:r>
              <a:rPr lang="en-US" sz="2400" smtClean="0"/>
              <a:t>Tính thần, thái độ làm việc.</a:t>
            </a:r>
          </a:p>
          <a:p>
            <a:pPr eaLnBrk="1" hangingPunct="1">
              <a:lnSpc>
                <a:spcPct val="90000"/>
              </a:lnSpc>
            </a:pPr>
            <a:endParaRPr lang="en-US" sz="2400" smtClean="0"/>
          </a:p>
          <a:p>
            <a:pPr eaLnBrk="1" hangingPunct="1">
              <a:lnSpc>
                <a:spcPct val="90000"/>
              </a:lnSpc>
            </a:pPr>
            <a:r>
              <a:rPr lang="en-US" sz="2400" smtClean="0"/>
              <a:t>Tính sáng tạo</a:t>
            </a:r>
          </a:p>
          <a:p>
            <a:pPr eaLnBrk="1" hangingPunct="1">
              <a:lnSpc>
                <a:spcPct val="90000"/>
              </a:lnSpc>
            </a:pPr>
            <a:endParaRPr lang="en-US" sz="2400" smtClean="0"/>
          </a:p>
          <a:p>
            <a:pPr eaLnBrk="1" hangingPunct="1">
              <a:lnSpc>
                <a:spcPct val="90000"/>
              </a:lnSpc>
            </a:pPr>
            <a:r>
              <a:rPr lang="en-US" sz="2400" smtClean="0"/>
              <a:t>Khả năng phát triển..</a:t>
            </a:r>
          </a:p>
          <a:p>
            <a:pPr eaLnBrk="1" hangingPunct="1">
              <a:lnSpc>
                <a:spcPct val="90000"/>
              </a:lnSpc>
            </a:pPr>
            <a:endParaRPr lang="en-US" sz="24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A47CDAF-80D1-4BCF-9D52-998FDC1A021F}" type="slidenum">
              <a:rPr lang="en-US">
                <a:solidFill>
                  <a:schemeClr val="bg1"/>
                </a:solidFill>
              </a:rPr>
              <a:pPr/>
              <a:t>25</a:t>
            </a:fld>
            <a:endParaRPr lang="en-US">
              <a:solidFill>
                <a:schemeClr val="bg1"/>
              </a:solidFill>
            </a:endParaRPr>
          </a:p>
        </p:txBody>
      </p:sp>
      <p:sp>
        <p:nvSpPr>
          <p:cNvPr id="27651" name="AutoShape 2"/>
          <p:cNvSpPr>
            <a:spLocks noGrp="1" noChangeArrowheads="1"/>
          </p:cNvSpPr>
          <p:nvPr>
            <p:ph type="title"/>
          </p:nvPr>
        </p:nvSpPr>
        <p:spPr/>
        <p:txBody>
          <a:bodyPr/>
          <a:lstStyle/>
          <a:p>
            <a:pPr eaLnBrk="1" hangingPunct="1"/>
            <a:r>
              <a:rPr lang="en-US" smtClean="0"/>
              <a:t>2. Chuẩn bị đánh giá:</a:t>
            </a:r>
          </a:p>
        </p:txBody>
      </p:sp>
      <p:sp>
        <p:nvSpPr>
          <p:cNvPr id="27652" name="Rectangle 3"/>
          <p:cNvSpPr>
            <a:spLocks noGrp="1" noChangeArrowheads="1"/>
          </p:cNvSpPr>
          <p:nvPr>
            <p:ph type="body" idx="1"/>
          </p:nvPr>
        </p:nvSpPr>
        <p:spPr/>
        <p:txBody>
          <a:bodyPr/>
          <a:lstStyle/>
          <a:p>
            <a:pPr eaLnBrk="1" hangingPunct="1">
              <a:lnSpc>
                <a:spcPct val="90000"/>
              </a:lnSpc>
            </a:pPr>
            <a:r>
              <a:rPr lang="en-US" sz="2400" smtClean="0"/>
              <a:t>Lên kế hoạch cụ thể về thời gian, địa điểm và không gian phù hợp.</a:t>
            </a:r>
          </a:p>
          <a:p>
            <a:pPr eaLnBrk="1" hangingPunct="1">
              <a:lnSpc>
                <a:spcPct val="90000"/>
              </a:lnSpc>
            </a:pPr>
            <a:endParaRPr lang="en-US" sz="2400" smtClean="0"/>
          </a:p>
          <a:p>
            <a:pPr eaLnBrk="1" hangingPunct="1">
              <a:lnSpc>
                <a:spcPct val="90000"/>
              </a:lnSpc>
            </a:pPr>
            <a:r>
              <a:rPr lang="en-US" sz="2400" smtClean="0"/>
              <a:t>Xem lại phạm vi trách nhiệm, nhiệm vụ của từng nhân viên.</a:t>
            </a:r>
          </a:p>
          <a:p>
            <a:pPr eaLnBrk="1" hangingPunct="1">
              <a:lnSpc>
                <a:spcPct val="90000"/>
              </a:lnSpc>
            </a:pPr>
            <a:endParaRPr lang="en-US" sz="2400" smtClean="0"/>
          </a:p>
          <a:p>
            <a:pPr eaLnBrk="1" hangingPunct="1">
              <a:lnSpc>
                <a:spcPct val="90000"/>
              </a:lnSpc>
            </a:pPr>
            <a:r>
              <a:rPr lang="en-US" sz="2400" smtClean="0"/>
              <a:t>Xem lại hồ sơ đánh giá của các kỳ trước.</a:t>
            </a:r>
          </a:p>
          <a:p>
            <a:pPr eaLnBrk="1" hangingPunct="1">
              <a:lnSpc>
                <a:spcPct val="90000"/>
              </a:lnSpc>
            </a:pPr>
            <a:endParaRPr lang="en-US" sz="2400" smtClean="0"/>
          </a:p>
          <a:p>
            <a:pPr eaLnBrk="1" hangingPunct="1">
              <a:lnSpc>
                <a:spcPct val="90000"/>
              </a:lnSpc>
            </a:pPr>
            <a:r>
              <a:rPr lang="en-US" sz="2400" smtClean="0"/>
              <a:t>Xem lại quy trình đánh giá công việc chung.</a:t>
            </a:r>
          </a:p>
          <a:p>
            <a:pPr eaLnBrk="1" hangingPunct="1">
              <a:lnSpc>
                <a:spcPct val="90000"/>
              </a:lnSpc>
            </a:pPr>
            <a:endParaRPr lang="en-US" sz="2400" smtClean="0"/>
          </a:p>
          <a:p>
            <a:pPr eaLnBrk="1" hangingPunct="1">
              <a:lnSpc>
                <a:spcPct val="90000"/>
              </a:lnSpc>
            </a:pPr>
            <a:r>
              <a:rPr lang="en-US" sz="2400" smtClean="0"/>
              <a:t>Chuẩn bị các biểu mẫu đánh giá.</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32BDFF2-57FF-4361-B114-D255A4D6D232}" type="slidenum">
              <a:rPr lang="en-US">
                <a:solidFill>
                  <a:schemeClr val="bg1"/>
                </a:solidFill>
              </a:rPr>
              <a:pPr/>
              <a:t>26</a:t>
            </a:fld>
            <a:endParaRPr lang="en-US">
              <a:solidFill>
                <a:schemeClr val="bg1"/>
              </a:solidFill>
            </a:endParaRPr>
          </a:p>
        </p:txBody>
      </p:sp>
      <p:sp>
        <p:nvSpPr>
          <p:cNvPr id="28675" name="AutoShape 2"/>
          <p:cNvSpPr>
            <a:spLocks noGrp="1" noChangeArrowheads="1"/>
          </p:cNvSpPr>
          <p:nvPr>
            <p:ph type="title"/>
          </p:nvPr>
        </p:nvSpPr>
        <p:spPr/>
        <p:txBody>
          <a:bodyPr/>
          <a:lstStyle/>
          <a:p>
            <a:pPr eaLnBrk="1" hangingPunct="1"/>
            <a:r>
              <a:rPr lang="en-US" smtClean="0"/>
              <a:t>3. Tiến hành đánh giá:</a:t>
            </a:r>
          </a:p>
        </p:txBody>
      </p:sp>
      <p:sp>
        <p:nvSpPr>
          <p:cNvPr id="28676"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400" smtClean="0"/>
              <a:t>Thu thập các thông tin đánh giá bao gồm:</a:t>
            </a:r>
          </a:p>
          <a:p>
            <a:pPr eaLnBrk="1" hangingPunct="1">
              <a:lnSpc>
                <a:spcPct val="90000"/>
              </a:lnSpc>
              <a:buFont typeface="Wingdings" pitchFamily="2" charset="2"/>
              <a:buNone/>
            </a:pPr>
            <a:endParaRPr lang="en-US" sz="2400" smtClean="0"/>
          </a:p>
          <a:p>
            <a:pPr eaLnBrk="1" hangingPunct="1">
              <a:lnSpc>
                <a:spcPct val="90000"/>
              </a:lnSpc>
            </a:pPr>
            <a:r>
              <a:rPr lang="en-US" sz="2400" smtClean="0"/>
              <a:t>Quan sát nhân viên thực hiện công việc</a:t>
            </a:r>
          </a:p>
          <a:p>
            <a:pPr eaLnBrk="1" hangingPunct="1">
              <a:lnSpc>
                <a:spcPct val="90000"/>
              </a:lnSpc>
            </a:pPr>
            <a:endParaRPr lang="en-US" sz="2400" smtClean="0"/>
          </a:p>
          <a:p>
            <a:pPr eaLnBrk="1" hangingPunct="1">
              <a:lnSpc>
                <a:spcPct val="90000"/>
              </a:lnSpc>
            </a:pPr>
            <a:r>
              <a:rPr lang="en-US" sz="2400" smtClean="0"/>
              <a:t>Kiểm tra lại các mẫu công việc đã hoàn thành</a:t>
            </a:r>
          </a:p>
          <a:p>
            <a:pPr eaLnBrk="1" hangingPunct="1">
              <a:lnSpc>
                <a:spcPct val="90000"/>
              </a:lnSpc>
            </a:pPr>
            <a:endParaRPr lang="en-US" sz="2400" smtClean="0"/>
          </a:p>
          <a:p>
            <a:pPr eaLnBrk="1" hangingPunct="1">
              <a:lnSpc>
                <a:spcPct val="90000"/>
              </a:lnSpc>
            </a:pPr>
            <a:r>
              <a:rPr lang="en-US" sz="2400" smtClean="0"/>
              <a:t>Xem lại sổ giao việc.</a:t>
            </a:r>
          </a:p>
          <a:p>
            <a:pPr eaLnBrk="1" hangingPunct="1">
              <a:lnSpc>
                <a:spcPct val="90000"/>
              </a:lnSpc>
            </a:pPr>
            <a:endParaRPr lang="en-US" sz="2400" smtClean="0"/>
          </a:p>
          <a:p>
            <a:pPr eaLnBrk="1" hangingPunct="1">
              <a:lnSpc>
                <a:spcPct val="90000"/>
              </a:lnSpc>
            </a:pPr>
            <a:r>
              <a:rPr lang="en-US" sz="2400" smtClean="0"/>
              <a:t>Nói chuyện trực tiếp với nhân viên.</a:t>
            </a:r>
          </a:p>
          <a:p>
            <a:pPr eaLnBrk="1" hangingPunct="1">
              <a:lnSpc>
                <a:spcPct val="90000"/>
              </a:lnSpc>
            </a:pPr>
            <a:endParaRPr lang="en-US" sz="2400" smtClean="0"/>
          </a:p>
          <a:p>
            <a:pPr eaLnBrk="1" hangingPunct="1">
              <a:lnSpc>
                <a:spcPct val="90000"/>
              </a:lnSpc>
            </a:pPr>
            <a:r>
              <a:rPr lang="en-US" sz="2400" smtClean="0"/>
              <a:t>Xem lại các biên bản ghi lỗi của NV.</a:t>
            </a:r>
          </a:p>
          <a:p>
            <a:pPr eaLnBrk="1" hangingPunct="1">
              <a:lnSpc>
                <a:spcPct val="90000"/>
              </a:lnSpc>
            </a:pPr>
            <a:endParaRPr lang="en-US" sz="24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07502A8-57DC-4983-8038-2BA3A28B468F}" type="slidenum">
              <a:rPr lang="en-US">
                <a:solidFill>
                  <a:schemeClr val="bg1"/>
                </a:solidFill>
              </a:rPr>
              <a:pPr/>
              <a:t>27</a:t>
            </a:fld>
            <a:endParaRPr lang="en-US">
              <a:solidFill>
                <a:schemeClr val="bg1"/>
              </a:solidFill>
            </a:endParaRPr>
          </a:p>
        </p:txBody>
      </p:sp>
      <p:sp>
        <p:nvSpPr>
          <p:cNvPr id="29699" name="AutoShape 2"/>
          <p:cNvSpPr>
            <a:spLocks noGrp="1" noChangeArrowheads="1"/>
          </p:cNvSpPr>
          <p:nvPr>
            <p:ph type="title"/>
          </p:nvPr>
        </p:nvSpPr>
        <p:spPr/>
        <p:txBody>
          <a:bodyPr/>
          <a:lstStyle/>
          <a:p>
            <a:pPr eaLnBrk="1" hangingPunct="1"/>
            <a:r>
              <a:rPr lang="en-US" smtClean="0"/>
              <a:t>4. Phỏng vấn đánh giá:</a:t>
            </a:r>
          </a:p>
        </p:txBody>
      </p:sp>
      <p:sp>
        <p:nvSpPr>
          <p:cNvPr id="29700" name="Rectangle 3"/>
          <p:cNvSpPr>
            <a:spLocks noGrp="1" noChangeArrowheads="1"/>
          </p:cNvSpPr>
          <p:nvPr>
            <p:ph type="body" idx="1"/>
          </p:nvPr>
        </p:nvSpPr>
        <p:spPr/>
        <p:txBody>
          <a:bodyPr/>
          <a:lstStyle/>
          <a:p>
            <a:pPr eaLnBrk="1" hangingPunct="1"/>
            <a:r>
              <a:rPr lang="en-US" sz="2400" smtClean="0"/>
              <a:t>Mục đích của phỏng vấn là giúp nhà quản lý đối chiếu với các thông tin do nhân viên cung cấp và đánh giá chính xác hơn hiệu quả công việc.</a:t>
            </a:r>
          </a:p>
          <a:p>
            <a:pPr eaLnBrk="1" hangingPunct="1"/>
            <a:endParaRPr lang="en-US" sz="2400" smtClean="0"/>
          </a:p>
          <a:p>
            <a:pPr eaLnBrk="1" hangingPunct="1"/>
            <a:r>
              <a:rPr lang="en-US" sz="2400" smtClean="0"/>
              <a:t>Phòng vấn cũng là cơ hội để nhân viên bày tỏ các nguyện vọng, ý kiến đối vối công việc, công ty…</a:t>
            </a:r>
          </a:p>
          <a:p>
            <a:pPr eaLnBrk="1" hangingPunct="1"/>
            <a:endParaRPr lang="en-US" sz="2400" smtClean="0"/>
          </a:p>
          <a:p>
            <a:pPr eaLnBrk="1" hangingPunct="1"/>
            <a:r>
              <a:rPr lang="en-US" sz="2400" b="1" u="sng" smtClean="0"/>
              <a:t>Chuẩn bị các công tác cho cuộc đánh giá, cụ thể như sau:</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C769E9B-3E57-409B-951D-CBC6104AFA27}" type="slidenum">
              <a:rPr lang="en-US">
                <a:solidFill>
                  <a:schemeClr val="bg1"/>
                </a:solidFill>
              </a:rPr>
              <a:pPr/>
              <a:t>28</a:t>
            </a:fld>
            <a:endParaRPr lang="en-US">
              <a:solidFill>
                <a:schemeClr val="bg1"/>
              </a:solidFill>
            </a:endParaRPr>
          </a:p>
        </p:txBody>
      </p:sp>
      <p:sp>
        <p:nvSpPr>
          <p:cNvPr id="30723" name="AutoShape 2"/>
          <p:cNvSpPr>
            <a:spLocks noGrp="1" noChangeArrowheads="1"/>
          </p:cNvSpPr>
          <p:nvPr>
            <p:ph type="title"/>
          </p:nvPr>
        </p:nvSpPr>
        <p:spPr/>
        <p:txBody>
          <a:bodyPr/>
          <a:lstStyle/>
          <a:p>
            <a:pPr eaLnBrk="1" hangingPunct="1"/>
            <a:r>
              <a:rPr lang="en-US" smtClean="0"/>
              <a:t>4. Phỏng vấn đánh giá (tt):</a:t>
            </a:r>
          </a:p>
        </p:txBody>
      </p:sp>
      <p:sp>
        <p:nvSpPr>
          <p:cNvPr id="30724" name="Rectangle 3"/>
          <p:cNvSpPr>
            <a:spLocks noGrp="1" noChangeArrowheads="1"/>
          </p:cNvSpPr>
          <p:nvPr>
            <p:ph type="body" idx="1"/>
          </p:nvPr>
        </p:nvSpPr>
        <p:spPr/>
        <p:txBody>
          <a:bodyPr/>
          <a:lstStyle/>
          <a:p>
            <a:pPr eaLnBrk="1" hangingPunct="1">
              <a:lnSpc>
                <a:spcPct val="80000"/>
              </a:lnSpc>
            </a:pPr>
            <a:r>
              <a:rPr lang="en-US" sz="2400" smtClean="0"/>
              <a:t>Thống nhất với nhân viên ngày giờ đánh giá.</a:t>
            </a:r>
          </a:p>
          <a:p>
            <a:pPr eaLnBrk="1" hangingPunct="1">
              <a:lnSpc>
                <a:spcPct val="80000"/>
              </a:lnSpc>
            </a:pPr>
            <a:endParaRPr lang="en-US" sz="2400" smtClean="0"/>
          </a:p>
          <a:p>
            <a:pPr eaLnBrk="1" hangingPunct="1">
              <a:lnSpc>
                <a:spcPct val="80000"/>
              </a:lnSpc>
            </a:pPr>
            <a:r>
              <a:rPr lang="en-US" sz="2400" smtClean="0"/>
              <a:t>Giới thiệu sơ bộ mục đích và các nội dung trao đổi chính.</a:t>
            </a:r>
          </a:p>
          <a:p>
            <a:pPr eaLnBrk="1" hangingPunct="1">
              <a:lnSpc>
                <a:spcPct val="80000"/>
              </a:lnSpc>
            </a:pPr>
            <a:endParaRPr lang="en-US" sz="2400" smtClean="0"/>
          </a:p>
          <a:p>
            <a:pPr eaLnBrk="1" hangingPunct="1">
              <a:lnSpc>
                <a:spcPct val="80000"/>
              </a:lnSpc>
            </a:pPr>
            <a:r>
              <a:rPr lang="en-US" sz="2400" smtClean="0"/>
              <a:t>Chuẩn bị địa điểm đánh giá phải kín, để có thể trao đổi thoải mái.</a:t>
            </a:r>
          </a:p>
          <a:p>
            <a:pPr eaLnBrk="1" hangingPunct="1">
              <a:lnSpc>
                <a:spcPct val="80000"/>
              </a:lnSpc>
            </a:pPr>
            <a:endParaRPr lang="en-US" sz="2400" smtClean="0"/>
          </a:p>
          <a:p>
            <a:pPr eaLnBrk="1" hangingPunct="1">
              <a:lnSpc>
                <a:spcPct val="80000"/>
              </a:lnSpc>
            </a:pPr>
            <a:r>
              <a:rPr lang="en-US" sz="2400" smtClean="0"/>
              <a:t>Phổ biến cho nhân viên sơ lược nội dung và một số yêu cầu về cuộc đánh giá.</a:t>
            </a:r>
          </a:p>
          <a:p>
            <a:pPr eaLnBrk="1" hangingPunct="1">
              <a:lnSpc>
                <a:spcPct val="80000"/>
              </a:lnSpc>
            </a:pPr>
            <a:endParaRPr lang="en-US" sz="2400" smtClean="0"/>
          </a:p>
          <a:p>
            <a:pPr eaLnBrk="1" hangingPunct="1">
              <a:lnSpc>
                <a:spcPct val="80000"/>
              </a:lnSpc>
            </a:pPr>
            <a:r>
              <a:rPr lang="en-US" sz="2400" smtClean="0"/>
              <a:t>Trấn an nhân viên.</a:t>
            </a:r>
          </a:p>
          <a:p>
            <a:pPr eaLnBrk="1" hangingPunct="1">
              <a:lnSpc>
                <a:spcPct val="80000"/>
              </a:lnSpc>
            </a:pPr>
            <a:endParaRPr lang="en-US" sz="24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B25437-EB2B-46A2-AA28-A718CEAD3FB1}" type="slidenum">
              <a:rPr lang="en-US">
                <a:solidFill>
                  <a:schemeClr val="bg1"/>
                </a:solidFill>
              </a:rPr>
              <a:pPr/>
              <a:t>29</a:t>
            </a:fld>
            <a:endParaRPr lang="en-US">
              <a:solidFill>
                <a:schemeClr val="bg1"/>
              </a:solidFill>
            </a:endParaRPr>
          </a:p>
        </p:txBody>
      </p:sp>
      <p:sp>
        <p:nvSpPr>
          <p:cNvPr id="31747" name="AutoShape 2"/>
          <p:cNvSpPr>
            <a:spLocks noGrp="1" noChangeArrowheads="1"/>
          </p:cNvSpPr>
          <p:nvPr>
            <p:ph type="title"/>
          </p:nvPr>
        </p:nvSpPr>
        <p:spPr/>
        <p:txBody>
          <a:bodyPr/>
          <a:lstStyle/>
          <a:p>
            <a:pPr eaLnBrk="1" hangingPunct="1"/>
            <a:r>
              <a:rPr lang="en-US" smtClean="0"/>
              <a:t>4. Phỏng vấn đánh giá (tt):</a:t>
            </a:r>
          </a:p>
        </p:txBody>
      </p:sp>
      <p:sp>
        <p:nvSpPr>
          <p:cNvPr id="31748" name="Rectangle 3"/>
          <p:cNvSpPr>
            <a:spLocks noGrp="1" noChangeArrowheads="1"/>
          </p:cNvSpPr>
          <p:nvPr>
            <p:ph type="body" idx="1"/>
          </p:nvPr>
        </p:nvSpPr>
        <p:spPr/>
        <p:txBody>
          <a:bodyPr/>
          <a:lstStyle/>
          <a:p>
            <a:pPr algn="ctr" eaLnBrk="1" hangingPunct="1">
              <a:lnSpc>
                <a:spcPct val="90000"/>
              </a:lnSpc>
              <a:buFont typeface="Wingdings" pitchFamily="2" charset="2"/>
              <a:buNone/>
            </a:pPr>
            <a:r>
              <a:rPr lang="en-US" sz="2400" b="1" smtClean="0"/>
              <a:t>Trình tự buổi đánh giá.</a:t>
            </a:r>
          </a:p>
          <a:p>
            <a:pPr algn="ctr" eaLnBrk="1" hangingPunct="1">
              <a:lnSpc>
                <a:spcPct val="90000"/>
              </a:lnSpc>
              <a:buFont typeface="Wingdings" pitchFamily="2" charset="2"/>
              <a:buNone/>
            </a:pPr>
            <a:endParaRPr lang="en-US" sz="2400" b="1" smtClean="0"/>
          </a:p>
          <a:p>
            <a:pPr eaLnBrk="1" hangingPunct="1">
              <a:lnSpc>
                <a:spcPct val="90000"/>
              </a:lnSpc>
            </a:pPr>
            <a:r>
              <a:rPr lang="en-US" sz="2400" smtClean="0"/>
              <a:t>Tạo sự thoải mái cho nhân viên.</a:t>
            </a:r>
          </a:p>
          <a:p>
            <a:pPr eaLnBrk="1" hangingPunct="1">
              <a:lnSpc>
                <a:spcPct val="90000"/>
              </a:lnSpc>
            </a:pPr>
            <a:endParaRPr lang="en-US" sz="2400" smtClean="0"/>
          </a:p>
          <a:p>
            <a:pPr eaLnBrk="1" hangingPunct="1">
              <a:lnSpc>
                <a:spcPct val="90000"/>
              </a:lnSpc>
            </a:pPr>
            <a:r>
              <a:rPr lang="en-US" sz="2400" smtClean="0"/>
              <a:t>Lặp lại mục đích của cuộc đánh giá.</a:t>
            </a:r>
          </a:p>
          <a:p>
            <a:pPr eaLnBrk="1" hangingPunct="1">
              <a:lnSpc>
                <a:spcPct val="90000"/>
              </a:lnSpc>
            </a:pPr>
            <a:endParaRPr lang="en-US" sz="2400" smtClean="0"/>
          </a:p>
          <a:p>
            <a:pPr eaLnBrk="1" hangingPunct="1">
              <a:lnSpc>
                <a:spcPct val="90000"/>
              </a:lnSpc>
            </a:pPr>
            <a:r>
              <a:rPr lang="en-US" sz="2400" smtClean="0"/>
              <a:t>Thông báo trình tự của buổi phỏng vấn.</a:t>
            </a:r>
          </a:p>
          <a:p>
            <a:pPr eaLnBrk="1" hangingPunct="1">
              <a:lnSpc>
                <a:spcPct val="90000"/>
              </a:lnSpc>
            </a:pPr>
            <a:endParaRPr lang="en-US" sz="2400" smtClean="0"/>
          </a:p>
          <a:p>
            <a:pPr eaLnBrk="1" hangingPunct="1">
              <a:lnSpc>
                <a:spcPct val="90000"/>
              </a:lnSpc>
            </a:pPr>
            <a:r>
              <a:rPr lang="en-US" sz="2400" smtClean="0"/>
              <a:t>Tiến hành phỏng vấn</a:t>
            </a:r>
          </a:p>
          <a:p>
            <a:pPr eaLnBrk="1" hangingPunct="1">
              <a:lnSpc>
                <a:spcPct val="90000"/>
              </a:lnSpc>
            </a:pPr>
            <a:endParaRPr lang="en-US" sz="2400" smtClean="0"/>
          </a:p>
          <a:p>
            <a:pPr eaLnBrk="1" hangingPunct="1">
              <a:lnSpc>
                <a:spcPct val="90000"/>
              </a:lnSpc>
            </a:pPr>
            <a:r>
              <a:rPr lang="en-US" sz="2400" smtClean="0"/>
              <a:t>Kết thúc phỏng vấn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B4D920C-887B-4168-B3CE-F2512A98F28B}" type="slidenum">
              <a:rPr lang="en-US">
                <a:solidFill>
                  <a:schemeClr val="bg1"/>
                </a:solidFill>
              </a:rPr>
              <a:pPr/>
              <a:t>3</a:t>
            </a:fld>
            <a:endParaRPr lang="en-US">
              <a:solidFill>
                <a:schemeClr val="bg1"/>
              </a:solidFill>
            </a:endParaRPr>
          </a:p>
        </p:txBody>
      </p:sp>
      <p:sp>
        <p:nvSpPr>
          <p:cNvPr id="5123" name="AutoShape 2"/>
          <p:cNvSpPr>
            <a:spLocks noGrp="1" noChangeArrowheads="1"/>
          </p:cNvSpPr>
          <p:nvPr>
            <p:ph type="title"/>
          </p:nvPr>
        </p:nvSpPr>
        <p:spPr/>
        <p:txBody>
          <a:bodyPr/>
          <a:lstStyle/>
          <a:p>
            <a:pPr eaLnBrk="1" hangingPunct="1"/>
            <a:r>
              <a:rPr lang="en-US" sz="2800" smtClean="0"/>
              <a:t>1. Mục đích của đánh giá công việc:</a:t>
            </a:r>
          </a:p>
        </p:txBody>
      </p:sp>
      <p:sp>
        <p:nvSpPr>
          <p:cNvPr id="5124" name="Rectangle 3"/>
          <p:cNvSpPr>
            <a:spLocks noGrp="1" noChangeArrowheads="1"/>
          </p:cNvSpPr>
          <p:nvPr>
            <p:ph type="body" idx="1"/>
          </p:nvPr>
        </p:nvSpPr>
        <p:spPr/>
        <p:txBody>
          <a:bodyPr/>
          <a:lstStyle/>
          <a:p>
            <a:pPr eaLnBrk="1" hangingPunct="1">
              <a:lnSpc>
                <a:spcPct val="90000"/>
              </a:lnSpc>
            </a:pPr>
            <a:r>
              <a:rPr lang="en-US" sz="2000" smtClean="0"/>
              <a:t>Đánh giá hiệu quả làm việc của nhân viên trong quá khứ và nâng cao hiệu quả làm việc trong tương lai.</a:t>
            </a:r>
          </a:p>
          <a:p>
            <a:pPr eaLnBrk="1" hangingPunct="1">
              <a:lnSpc>
                <a:spcPct val="90000"/>
              </a:lnSpc>
            </a:pPr>
            <a:endParaRPr lang="en-US" sz="2000" smtClean="0"/>
          </a:p>
          <a:p>
            <a:pPr eaLnBrk="1" hangingPunct="1">
              <a:lnSpc>
                <a:spcPct val="90000"/>
              </a:lnSpc>
            </a:pPr>
            <a:r>
              <a:rPr lang="en-US" sz="2000" smtClean="0"/>
              <a:t>Đánh giá xem các cá nhân có xứng đáng được thưởng hoặc tăng lương hay không (khen thưởng).</a:t>
            </a:r>
          </a:p>
          <a:p>
            <a:pPr eaLnBrk="1" hangingPunct="1">
              <a:lnSpc>
                <a:spcPct val="90000"/>
              </a:lnSpc>
            </a:pPr>
            <a:endParaRPr lang="en-US" sz="2000" smtClean="0"/>
          </a:p>
          <a:p>
            <a:pPr eaLnBrk="1" hangingPunct="1">
              <a:lnSpc>
                <a:spcPct val="90000"/>
              </a:lnSpc>
            </a:pPr>
            <a:r>
              <a:rPr lang="en-US" sz="2000" smtClean="0"/>
              <a:t>Soát xét lại công việc đã thực hiện nhằm xác định những tồn tại, điểm yếu cần khắc phục, xác định những khả năng tiềm ẩn chưa sử dụng đến của các cá nhân, và xây dựng những chương trình đào tạo, tập huấn phù hợp, cần thiết</a:t>
            </a:r>
          </a:p>
          <a:p>
            <a:pPr eaLnBrk="1" hangingPunct="1">
              <a:lnSpc>
                <a:spcPct val="90000"/>
              </a:lnSpc>
            </a:pPr>
            <a:endParaRPr lang="en-US" sz="2000" smtClean="0"/>
          </a:p>
          <a:p>
            <a:pPr eaLnBrk="1" hangingPunct="1">
              <a:lnSpc>
                <a:spcPct val="90000"/>
              </a:lnSpc>
            </a:pPr>
            <a:r>
              <a:rPr lang="en-US" sz="2000" smtClean="0"/>
              <a:t>Xác định những khả năng tiềm tàng của từng cá nhân, làm nền tảng để mỗi cá nhân có thể phát triển sự nghiệp của mình sau này</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821B089-40D2-4653-9F20-A2AEE92696EE}" type="slidenum">
              <a:rPr lang="en-US">
                <a:solidFill>
                  <a:schemeClr val="bg1"/>
                </a:solidFill>
              </a:rPr>
              <a:pPr/>
              <a:t>30</a:t>
            </a:fld>
            <a:endParaRPr lang="en-US">
              <a:solidFill>
                <a:schemeClr val="bg1"/>
              </a:solidFill>
            </a:endParaRPr>
          </a:p>
        </p:txBody>
      </p:sp>
      <p:sp>
        <p:nvSpPr>
          <p:cNvPr id="32771" name="AutoShape 2"/>
          <p:cNvSpPr>
            <a:spLocks noGrp="1" noChangeArrowheads="1"/>
          </p:cNvSpPr>
          <p:nvPr>
            <p:ph type="title"/>
          </p:nvPr>
        </p:nvSpPr>
        <p:spPr/>
        <p:txBody>
          <a:bodyPr/>
          <a:lstStyle/>
          <a:p>
            <a:pPr algn="ctr" eaLnBrk="1" hangingPunct="1"/>
            <a:r>
              <a:rPr lang="en-US" smtClean="0"/>
              <a:t>Trong khi phỏng vấn</a:t>
            </a:r>
          </a:p>
        </p:txBody>
      </p:sp>
      <p:sp>
        <p:nvSpPr>
          <p:cNvPr id="32772" name="Rectangle 3"/>
          <p:cNvSpPr>
            <a:spLocks noGrp="1" noChangeArrowheads="1"/>
          </p:cNvSpPr>
          <p:nvPr>
            <p:ph type="body" idx="1"/>
          </p:nvPr>
        </p:nvSpPr>
        <p:spPr/>
        <p:txBody>
          <a:bodyPr/>
          <a:lstStyle/>
          <a:p>
            <a:pPr eaLnBrk="1" hangingPunct="1"/>
            <a:r>
              <a:rPr lang="en-US" sz="2400" smtClean="0"/>
              <a:t>So sánh kết quả công việc với các yêu cầu và mục tiêu.</a:t>
            </a:r>
          </a:p>
          <a:p>
            <a:pPr eaLnBrk="1" hangingPunct="1"/>
            <a:endParaRPr lang="en-US" sz="2400" smtClean="0"/>
          </a:p>
          <a:p>
            <a:pPr eaLnBrk="1" hangingPunct="1"/>
            <a:r>
              <a:rPr lang="en-US" sz="2400" smtClean="0"/>
              <a:t>Ghi nhận và biểu dương các việc đã làm tốt.</a:t>
            </a:r>
          </a:p>
          <a:p>
            <a:pPr eaLnBrk="1" hangingPunct="1"/>
            <a:endParaRPr lang="en-US" sz="2400" smtClean="0"/>
          </a:p>
          <a:p>
            <a:pPr eaLnBrk="1" hangingPunct="1"/>
            <a:r>
              <a:rPr lang="en-US" sz="2400" smtClean="0"/>
              <a:t>Tháo gỡ các vướng mắc, khó khăn</a:t>
            </a:r>
          </a:p>
          <a:p>
            <a:pPr eaLnBrk="1" hangingPunct="1"/>
            <a:endParaRPr lang="en-US" sz="2400" smtClean="0"/>
          </a:p>
          <a:p>
            <a:pPr eaLnBrk="1" hangingPunct="1"/>
            <a:r>
              <a:rPr lang="en-US" sz="2400" smtClean="0"/>
              <a:t>Thoả thuận về hiệu quả làm việc trong tương lai.</a:t>
            </a:r>
          </a:p>
          <a:p>
            <a:pPr eaLnBrk="1" hangingPunct="1"/>
            <a:endParaRPr lang="en-US" sz="2400" smtClean="0"/>
          </a:p>
          <a:p>
            <a:pPr eaLnBrk="1" hangingPunct="1"/>
            <a:r>
              <a:rPr lang="en-US" sz="2400" smtClean="0"/>
              <a:t>Thoả thuận về kế hoạch đào tạo phát triển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3DF4AB6-1FCF-4AC0-AC50-930F44BE124B}" type="slidenum">
              <a:rPr lang="en-US">
                <a:solidFill>
                  <a:schemeClr val="bg1"/>
                </a:solidFill>
              </a:rPr>
              <a:pPr/>
              <a:t>31</a:t>
            </a:fld>
            <a:endParaRPr lang="en-US">
              <a:solidFill>
                <a:schemeClr val="bg1"/>
              </a:solidFill>
            </a:endParaRPr>
          </a:p>
        </p:txBody>
      </p:sp>
      <p:sp>
        <p:nvSpPr>
          <p:cNvPr id="33795" name="AutoShape 2"/>
          <p:cNvSpPr>
            <a:spLocks noGrp="1" noChangeArrowheads="1"/>
          </p:cNvSpPr>
          <p:nvPr>
            <p:ph type="title"/>
          </p:nvPr>
        </p:nvSpPr>
        <p:spPr/>
        <p:txBody>
          <a:bodyPr/>
          <a:lstStyle/>
          <a:p>
            <a:pPr algn="ctr" eaLnBrk="1" hangingPunct="1"/>
            <a:r>
              <a:rPr lang="en-US" smtClean="0"/>
              <a:t>Khuyến khích và lắng nghe</a:t>
            </a:r>
          </a:p>
        </p:txBody>
      </p:sp>
      <p:sp>
        <p:nvSpPr>
          <p:cNvPr id="33796" name="Rectangle 3"/>
          <p:cNvSpPr>
            <a:spLocks noGrp="1" noChangeArrowheads="1"/>
          </p:cNvSpPr>
          <p:nvPr>
            <p:ph type="body" idx="1"/>
          </p:nvPr>
        </p:nvSpPr>
        <p:spPr/>
        <p:txBody>
          <a:bodyPr/>
          <a:lstStyle/>
          <a:p>
            <a:pPr eaLnBrk="1" hangingPunct="1">
              <a:lnSpc>
                <a:spcPct val="90000"/>
              </a:lnSpc>
            </a:pPr>
            <a:r>
              <a:rPr lang="en-US" smtClean="0"/>
              <a:t>Hãy để nhân viên tự đánh giá họ.</a:t>
            </a:r>
          </a:p>
          <a:p>
            <a:pPr eaLnBrk="1" hangingPunct="1">
              <a:lnSpc>
                <a:spcPct val="90000"/>
              </a:lnSpc>
            </a:pPr>
            <a:endParaRPr lang="en-US" smtClean="0"/>
          </a:p>
          <a:p>
            <a:pPr eaLnBrk="1" hangingPunct="1">
              <a:lnSpc>
                <a:spcPct val="90000"/>
              </a:lnSpc>
            </a:pPr>
            <a:r>
              <a:rPr lang="en-US" smtClean="0"/>
              <a:t>Hãy đưa ra các câu hỏi để khuyến khích nhân viên nói lên quan điểm của họ.</a:t>
            </a:r>
          </a:p>
          <a:p>
            <a:pPr eaLnBrk="1" hangingPunct="1">
              <a:lnSpc>
                <a:spcPct val="90000"/>
              </a:lnSpc>
            </a:pPr>
            <a:endParaRPr lang="en-US" smtClean="0"/>
          </a:p>
          <a:p>
            <a:pPr eaLnBrk="1" hangingPunct="1">
              <a:lnSpc>
                <a:spcPct val="90000"/>
              </a:lnSpc>
            </a:pPr>
            <a:r>
              <a:rPr lang="en-US" smtClean="0"/>
              <a:t>Lặp lại các cụm từ mà nhân viên vừa nói để khuyến khích họ.</a:t>
            </a:r>
          </a:p>
          <a:p>
            <a:pPr eaLnBrk="1" hangingPunct="1">
              <a:lnSpc>
                <a:spcPct val="90000"/>
              </a:lnSpc>
            </a:pPr>
            <a:endParaRPr lang="en-US" smtClean="0"/>
          </a:p>
          <a:p>
            <a:pPr eaLnBrk="1" hangingPunct="1">
              <a:lnSpc>
                <a:spcPct val="90000"/>
              </a:lnSpc>
            </a:pPr>
            <a:r>
              <a:rPr lang="en-US" smtClean="0"/>
              <a:t>Sử dụng các từ như: đúng vậy, để cho biết là bạn đang lắng nghe.</a:t>
            </a:r>
          </a:p>
          <a:p>
            <a:pPr eaLnBrk="1" hangingPunct="1">
              <a:lnSpc>
                <a:spcPct val="90000"/>
              </a:lnSpc>
              <a:buFont typeface="Wingdings" pitchFamily="2" charset="2"/>
              <a:buNone/>
            </a:pPr>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F1DF777-EEB0-47D3-A04C-8703D4C5D56B}" type="slidenum">
              <a:rPr lang="en-US">
                <a:solidFill>
                  <a:schemeClr val="bg1"/>
                </a:solidFill>
              </a:rPr>
              <a:pPr/>
              <a:t>32</a:t>
            </a:fld>
            <a:endParaRPr lang="en-US">
              <a:solidFill>
                <a:schemeClr val="bg1"/>
              </a:solidFill>
            </a:endParaRPr>
          </a:p>
        </p:txBody>
      </p:sp>
      <p:sp>
        <p:nvSpPr>
          <p:cNvPr id="34819" name="AutoShape 2"/>
          <p:cNvSpPr>
            <a:spLocks noGrp="1" noChangeArrowheads="1"/>
          </p:cNvSpPr>
          <p:nvPr>
            <p:ph type="title"/>
          </p:nvPr>
        </p:nvSpPr>
        <p:spPr/>
        <p:txBody>
          <a:bodyPr/>
          <a:lstStyle/>
          <a:p>
            <a:pPr eaLnBrk="1" hangingPunct="1"/>
            <a:r>
              <a:rPr lang="en-US" smtClean="0"/>
              <a:t>5. Hoàn tất đánh giá:</a:t>
            </a:r>
          </a:p>
        </p:txBody>
      </p:sp>
      <p:sp>
        <p:nvSpPr>
          <p:cNvPr id="34820" name="Rectangle 3"/>
          <p:cNvSpPr>
            <a:spLocks noGrp="1" noChangeArrowheads="1"/>
          </p:cNvSpPr>
          <p:nvPr>
            <p:ph type="body" idx="1"/>
          </p:nvPr>
        </p:nvSpPr>
        <p:spPr/>
        <p:txBody>
          <a:bodyPr/>
          <a:lstStyle/>
          <a:p>
            <a:pPr eaLnBrk="1" hangingPunct="1">
              <a:lnSpc>
                <a:spcPct val="80000"/>
              </a:lnSpc>
            </a:pPr>
            <a:r>
              <a:rPr lang="en-US" sz="2400" smtClean="0"/>
              <a:t>Khen ngợi lại các thành tích của NV. Hãy hỏi hỏi điều gì làm cho họ đạt được thành tích như vậy?</a:t>
            </a:r>
          </a:p>
          <a:p>
            <a:pPr eaLnBrk="1" hangingPunct="1">
              <a:lnSpc>
                <a:spcPct val="80000"/>
              </a:lnSpc>
            </a:pPr>
            <a:endParaRPr lang="en-US" sz="2400" smtClean="0"/>
          </a:p>
          <a:p>
            <a:pPr eaLnBrk="1" hangingPunct="1">
              <a:lnSpc>
                <a:spcPct val="80000"/>
              </a:lnSpc>
            </a:pPr>
            <a:r>
              <a:rPr lang="en-US" sz="2400" smtClean="0"/>
              <a:t>Trường hợp họ thừa nhận các điểm yếu, hãy hỏi họ nguyên nhân là gì?</a:t>
            </a:r>
          </a:p>
          <a:p>
            <a:pPr eaLnBrk="1" hangingPunct="1">
              <a:lnSpc>
                <a:spcPct val="80000"/>
              </a:lnSpc>
            </a:pPr>
            <a:endParaRPr lang="en-US" sz="2400" smtClean="0"/>
          </a:p>
          <a:p>
            <a:pPr eaLnBrk="1" hangingPunct="1">
              <a:lnSpc>
                <a:spcPct val="80000"/>
              </a:lnSpc>
            </a:pPr>
            <a:r>
              <a:rPr lang="en-US" sz="2400" smtClean="0"/>
              <a:t>Sau cùng hãy chia sẽ ý kiến của bạn như thế nào?</a:t>
            </a:r>
          </a:p>
          <a:p>
            <a:pPr eaLnBrk="1" hangingPunct="1">
              <a:lnSpc>
                <a:spcPct val="80000"/>
              </a:lnSpc>
            </a:pPr>
            <a:endParaRPr lang="en-US" sz="2400" smtClean="0"/>
          </a:p>
          <a:p>
            <a:pPr eaLnBrk="1" hangingPunct="1">
              <a:lnSpc>
                <a:spcPct val="80000"/>
              </a:lnSpc>
            </a:pPr>
            <a:r>
              <a:rPr lang="en-US" sz="2400" smtClean="0"/>
              <a:t>Thông báo kết quả đánh giá và cho nhân viên biết ý kiến của họ.</a:t>
            </a:r>
          </a:p>
          <a:p>
            <a:pPr eaLnBrk="1" hangingPunct="1">
              <a:lnSpc>
                <a:spcPct val="80000"/>
              </a:lnSpc>
            </a:pPr>
            <a:endParaRPr lang="en-US" sz="2400" smtClean="0"/>
          </a:p>
          <a:p>
            <a:pPr eaLnBrk="1" hangingPunct="1">
              <a:lnSpc>
                <a:spcPct val="80000"/>
              </a:lnSpc>
            </a:pPr>
            <a:r>
              <a:rPr lang="en-US" sz="2400" smtClean="0"/>
              <a:t> Bản chất của quá trình đánh giá không phải là việc NV có đồng ý hay không.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C142A2E-2A2C-44FC-B909-B560E13268E7}" type="slidenum">
              <a:rPr lang="en-US">
                <a:solidFill>
                  <a:schemeClr val="bg1"/>
                </a:solidFill>
              </a:rPr>
              <a:pPr/>
              <a:t>33</a:t>
            </a:fld>
            <a:endParaRPr lang="en-US">
              <a:solidFill>
                <a:schemeClr val="bg1"/>
              </a:solidFill>
            </a:endParaRPr>
          </a:p>
        </p:txBody>
      </p:sp>
      <p:sp>
        <p:nvSpPr>
          <p:cNvPr id="35843" name="AutoShape 2"/>
          <p:cNvSpPr>
            <a:spLocks noGrp="1" noChangeArrowheads="1"/>
          </p:cNvSpPr>
          <p:nvPr>
            <p:ph type="title"/>
          </p:nvPr>
        </p:nvSpPr>
        <p:spPr/>
        <p:txBody>
          <a:bodyPr/>
          <a:lstStyle/>
          <a:p>
            <a:pPr eaLnBrk="1" hangingPunct="1"/>
            <a:r>
              <a:rPr lang="en-US" smtClean="0"/>
              <a:t>NV không đồng ý với kết quả đánh giá</a:t>
            </a:r>
          </a:p>
        </p:txBody>
      </p:sp>
      <p:sp>
        <p:nvSpPr>
          <p:cNvPr id="35844" name="Rectangle 3"/>
          <p:cNvSpPr>
            <a:spLocks noGrp="1" noChangeArrowheads="1"/>
          </p:cNvSpPr>
          <p:nvPr>
            <p:ph type="body" idx="1"/>
          </p:nvPr>
        </p:nvSpPr>
        <p:spPr/>
        <p:txBody>
          <a:bodyPr/>
          <a:lstStyle/>
          <a:p>
            <a:pPr marL="0" indent="395288" algn="ctr" eaLnBrk="1" hangingPunct="1">
              <a:lnSpc>
                <a:spcPct val="90000"/>
              </a:lnSpc>
              <a:buFont typeface="Wingdings" pitchFamily="2" charset="2"/>
              <a:buNone/>
            </a:pPr>
            <a:endParaRPr lang="en-US" sz="2400" smtClean="0"/>
          </a:p>
          <a:p>
            <a:pPr marL="0" indent="395288" algn="ctr" eaLnBrk="1" hangingPunct="1">
              <a:lnSpc>
                <a:spcPct val="90000"/>
              </a:lnSpc>
              <a:buFont typeface="Wingdings" pitchFamily="2" charset="2"/>
              <a:buNone/>
            </a:pPr>
            <a:r>
              <a:rPr lang="en-US" sz="2400" b="1" smtClean="0"/>
              <a:t>Có hai hình thức như sau:</a:t>
            </a:r>
          </a:p>
          <a:p>
            <a:pPr marL="0" indent="395288" algn="ctr" eaLnBrk="1" hangingPunct="1">
              <a:lnSpc>
                <a:spcPct val="90000"/>
              </a:lnSpc>
              <a:buFont typeface="Wingdings" pitchFamily="2" charset="2"/>
              <a:buNone/>
            </a:pPr>
            <a:endParaRPr lang="en-US" sz="2400" smtClean="0"/>
          </a:p>
          <a:p>
            <a:pPr marL="0" indent="395288" eaLnBrk="1" hangingPunct="1">
              <a:lnSpc>
                <a:spcPct val="90000"/>
              </a:lnSpc>
            </a:pPr>
            <a:r>
              <a:rPr lang="en-US" sz="2400" smtClean="0"/>
              <a:t>Nhân viên đấu tranh, nổi giận, đổ lỗi..</a:t>
            </a:r>
          </a:p>
          <a:p>
            <a:pPr marL="0" indent="395288" eaLnBrk="1" hangingPunct="1">
              <a:lnSpc>
                <a:spcPct val="90000"/>
              </a:lnSpc>
            </a:pPr>
            <a:endParaRPr lang="en-US" sz="2400" smtClean="0"/>
          </a:p>
          <a:p>
            <a:pPr marL="0" indent="395288" eaLnBrk="1" hangingPunct="1">
              <a:lnSpc>
                <a:spcPct val="90000"/>
              </a:lnSpc>
            </a:pPr>
            <a:r>
              <a:rPr lang="en-US" sz="2400" smtClean="0"/>
              <a:t>Nhân viên không đồng ý, nhưng lảng tránh sang chủ đề khác (có thể vẫn gật đầu đồng ý).</a:t>
            </a:r>
          </a:p>
          <a:p>
            <a:pPr marL="0" indent="395288" eaLnBrk="1" hangingPunct="1">
              <a:lnSpc>
                <a:spcPct val="90000"/>
              </a:lnSpc>
            </a:pPr>
            <a:endParaRPr lang="en-US" sz="2400" smtClean="0"/>
          </a:p>
          <a:p>
            <a:pPr marL="0" indent="395288" eaLnBrk="1" hangingPunct="1">
              <a:lnSpc>
                <a:spcPct val="90000"/>
              </a:lnSpc>
              <a:buFont typeface="Wingdings" pitchFamily="2" charset="2"/>
              <a:buNone/>
            </a:pPr>
            <a:r>
              <a:rPr lang="en-US" sz="2400" b="1" smtClean="0"/>
              <a:t>Người đánh giá cần chủ động dự đoán tình huống, chuẩn bị các câu hỏi để hoàn thành buổi phỏng vấn tốt đẹp.</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E27F7D6-6C01-454E-A5AA-5F321FC99BB2}" type="slidenum">
              <a:rPr lang="en-US">
                <a:solidFill>
                  <a:schemeClr val="bg1"/>
                </a:solidFill>
              </a:rPr>
              <a:pPr/>
              <a:t>34</a:t>
            </a:fld>
            <a:endParaRPr lang="en-US">
              <a:solidFill>
                <a:schemeClr val="bg1"/>
              </a:solidFill>
            </a:endParaRPr>
          </a:p>
        </p:txBody>
      </p:sp>
      <p:sp>
        <p:nvSpPr>
          <p:cNvPr id="36867" name="AutoShape 2"/>
          <p:cNvSpPr>
            <a:spLocks noGrp="1" noChangeArrowheads="1"/>
          </p:cNvSpPr>
          <p:nvPr>
            <p:ph type="title"/>
          </p:nvPr>
        </p:nvSpPr>
        <p:spPr/>
        <p:txBody>
          <a:bodyPr/>
          <a:lstStyle/>
          <a:p>
            <a:pPr algn="ctr" eaLnBrk="1" hangingPunct="1"/>
            <a:r>
              <a:rPr lang="en-US" smtClean="0"/>
              <a:t>Trường hợp nhân viên trốn tránh</a:t>
            </a:r>
          </a:p>
        </p:txBody>
      </p:sp>
      <p:sp>
        <p:nvSpPr>
          <p:cNvPr id="36868"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		Đối với loại NV nhút nhát, khi có kết quả xấu, họ thường “cam chịu” mặc dù họ cho rằng hiệu quả làm việc của họ cao hơn.</a:t>
            </a:r>
          </a:p>
          <a:p>
            <a:pPr eaLnBrk="1" hangingPunct="1">
              <a:lnSpc>
                <a:spcPct val="90000"/>
              </a:lnSpc>
            </a:pPr>
            <a:endParaRPr lang="en-US" smtClean="0"/>
          </a:p>
          <a:p>
            <a:pPr eaLnBrk="1" hangingPunct="1">
              <a:lnSpc>
                <a:spcPct val="90000"/>
              </a:lnSpc>
            </a:pPr>
            <a:r>
              <a:rPr lang="en-US" smtClean="0"/>
              <a:t>Hãy cho nhân viên thời gian để bình tĩnh lại.</a:t>
            </a:r>
          </a:p>
          <a:p>
            <a:pPr eaLnBrk="1" hangingPunct="1">
              <a:lnSpc>
                <a:spcPct val="90000"/>
              </a:lnSpc>
            </a:pPr>
            <a:endParaRPr lang="en-US" smtClean="0"/>
          </a:p>
          <a:p>
            <a:pPr eaLnBrk="1" hangingPunct="1">
              <a:lnSpc>
                <a:spcPct val="90000"/>
              </a:lnSpc>
            </a:pPr>
            <a:r>
              <a:rPr lang="en-US" smtClean="0"/>
              <a:t>Từ từ để hỏi quay lại quan điểm của nhân viên</a:t>
            </a:r>
          </a:p>
          <a:p>
            <a:pPr eaLnBrk="1" hangingPunct="1">
              <a:lnSpc>
                <a:spcPct val="90000"/>
              </a:lnSpc>
            </a:pPr>
            <a:endParaRPr lang="en-US" smtClean="0"/>
          </a:p>
          <a:p>
            <a:pPr eaLnBrk="1" hangingPunct="1">
              <a:lnSpc>
                <a:spcPct val="90000"/>
              </a:lnSpc>
            </a:pPr>
            <a:r>
              <a:rPr lang="en-US" smtClean="0"/>
              <a:t>Tốt hơn hết với loại nhân viên này nên cho họ có bản đánh giá từ trước.</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AA41BCB-1A68-4681-BCF9-E44C4E15226D}" type="slidenum">
              <a:rPr lang="en-US">
                <a:solidFill>
                  <a:schemeClr val="bg1"/>
                </a:solidFill>
              </a:rPr>
              <a:pPr/>
              <a:t>35</a:t>
            </a:fld>
            <a:endParaRPr lang="en-US">
              <a:solidFill>
                <a:schemeClr val="bg1"/>
              </a:solidFill>
            </a:endParaRPr>
          </a:p>
        </p:txBody>
      </p:sp>
      <p:sp>
        <p:nvSpPr>
          <p:cNvPr id="37891" name="AutoShape 2"/>
          <p:cNvSpPr>
            <a:spLocks noGrp="1" noChangeArrowheads="1"/>
          </p:cNvSpPr>
          <p:nvPr>
            <p:ph type="title"/>
          </p:nvPr>
        </p:nvSpPr>
        <p:spPr/>
        <p:txBody>
          <a:bodyPr/>
          <a:lstStyle/>
          <a:p>
            <a:pPr algn="ctr" eaLnBrk="1" hangingPunct="1"/>
            <a:r>
              <a:rPr lang="en-US" smtClean="0"/>
              <a:t>Trường hợp NV đấu tranh</a:t>
            </a:r>
          </a:p>
        </p:txBody>
      </p:sp>
      <p:sp>
        <p:nvSpPr>
          <p:cNvPr id="37892" name="Rectangle 3"/>
          <p:cNvSpPr>
            <a:spLocks noGrp="1" noChangeArrowheads="1"/>
          </p:cNvSpPr>
          <p:nvPr>
            <p:ph type="body" idx="1"/>
          </p:nvPr>
        </p:nvSpPr>
        <p:spPr/>
        <p:txBody>
          <a:bodyPr/>
          <a:lstStyle/>
          <a:p>
            <a:pPr eaLnBrk="1" hangingPunct="1"/>
            <a:r>
              <a:rPr lang="en-US" smtClean="0"/>
              <a:t>Hãy cho phép anh ta trút giận.</a:t>
            </a:r>
          </a:p>
          <a:p>
            <a:pPr eaLnBrk="1" hangingPunct="1"/>
            <a:endParaRPr lang="en-US" smtClean="0"/>
          </a:p>
          <a:p>
            <a:pPr eaLnBrk="1" hangingPunct="1"/>
            <a:r>
              <a:rPr lang="en-US" smtClean="0"/>
              <a:t>Lắng nghe và khuyến khích họ nói hết vấn đề.</a:t>
            </a:r>
          </a:p>
          <a:p>
            <a:pPr eaLnBrk="1" hangingPunct="1"/>
            <a:endParaRPr lang="en-US" smtClean="0"/>
          </a:p>
          <a:p>
            <a:pPr eaLnBrk="1" hangingPunct="1"/>
            <a:r>
              <a:rPr lang="en-US" smtClean="0"/>
              <a:t>Sau khi nhân viên bình tĩnh lại, hãy hỏi anh ta: Theo tôi hiểu thì bạn…, sau đó hãy thảo luận từng điểm bất đồng với nhân viên.</a:t>
            </a:r>
          </a:p>
          <a:p>
            <a:pPr eaLnBrk="1" hangingPunct="1"/>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5D3EB8F-89F5-4C87-BA10-CF89316A3B2C}" type="slidenum">
              <a:rPr lang="en-US">
                <a:solidFill>
                  <a:schemeClr val="bg1"/>
                </a:solidFill>
              </a:rPr>
              <a:pPr/>
              <a:t>36</a:t>
            </a:fld>
            <a:endParaRPr lang="en-US">
              <a:solidFill>
                <a:schemeClr val="bg1"/>
              </a:solidFill>
            </a:endParaRPr>
          </a:p>
        </p:txBody>
      </p:sp>
      <p:sp>
        <p:nvSpPr>
          <p:cNvPr id="38915" name="Rectangle 3"/>
          <p:cNvSpPr>
            <a:spLocks noGrp="1" noChangeArrowheads="1"/>
          </p:cNvSpPr>
          <p:nvPr>
            <p:ph type="body" idx="1"/>
          </p:nvPr>
        </p:nvSpPr>
        <p:spPr/>
        <p:txBody>
          <a:bodyPr/>
          <a:lstStyle/>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buFont typeface="Wingdings" pitchFamily="2" charset="2"/>
              <a:buNone/>
            </a:pPr>
            <a:endParaRPr lang="en-US" smtClean="0">
              <a:solidFill>
                <a:srgbClr val="E30601"/>
              </a:solidFill>
            </a:endParaRPr>
          </a:p>
          <a:p>
            <a:pPr algn="ctr" eaLnBrk="1" hangingPunct="1">
              <a:buFont typeface="Wingdings" pitchFamily="2" charset="2"/>
              <a:buNone/>
            </a:pPr>
            <a:r>
              <a:rPr lang="en-US" b="1" smtClean="0">
                <a:solidFill>
                  <a:srgbClr val="E30601"/>
                </a:solidFill>
              </a:rPr>
              <a:t>V/ CÁC LỖI THƯỜNG GẶP KHI ĐÁNH GIÁ</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B381834-5A29-4F11-AFF1-C0071AEB3184}" type="slidenum">
              <a:rPr lang="en-US">
                <a:solidFill>
                  <a:schemeClr val="bg1"/>
                </a:solidFill>
              </a:rPr>
              <a:pPr/>
              <a:t>37</a:t>
            </a:fld>
            <a:endParaRPr lang="en-US">
              <a:solidFill>
                <a:schemeClr val="bg1"/>
              </a:solidFill>
            </a:endParaRPr>
          </a:p>
        </p:txBody>
      </p:sp>
      <p:sp>
        <p:nvSpPr>
          <p:cNvPr id="39939" name="AutoShape 2"/>
          <p:cNvSpPr>
            <a:spLocks noGrp="1" noChangeArrowheads="1"/>
          </p:cNvSpPr>
          <p:nvPr>
            <p:ph type="title"/>
          </p:nvPr>
        </p:nvSpPr>
        <p:spPr/>
        <p:txBody>
          <a:bodyPr/>
          <a:lstStyle/>
          <a:p>
            <a:pPr eaLnBrk="1" hangingPunct="1"/>
            <a:r>
              <a:rPr lang="en-US" smtClean="0"/>
              <a:t>1. Lỗi thiên kiến:</a:t>
            </a:r>
          </a:p>
        </p:txBody>
      </p:sp>
      <p:sp>
        <p:nvSpPr>
          <p:cNvPr id="39940" name="Rectangle 3"/>
          <p:cNvSpPr>
            <a:spLocks noGrp="1" noChangeArrowheads="1"/>
          </p:cNvSpPr>
          <p:nvPr>
            <p:ph type="body" idx="1"/>
          </p:nvPr>
        </p:nvSpPr>
        <p:spPr/>
        <p:txBody>
          <a:bodyPr/>
          <a:lstStyle/>
          <a:p>
            <a:pPr eaLnBrk="1" hangingPunct="1">
              <a:lnSpc>
                <a:spcPct val="90000"/>
              </a:lnSpc>
            </a:pPr>
            <a:r>
              <a:rPr lang="en-US" smtClean="0"/>
              <a:t>Khi đánh giá, người đánh giá có xu hướng chỉ dựa vào một đặc điểm nào đó làm cơ sở đánh giá cho các điểm khác.</a:t>
            </a:r>
          </a:p>
          <a:p>
            <a:pPr eaLnBrk="1" hangingPunct="1">
              <a:lnSpc>
                <a:spcPct val="90000"/>
              </a:lnSpc>
            </a:pPr>
            <a:endParaRPr lang="en-US" smtClean="0"/>
          </a:p>
          <a:p>
            <a:pPr eaLnBrk="1" hangingPunct="1">
              <a:lnSpc>
                <a:spcPct val="90000"/>
              </a:lnSpc>
            </a:pPr>
            <a:r>
              <a:rPr lang="en-US" smtClean="0"/>
              <a:t>Lỗi thiên kiến xảy ra thường do:</a:t>
            </a:r>
          </a:p>
          <a:p>
            <a:pPr eaLnBrk="1" hangingPunct="1">
              <a:lnSpc>
                <a:spcPct val="90000"/>
              </a:lnSpc>
              <a:buFontTx/>
              <a:buChar char="-"/>
            </a:pPr>
            <a:r>
              <a:rPr lang="en-US" smtClean="0"/>
              <a:t>Sự phù hợp về cá tính, sở thích</a:t>
            </a:r>
          </a:p>
          <a:p>
            <a:pPr eaLnBrk="1" hangingPunct="1">
              <a:lnSpc>
                <a:spcPct val="90000"/>
              </a:lnSpc>
              <a:buFontTx/>
              <a:buChar char="-"/>
            </a:pPr>
            <a:r>
              <a:rPr lang="en-US" smtClean="0"/>
              <a:t>Ấn tượng bề ngoài</a:t>
            </a:r>
          </a:p>
          <a:p>
            <a:pPr eaLnBrk="1" hangingPunct="1">
              <a:lnSpc>
                <a:spcPct val="90000"/>
              </a:lnSpc>
              <a:buFontTx/>
              <a:buChar char="-"/>
            </a:pPr>
            <a:r>
              <a:rPr lang="en-US" smtClean="0"/>
              <a:t>Ấn tượng về năng lực.</a:t>
            </a:r>
          </a:p>
          <a:p>
            <a:pPr eaLnBrk="1" hangingPunct="1">
              <a:lnSpc>
                <a:spcPct val="90000"/>
              </a:lnSpc>
              <a:buFontTx/>
              <a:buChar char="-"/>
            </a:pPr>
            <a:r>
              <a:rPr lang="en-US" smtClean="0"/>
              <a:t>Sự đối nghịch giữa người đánh giá và nhân viên.</a:t>
            </a:r>
          </a:p>
          <a:p>
            <a:pPr eaLnBrk="1" hangingPunct="1">
              <a:lnSpc>
                <a:spcPct val="90000"/>
              </a:lnSpc>
              <a:buFontTx/>
              <a:buChar char="-"/>
            </a:pPr>
            <a:endParaRPr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4A2F506-2C6B-4275-A989-53B38AAD424A}" type="slidenum">
              <a:rPr lang="en-US">
                <a:solidFill>
                  <a:schemeClr val="bg1"/>
                </a:solidFill>
              </a:rPr>
              <a:pPr/>
              <a:t>38</a:t>
            </a:fld>
            <a:endParaRPr lang="en-US">
              <a:solidFill>
                <a:schemeClr val="bg1"/>
              </a:solidFill>
            </a:endParaRPr>
          </a:p>
        </p:txBody>
      </p:sp>
      <p:sp>
        <p:nvSpPr>
          <p:cNvPr id="40963" name="AutoShape 2"/>
          <p:cNvSpPr>
            <a:spLocks noGrp="1" noChangeArrowheads="1"/>
          </p:cNvSpPr>
          <p:nvPr>
            <p:ph type="title"/>
          </p:nvPr>
        </p:nvSpPr>
        <p:spPr/>
        <p:txBody>
          <a:bodyPr/>
          <a:lstStyle/>
          <a:p>
            <a:pPr eaLnBrk="1" hangingPunct="1"/>
            <a:r>
              <a:rPr lang="en-US" smtClean="0"/>
              <a:t>1. Lỗi thiên kiến (tt):</a:t>
            </a:r>
          </a:p>
        </p:txBody>
      </p:sp>
      <p:sp>
        <p:nvSpPr>
          <p:cNvPr id="40964" name="Rectangle 3"/>
          <p:cNvSpPr>
            <a:spLocks noGrp="1" noChangeArrowheads="1"/>
          </p:cNvSpPr>
          <p:nvPr>
            <p:ph type="body" idx="1"/>
          </p:nvPr>
        </p:nvSpPr>
        <p:spPr/>
        <p:txBody>
          <a:bodyPr/>
          <a:lstStyle/>
          <a:p>
            <a:pPr eaLnBrk="1" hangingPunct="1">
              <a:buFont typeface="Wingdings" pitchFamily="2" charset="2"/>
              <a:buNone/>
            </a:pPr>
            <a:endParaRPr lang="en-US" sz="2400" smtClean="0"/>
          </a:p>
          <a:p>
            <a:pPr eaLnBrk="1" hangingPunct="1">
              <a:buFont typeface="Wingdings" pitchFamily="2" charset="2"/>
              <a:buNone/>
            </a:pPr>
            <a:r>
              <a:rPr lang="en-US" sz="2400" smtClean="0"/>
              <a:t>Để tránh lỗi thiên kiến, người đánh giá cần:</a:t>
            </a:r>
          </a:p>
          <a:p>
            <a:pPr eaLnBrk="1" hangingPunct="1">
              <a:buFont typeface="Wingdings" pitchFamily="2" charset="2"/>
              <a:buNone/>
            </a:pPr>
            <a:endParaRPr lang="en-US" sz="2400" smtClean="0"/>
          </a:p>
          <a:p>
            <a:pPr eaLnBrk="1" hangingPunct="1"/>
            <a:r>
              <a:rPr lang="en-US" sz="2400" smtClean="0"/>
              <a:t>Quan tâm đến những điểm khác nhau giữa các tiêu chi đánh giá.</a:t>
            </a:r>
          </a:p>
          <a:p>
            <a:pPr eaLnBrk="1" hangingPunct="1"/>
            <a:endParaRPr lang="en-US" sz="2400" smtClean="0"/>
          </a:p>
          <a:p>
            <a:pPr eaLnBrk="1" hangingPunct="1"/>
            <a:r>
              <a:rPr lang="en-US" sz="2400" smtClean="0"/>
              <a:t>Xem xét tất cả các khía cạnh liên quan đến hiệu quả làm việc.</a:t>
            </a:r>
          </a:p>
          <a:p>
            <a:pPr eaLnBrk="1" hangingPunct="1"/>
            <a:endParaRPr lang="en-US" sz="2400" smtClean="0"/>
          </a:p>
          <a:p>
            <a:pPr eaLnBrk="1" hangingPunct="1"/>
            <a:r>
              <a:rPr lang="en-US" sz="2400" smtClean="0"/>
              <a:t>Vượt qua bản ngã.</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C0F5BCF-6D59-4C87-A527-C4A8A537B180}" type="slidenum">
              <a:rPr lang="en-US">
                <a:solidFill>
                  <a:schemeClr val="bg1"/>
                </a:solidFill>
              </a:rPr>
              <a:pPr/>
              <a:t>39</a:t>
            </a:fld>
            <a:endParaRPr lang="en-US">
              <a:solidFill>
                <a:schemeClr val="bg1"/>
              </a:solidFill>
            </a:endParaRPr>
          </a:p>
        </p:txBody>
      </p:sp>
      <p:sp>
        <p:nvSpPr>
          <p:cNvPr id="41987" name="AutoShape 2"/>
          <p:cNvSpPr>
            <a:spLocks noGrp="1" noChangeArrowheads="1"/>
          </p:cNvSpPr>
          <p:nvPr>
            <p:ph type="title"/>
          </p:nvPr>
        </p:nvSpPr>
        <p:spPr/>
        <p:txBody>
          <a:bodyPr/>
          <a:lstStyle/>
          <a:p>
            <a:pPr eaLnBrk="1" hangingPunct="1"/>
            <a:r>
              <a:rPr lang="en-US" smtClean="0"/>
              <a:t>2. Khuynh hướng bình quân chủ nghĩa</a:t>
            </a:r>
          </a:p>
        </p:txBody>
      </p:sp>
      <p:sp>
        <p:nvSpPr>
          <p:cNvPr id="41988" name="Rectangle 3"/>
          <p:cNvSpPr>
            <a:spLocks noGrp="1" noChangeArrowheads="1"/>
          </p:cNvSpPr>
          <p:nvPr>
            <p:ph type="body" idx="1"/>
          </p:nvPr>
        </p:nvSpPr>
        <p:spPr/>
        <p:txBody>
          <a:bodyPr/>
          <a:lstStyle/>
          <a:p>
            <a:pPr eaLnBrk="1" hangingPunct="1">
              <a:buFont typeface="Wingdings" pitchFamily="2" charset="2"/>
              <a:buNone/>
            </a:pPr>
            <a:endParaRPr lang="en-US" sz="2400" b="1" smtClean="0"/>
          </a:p>
          <a:p>
            <a:pPr algn="ctr" eaLnBrk="1" hangingPunct="1">
              <a:buFont typeface="Wingdings" pitchFamily="2" charset="2"/>
              <a:buNone/>
            </a:pPr>
            <a:r>
              <a:rPr lang="en-US" sz="2400" b="1" smtClean="0"/>
              <a:t>Nguyên nhân chủ yếu là:</a:t>
            </a:r>
          </a:p>
          <a:p>
            <a:pPr eaLnBrk="1" hangingPunct="1">
              <a:buFont typeface="Wingdings" pitchFamily="2" charset="2"/>
              <a:buNone/>
            </a:pPr>
            <a:endParaRPr lang="en-US" sz="2400" b="1" smtClean="0"/>
          </a:p>
          <a:p>
            <a:pPr eaLnBrk="1" hangingPunct="1"/>
            <a:r>
              <a:rPr lang="en-US" sz="2400" smtClean="0"/>
              <a:t>Chuẩn mực công việc không rõ ràng</a:t>
            </a:r>
          </a:p>
          <a:p>
            <a:pPr eaLnBrk="1" hangingPunct="1"/>
            <a:endParaRPr lang="en-US" sz="2400" smtClean="0"/>
          </a:p>
          <a:p>
            <a:pPr eaLnBrk="1" hangingPunct="1"/>
            <a:r>
              <a:rPr lang="en-US" sz="2400" smtClean="0"/>
              <a:t>Người quản lý quan niệm nếu công việc của NV không có gì nổi trội, thì tất cả đều là TB.</a:t>
            </a:r>
          </a:p>
          <a:p>
            <a:pPr eaLnBrk="1" hangingPunct="1"/>
            <a:endParaRPr lang="en-US" sz="2400" smtClean="0"/>
          </a:p>
          <a:p>
            <a:pPr eaLnBrk="1" hangingPunct="1"/>
            <a:r>
              <a:rPr lang="en-US" sz="2400" smtClean="0"/>
              <a:t>Ngoại xếp NV vào xuất sắc hay kém để tránh rủi ro.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4DAB0C6-1746-4802-88D2-B0BA36791A8D}" type="slidenum">
              <a:rPr lang="en-US">
                <a:solidFill>
                  <a:schemeClr val="bg1"/>
                </a:solidFill>
              </a:rPr>
              <a:pPr/>
              <a:t>4</a:t>
            </a:fld>
            <a:endParaRPr lang="en-US">
              <a:solidFill>
                <a:schemeClr val="bg1"/>
              </a:solidFill>
            </a:endParaRPr>
          </a:p>
        </p:txBody>
      </p:sp>
      <p:sp>
        <p:nvSpPr>
          <p:cNvPr id="6147" name="AutoShape 2"/>
          <p:cNvSpPr>
            <a:spLocks noGrp="1" noChangeArrowheads="1"/>
          </p:cNvSpPr>
          <p:nvPr>
            <p:ph type="title"/>
          </p:nvPr>
        </p:nvSpPr>
        <p:spPr/>
        <p:txBody>
          <a:bodyPr/>
          <a:lstStyle/>
          <a:p>
            <a:pPr eaLnBrk="1" hangingPunct="1"/>
            <a:r>
              <a:rPr lang="en-US" smtClean="0"/>
              <a:t>1. Mục đích của đánh giá công việc (tt)</a:t>
            </a:r>
          </a:p>
        </p:txBody>
      </p:sp>
      <p:sp>
        <p:nvSpPr>
          <p:cNvPr id="6148" name="Rectangle 3"/>
          <p:cNvSpPr>
            <a:spLocks noGrp="1" noChangeArrowheads="1"/>
          </p:cNvSpPr>
          <p:nvPr>
            <p:ph type="body" idx="1"/>
          </p:nvPr>
        </p:nvSpPr>
        <p:spPr/>
        <p:txBody>
          <a:bodyPr/>
          <a:lstStyle/>
          <a:p>
            <a:pPr eaLnBrk="1" hangingPunct="1"/>
            <a:r>
              <a:rPr lang="en-US" sz="2400" smtClean="0"/>
              <a:t>Xác định nhu cầu đào tạo và phát triển của nhân viên.</a:t>
            </a:r>
          </a:p>
          <a:p>
            <a:pPr eaLnBrk="1" hangingPunct="1"/>
            <a:endParaRPr lang="en-US" sz="2400" smtClean="0"/>
          </a:p>
          <a:p>
            <a:pPr eaLnBrk="1" hangingPunct="1"/>
            <a:r>
              <a:rPr lang="en-US" sz="2400" smtClean="0"/>
              <a:t>Đánh giá khả năng tiềm tàng và khả năng thăng tiến trong tương lai.</a:t>
            </a:r>
          </a:p>
          <a:p>
            <a:pPr eaLnBrk="1" hangingPunct="1"/>
            <a:endParaRPr lang="en-US" sz="2400" smtClean="0"/>
          </a:p>
          <a:p>
            <a:pPr eaLnBrk="1" hangingPunct="1"/>
            <a:r>
              <a:rPr lang="en-US" sz="2400" smtClean="0"/>
              <a:t>Để nhận được phản hồi của nhân viên về chính sách và phương pháp quản lý của DN.</a:t>
            </a:r>
          </a:p>
          <a:p>
            <a:pPr eaLnBrk="1" hangingPunct="1"/>
            <a:endParaRPr lang="en-US" sz="2400" smtClean="0"/>
          </a:p>
          <a:p>
            <a:pPr eaLnBrk="1" hangingPunct="1"/>
            <a:r>
              <a:rPr lang="en-US" sz="2400" smtClean="0"/>
              <a:t>Giúp xây dựng định hướng nghề nghiệp cho NV.</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A123DF2-1021-42EB-949A-D65EB053CC08}" type="slidenum">
              <a:rPr lang="en-US">
                <a:solidFill>
                  <a:schemeClr val="bg1"/>
                </a:solidFill>
              </a:rPr>
              <a:pPr/>
              <a:t>40</a:t>
            </a:fld>
            <a:endParaRPr lang="en-US">
              <a:solidFill>
                <a:schemeClr val="bg1"/>
              </a:solidFill>
            </a:endParaRPr>
          </a:p>
        </p:txBody>
      </p:sp>
      <p:sp>
        <p:nvSpPr>
          <p:cNvPr id="43011" name="AutoShape 2"/>
          <p:cNvSpPr>
            <a:spLocks noGrp="1" noChangeArrowheads="1"/>
          </p:cNvSpPr>
          <p:nvPr>
            <p:ph type="title"/>
          </p:nvPr>
        </p:nvSpPr>
        <p:spPr/>
        <p:txBody>
          <a:bodyPr/>
          <a:lstStyle/>
          <a:p>
            <a:pPr eaLnBrk="1" hangingPunct="1"/>
            <a:r>
              <a:rPr lang="en-US" smtClean="0"/>
              <a:t>3. Quá dễ dãi hoặc khắt khe:</a:t>
            </a:r>
          </a:p>
        </p:txBody>
      </p:sp>
      <p:sp>
        <p:nvSpPr>
          <p:cNvPr id="43012" name="Rectangle 3"/>
          <p:cNvSpPr>
            <a:spLocks noGrp="1" noChangeArrowheads="1"/>
          </p:cNvSpPr>
          <p:nvPr>
            <p:ph type="body" idx="1"/>
          </p:nvPr>
        </p:nvSpPr>
        <p:spPr/>
        <p:txBody>
          <a:bodyPr/>
          <a:lstStyle/>
          <a:p>
            <a:pPr eaLnBrk="1" hangingPunct="1"/>
            <a:endParaRPr lang="en-US" sz="2400" smtClean="0"/>
          </a:p>
          <a:p>
            <a:pPr eaLnBrk="1" hangingPunct="1"/>
            <a:r>
              <a:rPr lang="en-US" sz="2400" smtClean="0"/>
              <a:t>Xu hướng là hầu như đánh giá cao hoặc đánh giá quá chặt chẽ.</a:t>
            </a:r>
          </a:p>
          <a:p>
            <a:pPr eaLnBrk="1" hangingPunct="1"/>
            <a:endParaRPr lang="en-US" sz="2400" smtClean="0"/>
          </a:p>
          <a:p>
            <a:pPr eaLnBrk="1" hangingPunct="1"/>
            <a:r>
              <a:rPr lang="en-US" sz="2400" smtClean="0"/>
              <a:t>Do người đánh giá hay so sánh với bản thân mình.</a:t>
            </a:r>
          </a:p>
          <a:p>
            <a:pPr eaLnBrk="1" hangingPunct="1"/>
            <a:endParaRPr lang="en-US" sz="2400" smtClean="0"/>
          </a:p>
          <a:p>
            <a:pPr eaLnBrk="1" hangingPunct="1"/>
            <a:r>
              <a:rPr lang="en-US" sz="2400" smtClean="0"/>
              <a:t>Do đánh giá cá nhân thông qua tập thể.</a:t>
            </a:r>
          </a:p>
          <a:p>
            <a:pPr eaLnBrk="1" hangingPunct="1"/>
            <a:endParaRPr lang="en-US" sz="2400" smtClean="0"/>
          </a:p>
          <a:p>
            <a:pPr eaLnBrk="1" hangingPunct="1"/>
            <a:r>
              <a:rPr lang="en-US" sz="2400" smtClean="0"/>
              <a:t>Ngừơi đánh giá yêu cầu quá cao.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3F67213-0CFF-46AA-8755-97F9390DD1ED}" type="slidenum">
              <a:rPr lang="en-US">
                <a:solidFill>
                  <a:schemeClr val="bg1"/>
                </a:solidFill>
              </a:rPr>
              <a:pPr/>
              <a:t>41</a:t>
            </a:fld>
            <a:endParaRPr lang="en-US">
              <a:solidFill>
                <a:schemeClr val="bg1"/>
              </a:solidFill>
            </a:endParaRPr>
          </a:p>
        </p:txBody>
      </p:sp>
      <p:sp>
        <p:nvSpPr>
          <p:cNvPr id="44035" name="AutoShape 2"/>
          <p:cNvSpPr>
            <a:spLocks noGrp="1" noChangeArrowheads="1"/>
          </p:cNvSpPr>
          <p:nvPr>
            <p:ph type="title"/>
          </p:nvPr>
        </p:nvSpPr>
        <p:spPr/>
        <p:txBody>
          <a:bodyPr/>
          <a:lstStyle/>
          <a:p>
            <a:pPr eaLnBrk="1" hangingPunct="1"/>
            <a:r>
              <a:rPr lang="en-US" smtClean="0"/>
              <a:t>4. Các lỗi khác</a:t>
            </a:r>
          </a:p>
        </p:txBody>
      </p:sp>
      <p:sp>
        <p:nvSpPr>
          <p:cNvPr id="44036" name="Rectangle 3"/>
          <p:cNvSpPr>
            <a:spLocks noGrp="1" noChangeArrowheads="1"/>
          </p:cNvSpPr>
          <p:nvPr>
            <p:ph type="body" idx="1"/>
          </p:nvPr>
        </p:nvSpPr>
        <p:spPr/>
        <p:txBody>
          <a:bodyPr/>
          <a:lstStyle/>
          <a:p>
            <a:pPr eaLnBrk="1" hangingPunct="1"/>
            <a:endParaRPr lang="en-US" smtClean="0"/>
          </a:p>
          <a:p>
            <a:pPr eaLnBrk="1" hangingPunct="1"/>
            <a:r>
              <a:rPr lang="en-US" smtClean="0"/>
              <a:t>Chỉ dựa trên các thông tin trong trí nhớ.</a:t>
            </a:r>
          </a:p>
          <a:p>
            <a:pPr eaLnBrk="1" hangingPunct="1"/>
            <a:endParaRPr lang="en-US" smtClean="0"/>
          </a:p>
          <a:p>
            <a:pPr eaLnBrk="1" hangingPunct="1"/>
            <a:r>
              <a:rPr lang="en-US" smtClean="0"/>
              <a:t>Thành kiến cá nhân.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88B5494-D55D-4198-98B3-3EF0CFCC9F30}" type="slidenum">
              <a:rPr lang="en-US">
                <a:solidFill>
                  <a:schemeClr val="bg1"/>
                </a:solidFill>
              </a:rPr>
              <a:pPr/>
              <a:t>42</a:t>
            </a:fld>
            <a:endParaRPr lang="en-US">
              <a:solidFill>
                <a:schemeClr val="bg1"/>
              </a:solidFill>
            </a:endParaRPr>
          </a:p>
        </p:txBody>
      </p:sp>
      <p:sp>
        <p:nvSpPr>
          <p:cNvPr id="45059" name="Rectangle 3"/>
          <p:cNvSpPr>
            <a:spLocks noGrp="1" noChangeArrowheads="1"/>
          </p:cNvSpPr>
          <p:nvPr>
            <p:ph type="body" idx="1"/>
          </p:nvPr>
        </p:nvSpPr>
        <p:spPr/>
        <p:txBody>
          <a:bodyPr/>
          <a:lstStyle/>
          <a:p>
            <a:pPr eaLnBrk="1" hangingPunct="1">
              <a:buFont typeface="Wingdings" pitchFamily="2" charset="2"/>
              <a:buNone/>
            </a:pPr>
            <a:endParaRPr lang="en-US" smtClean="0"/>
          </a:p>
          <a:p>
            <a:pPr eaLnBrk="1" hangingPunct="1">
              <a:buFont typeface="Wingdings" pitchFamily="2" charset="2"/>
              <a:buNone/>
            </a:pPr>
            <a:endParaRPr lang="en-US" smtClean="0"/>
          </a:p>
          <a:p>
            <a:pPr algn="ctr" eaLnBrk="1" hangingPunct="1">
              <a:buFont typeface="Wingdings" pitchFamily="2" charset="2"/>
              <a:buNone/>
            </a:pPr>
            <a:r>
              <a:rPr lang="en-US" b="1" smtClean="0">
                <a:solidFill>
                  <a:srgbClr val="FF0000"/>
                </a:solidFill>
              </a:rPr>
              <a:t>CẢM ƠN SỰ THAM GIA CỦA QUÝ VỊ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DE812AD-CA4F-4654-B02B-3E7EF1DD8CB3}" type="slidenum">
              <a:rPr lang="en-US">
                <a:solidFill>
                  <a:schemeClr val="bg1"/>
                </a:solidFill>
              </a:rPr>
              <a:pPr/>
              <a:t>5</a:t>
            </a:fld>
            <a:endParaRPr lang="en-US">
              <a:solidFill>
                <a:schemeClr val="bg1"/>
              </a:solidFill>
            </a:endParaRPr>
          </a:p>
        </p:txBody>
      </p:sp>
      <p:sp>
        <p:nvSpPr>
          <p:cNvPr id="7171" name="AutoShape 2"/>
          <p:cNvSpPr>
            <a:spLocks noGrp="1" noChangeArrowheads="1"/>
          </p:cNvSpPr>
          <p:nvPr>
            <p:ph type="title"/>
          </p:nvPr>
        </p:nvSpPr>
        <p:spPr>
          <a:xfrm>
            <a:off x="457200" y="533400"/>
            <a:ext cx="7924800" cy="611188"/>
          </a:xfrm>
        </p:spPr>
        <p:txBody>
          <a:bodyPr/>
          <a:lstStyle/>
          <a:p>
            <a:pPr eaLnBrk="1" hangingPunct="1"/>
            <a:r>
              <a:rPr lang="en-US" smtClean="0"/>
              <a:t>2. Mục tiêu (kết quả) của đánh giá CV</a:t>
            </a:r>
          </a:p>
        </p:txBody>
      </p:sp>
      <p:sp>
        <p:nvSpPr>
          <p:cNvPr id="7172" name="Rectangle 3"/>
          <p:cNvSpPr>
            <a:spLocks noGrp="1" noChangeArrowheads="1"/>
          </p:cNvSpPr>
          <p:nvPr>
            <p:ph type="body" idx="1"/>
          </p:nvPr>
        </p:nvSpPr>
        <p:spPr/>
        <p:txBody>
          <a:bodyPr/>
          <a:lstStyle/>
          <a:p>
            <a:pPr eaLnBrk="1" hangingPunct="1">
              <a:lnSpc>
                <a:spcPct val="90000"/>
              </a:lnSpc>
            </a:pPr>
            <a:r>
              <a:rPr lang="en-US" sz="2000" smtClean="0"/>
              <a:t>Xác định và xây dựng những nội dung công việc cụ thể mà từng cá nhân phải thực hiện nhằm đạt được mục tiêu chung của bộ phận, nơi mà cá nhân đó làm việc</a:t>
            </a:r>
          </a:p>
          <a:p>
            <a:pPr eaLnBrk="1" hangingPunct="1">
              <a:lnSpc>
                <a:spcPct val="90000"/>
              </a:lnSpc>
            </a:pPr>
            <a:endParaRPr lang="en-US" sz="2000" smtClean="0"/>
          </a:p>
          <a:p>
            <a:pPr eaLnBrk="1" hangingPunct="1">
              <a:lnSpc>
                <a:spcPct val="90000"/>
              </a:lnSpc>
            </a:pPr>
            <a:r>
              <a:rPr lang="en-US" sz="2000" smtClean="0"/>
              <a:t>Thiết lập những kết quả chính hoặc quan trọng mà doanh nghiệp mong đợi cá nhân đó sẽ đạt được trong công việc sau một khoảng thời gian nhất định</a:t>
            </a:r>
          </a:p>
          <a:p>
            <a:pPr eaLnBrk="1" hangingPunct="1">
              <a:lnSpc>
                <a:spcPct val="90000"/>
              </a:lnSpc>
            </a:pPr>
            <a:endParaRPr lang="en-US" sz="2000" smtClean="0"/>
          </a:p>
          <a:p>
            <a:pPr eaLnBrk="1" hangingPunct="1">
              <a:lnSpc>
                <a:spcPct val="90000"/>
              </a:lnSpc>
            </a:pPr>
            <a:r>
              <a:rPr lang="en-US" sz="2000" smtClean="0"/>
              <a:t>So sánh mức độ kết quả thành tích công việc của từng cá nhân với mức chuẩn, làm cơ sở cho việc để có chế độ thưởng thích đáng</a:t>
            </a:r>
          </a:p>
          <a:p>
            <a:pPr eaLnBrk="1" hangingPunct="1">
              <a:lnSpc>
                <a:spcPct val="90000"/>
              </a:lnSpc>
            </a:pPr>
            <a:endParaRPr lang="en-US" sz="2000" smtClean="0"/>
          </a:p>
          <a:p>
            <a:pPr eaLnBrk="1" hangingPunct="1">
              <a:lnSpc>
                <a:spcPct val="90000"/>
              </a:lnSpc>
            </a:pPr>
            <a:r>
              <a:rPr lang="en-US" sz="2000" smtClean="0"/>
              <a:t>Xác định nhu cầu đào tạo và phát triển của từng cá nhân thông qua kết quả công việc thực tế</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081E4EE-051F-4090-AB62-9EE986FE0A1F}" type="slidenum">
              <a:rPr lang="en-US">
                <a:solidFill>
                  <a:schemeClr val="bg1"/>
                </a:solidFill>
              </a:rPr>
              <a:pPr/>
              <a:t>6</a:t>
            </a:fld>
            <a:endParaRPr lang="en-US">
              <a:solidFill>
                <a:schemeClr val="bg1"/>
              </a:solidFill>
            </a:endParaRPr>
          </a:p>
        </p:txBody>
      </p:sp>
      <p:sp>
        <p:nvSpPr>
          <p:cNvPr id="8195" name="AutoShape 2"/>
          <p:cNvSpPr>
            <a:spLocks noGrp="1" noChangeArrowheads="1"/>
          </p:cNvSpPr>
          <p:nvPr>
            <p:ph type="title"/>
          </p:nvPr>
        </p:nvSpPr>
        <p:spPr/>
        <p:txBody>
          <a:bodyPr/>
          <a:lstStyle/>
          <a:p>
            <a:pPr eaLnBrk="1" hangingPunct="1"/>
            <a:r>
              <a:rPr lang="en-US" smtClean="0"/>
              <a:t>2. Mục tiêu (kết quả) của đánh giá CV</a:t>
            </a:r>
          </a:p>
        </p:txBody>
      </p:sp>
      <p:sp>
        <p:nvSpPr>
          <p:cNvPr id="8196" name="Rectangle 3"/>
          <p:cNvSpPr>
            <a:spLocks noGrp="1" noChangeArrowheads="1"/>
          </p:cNvSpPr>
          <p:nvPr>
            <p:ph type="body" idx="1"/>
          </p:nvPr>
        </p:nvSpPr>
        <p:spPr/>
        <p:txBody>
          <a:bodyPr/>
          <a:lstStyle/>
          <a:p>
            <a:pPr eaLnBrk="1" hangingPunct="1">
              <a:lnSpc>
                <a:spcPct val="90000"/>
              </a:lnSpc>
            </a:pPr>
            <a:r>
              <a:rPr lang="en-US" sz="2400" smtClean="0"/>
              <a:t>Xác định các cá nhân có khả năng để đề bạt vào các vị trí thích hợp trong bộ máy quản lý hay không.</a:t>
            </a:r>
          </a:p>
          <a:p>
            <a:pPr eaLnBrk="1" hangingPunct="1">
              <a:lnSpc>
                <a:spcPct val="90000"/>
              </a:lnSpc>
            </a:pPr>
            <a:endParaRPr lang="en-US" sz="2400" smtClean="0"/>
          </a:p>
          <a:p>
            <a:pPr eaLnBrk="1" hangingPunct="1">
              <a:lnSpc>
                <a:spcPct val="90000"/>
              </a:lnSpc>
            </a:pPr>
            <a:r>
              <a:rPr lang="en-US" sz="2400" smtClean="0"/>
              <a:t>Xác định những khâu yếu kém, những tồn tại cần phải cải thiện hoặc thay đổi.</a:t>
            </a:r>
          </a:p>
          <a:p>
            <a:pPr eaLnBrk="1" hangingPunct="1">
              <a:lnSpc>
                <a:spcPct val="90000"/>
              </a:lnSpc>
            </a:pPr>
            <a:endParaRPr lang="en-US" sz="2400" smtClean="0"/>
          </a:p>
          <a:p>
            <a:pPr eaLnBrk="1" hangingPunct="1">
              <a:lnSpc>
                <a:spcPct val="90000"/>
              </a:lnSpc>
            </a:pPr>
            <a:r>
              <a:rPr lang="en-US" sz="2400" smtClean="0"/>
              <a:t>Xác định, đánh giá năng lực nhân sự hiện có và tiềm ẩn phục vụ công tác lập kế hoạch nhân lực cho DN.</a:t>
            </a:r>
          </a:p>
          <a:p>
            <a:pPr eaLnBrk="1" hangingPunct="1">
              <a:lnSpc>
                <a:spcPct val="90000"/>
              </a:lnSpc>
            </a:pPr>
            <a:endParaRPr lang="en-US" sz="2400" smtClean="0"/>
          </a:p>
          <a:p>
            <a:pPr eaLnBrk="1" hangingPunct="1">
              <a:lnSpc>
                <a:spcPct val="90000"/>
              </a:lnSpc>
            </a:pPr>
            <a:r>
              <a:rPr lang="en-US" sz="2400" smtClean="0"/>
              <a:t>Cải thiện sự trao đổi thông tin trong công việc giữa các cấp khác nhau</a:t>
            </a:r>
          </a:p>
          <a:p>
            <a:pPr eaLnBrk="1" hangingPunct="1">
              <a:lnSpc>
                <a:spcPct val="90000"/>
              </a:lnSpc>
            </a:pPr>
            <a:endParaRPr lang="en-US" sz="24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7CEE161-88DF-401E-8869-1FD3E37662DA}" type="slidenum">
              <a:rPr lang="en-US">
                <a:solidFill>
                  <a:schemeClr val="bg1"/>
                </a:solidFill>
              </a:rPr>
              <a:pPr/>
              <a:t>7</a:t>
            </a:fld>
            <a:endParaRPr lang="en-US">
              <a:solidFill>
                <a:schemeClr val="bg1"/>
              </a:solidFill>
            </a:endParaRPr>
          </a:p>
        </p:txBody>
      </p:sp>
      <p:sp>
        <p:nvSpPr>
          <p:cNvPr id="9219" name="AutoShape 2"/>
          <p:cNvSpPr>
            <a:spLocks noGrp="1" noChangeArrowheads="1"/>
          </p:cNvSpPr>
          <p:nvPr>
            <p:ph type="title"/>
          </p:nvPr>
        </p:nvSpPr>
        <p:spPr/>
        <p:txBody>
          <a:bodyPr/>
          <a:lstStyle/>
          <a:p>
            <a:pPr eaLnBrk="1" hangingPunct="1"/>
            <a:r>
              <a:rPr lang="en-US" sz="2800" smtClean="0"/>
              <a:t>3. Lợi ích của đánh giá thành tích công việc</a:t>
            </a:r>
          </a:p>
        </p:txBody>
      </p:sp>
      <p:sp>
        <p:nvSpPr>
          <p:cNvPr id="9220" name="Rectangle 3"/>
          <p:cNvSpPr>
            <a:spLocks noGrp="1" noChangeArrowheads="1"/>
          </p:cNvSpPr>
          <p:nvPr>
            <p:ph type="body" idx="1"/>
          </p:nvPr>
        </p:nvSpPr>
        <p:spPr/>
        <p:txBody>
          <a:bodyPr/>
          <a:lstStyle/>
          <a:p>
            <a:pPr algn="ctr" eaLnBrk="1" hangingPunct="1">
              <a:lnSpc>
                <a:spcPct val="80000"/>
              </a:lnSpc>
              <a:buFont typeface="Wingdings" pitchFamily="2" charset="2"/>
              <a:buNone/>
            </a:pPr>
            <a:r>
              <a:rPr lang="en-US" sz="2000" b="1" i="1" smtClean="0"/>
              <a:t>Đối với DN</a:t>
            </a:r>
            <a:endParaRPr lang="en-US" sz="2000" b="1" smtClean="0"/>
          </a:p>
          <a:p>
            <a:pPr eaLnBrk="1" hangingPunct="1">
              <a:lnSpc>
                <a:spcPct val="80000"/>
              </a:lnSpc>
            </a:pPr>
            <a:r>
              <a:rPr lang="en-US" sz="2000" smtClean="0"/>
              <a:t>Giúp cho người quản lý có được một bức tranh rõ nét, hoàn chỉnh và khách quan về nhân viên cấp dưới của mình. </a:t>
            </a:r>
          </a:p>
          <a:p>
            <a:pPr eaLnBrk="1" hangingPunct="1">
              <a:lnSpc>
                <a:spcPct val="80000"/>
              </a:lnSpc>
            </a:pPr>
            <a:endParaRPr lang="en-US" sz="2000" smtClean="0"/>
          </a:p>
          <a:p>
            <a:pPr eaLnBrk="1" hangingPunct="1">
              <a:lnSpc>
                <a:spcPct val="80000"/>
              </a:lnSpc>
            </a:pPr>
            <a:r>
              <a:rPr lang="en-US" sz="2000" smtClean="0"/>
              <a:t>Hệ thống đánh giá thành tích công việc có ý nghĩa như một quy định bắt buộc trong DN đòi hỏi mọi cá nhân phải thực hiện vì lợi ích thiết thực của nó.</a:t>
            </a:r>
          </a:p>
          <a:p>
            <a:pPr eaLnBrk="1" hangingPunct="1">
              <a:lnSpc>
                <a:spcPct val="80000"/>
              </a:lnSpc>
            </a:pPr>
            <a:endParaRPr lang="en-US" sz="2000" smtClean="0"/>
          </a:p>
          <a:p>
            <a:pPr eaLnBrk="1" hangingPunct="1">
              <a:lnSpc>
                <a:spcPct val="80000"/>
              </a:lnSpc>
            </a:pPr>
            <a:r>
              <a:rPr lang="en-US" sz="2000" smtClean="0"/>
              <a:t>Cuối cùng hệ thống đánh giá chính thức của DN là một phương tiện khuyến khích người quản lý đưa ra các ý kiến phản hồi một cách đầy đủ cần thiết hoặc thích đáng đối với nhân viên cấp dưới, giúp cho nhân viên cấp dưới có thể điều chỉnh kịp thời theo hướng có lợi cho bản thân anh ta và cho DN.</a:t>
            </a:r>
          </a:p>
          <a:p>
            <a:pPr eaLnBrk="1" hangingPunct="1">
              <a:lnSpc>
                <a:spcPct val="80000"/>
              </a:lnSpc>
            </a:pPr>
            <a:endParaRPr lang="en-US" sz="2000" smtClean="0"/>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3E83E4A-0F33-4967-9C62-18D28D936FE0}" type="slidenum">
              <a:rPr lang="en-US">
                <a:solidFill>
                  <a:schemeClr val="bg1"/>
                </a:solidFill>
              </a:rPr>
              <a:pPr/>
              <a:t>8</a:t>
            </a:fld>
            <a:endParaRPr lang="en-US">
              <a:solidFill>
                <a:schemeClr val="bg1"/>
              </a:solidFill>
            </a:endParaRPr>
          </a:p>
        </p:txBody>
      </p:sp>
      <p:sp>
        <p:nvSpPr>
          <p:cNvPr id="10243" name="AutoShape 2"/>
          <p:cNvSpPr>
            <a:spLocks noGrp="1" noChangeArrowheads="1"/>
          </p:cNvSpPr>
          <p:nvPr>
            <p:ph type="title"/>
          </p:nvPr>
        </p:nvSpPr>
        <p:spPr/>
        <p:txBody>
          <a:bodyPr/>
          <a:lstStyle/>
          <a:p>
            <a:pPr eaLnBrk="1" hangingPunct="1"/>
            <a:r>
              <a:rPr lang="en-US" sz="2800" smtClean="0"/>
              <a:t>3. Lợi ích của đánh giá thành tích công việc</a:t>
            </a:r>
          </a:p>
        </p:txBody>
      </p:sp>
      <p:sp>
        <p:nvSpPr>
          <p:cNvPr id="10244" name="Rectangle 3"/>
          <p:cNvSpPr>
            <a:spLocks noGrp="1" noChangeArrowheads="1"/>
          </p:cNvSpPr>
          <p:nvPr>
            <p:ph type="body" idx="1"/>
          </p:nvPr>
        </p:nvSpPr>
        <p:spPr/>
        <p:txBody>
          <a:bodyPr/>
          <a:lstStyle/>
          <a:p>
            <a:pPr algn="ctr" eaLnBrk="1" hangingPunct="1">
              <a:buFont typeface="Wingdings" pitchFamily="2" charset="2"/>
              <a:buNone/>
            </a:pPr>
            <a:r>
              <a:rPr lang="en-US" sz="2400" smtClean="0"/>
              <a:t>ĐỐI VỚI NHÂN VIÊN</a:t>
            </a:r>
          </a:p>
          <a:p>
            <a:pPr eaLnBrk="1" hangingPunct="1">
              <a:buFont typeface="Wingdings" pitchFamily="2" charset="2"/>
              <a:buNone/>
            </a:pPr>
            <a:r>
              <a:rPr lang="en-US" sz="2400" smtClean="0"/>
              <a:t>	Nếu trong DN không có một hệ thống đánh giá công việc chính thức thì bản thân mỗi cá nhân nhân viên cũng sẽ gặp phải nhiều bất lợi: </a:t>
            </a:r>
          </a:p>
          <a:p>
            <a:pPr eaLnBrk="1" hangingPunct="1"/>
            <a:r>
              <a:rPr lang="en-US" sz="2400" smtClean="0"/>
              <a:t>họ sẽ không nhận ra được những tiến bộ cũng như sai sót hay lỗi của mình trong công việc; </a:t>
            </a:r>
          </a:p>
          <a:p>
            <a:pPr eaLnBrk="1" hangingPunct="1"/>
            <a:r>
              <a:rPr lang="en-US" sz="2400" smtClean="0"/>
              <a:t>họ sẽ không có cơ hội được đánh giá xem mình có thể được xem xét đề bạt hay không; </a:t>
            </a:r>
          </a:p>
          <a:p>
            <a:pPr eaLnBrk="1" hangingPunct="1"/>
            <a:r>
              <a:rPr lang="en-US" sz="2400" smtClean="0"/>
              <a:t>họ sẽ không được xác định và sửa chữa các yếu điểm của mình thông qua đào tạo; </a:t>
            </a:r>
          </a:p>
          <a:p>
            <a:pPr eaLnBrk="1" hangingPunct="1"/>
            <a:r>
              <a:rPr lang="en-US" sz="2400" smtClean="0"/>
              <a:t>và họ sẽ ít có cơ hội trao đổi thông tin với cấp quản lý...</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F8FB3F9-F50D-42C7-A9F2-325066A11F8B}" type="slidenum">
              <a:rPr lang="en-US">
                <a:solidFill>
                  <a:schemeClr val="bg1"/>
                </a:solidFill>
              </a:rPr>
              <a:pPr/>
              <a:t>9</a:t>
            </a:fld>
            <a:endParaRPr lang="en-US">
              <a:solidFill>
                <a:schemeClr val="bg1"/>
              </a:solidFill>
            </a:endParaRPr>
          </a:p>
        </p:txBody>
      </p:sp>
      <p:sp>
        <p:nvSpPr>
          <p:cNvPr id="11267" name="Rectangle 3"/>
          <p:cNvSpPr>
            <a:spLocks noGrp="1" noChangeArrowheads="1"/>
          </p:cNvSpPr>
          <p:nvPr>
            <p:ph type="body" idx="1"/>
          </p:nvPr>
        </p:nvSpPr>
        <p:spPr/>
        <p:txBody>
          <a:bodyPr/>
          <a:lstStyle/>
          <a:p>
            <a:pPr algn="ctr" eaLnBrk="1" hangingPunct="1">
              <a:buFont typeface="Wingdings" pitchFamily="2" charset="2"/>
              <a:buNone/>
            </a:pPr>
            <a:endParaRPr lang="en-US" smtClean="0"/>
          </a:p>
          <a:p>
            <a:pPr algn="ctr" eaLnBrk="1" hangingPunct="1">
              <a:buFont typeface="Wingdings" pitchFamily="2" charset="2"/>
              <a:buNone/>
            </a:pPr>
            <a:endParaRPr lang="en-US" sz="3200" smtClean="0"/>
          </a:p>
          <a:p>
            <a:pPr algn="ctr" eaLnBrk="1" hangingPunct="1">
              <a:buFont typeface="Wingdings" pitchFamily="2" charset="2"/>
              <a:buNone/>
            </a:pPr>
            <a:r>
              <a:rPr lang="en-US" sz="3200" b="1" smtClean="0">
                <a:solidFill>
                  <a:srgbClr val="E30601"/>
                </a:solidFill>
              </a:rPr>
              <a:t>II/ NHỮNG KHÓ KHĂN TRONG QUÁ TRÌNH ĐÁNH GIÁ CÔNG VIỆC</a:t>
            </a:r>
          </a:p>
        </p:txBody>
      </p:sp>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251</TotalTime>
  <Words>2348</Words>
  <Application>Microsoft Office PowerPoint</Application>
  <PresentationFormat>On-screen Show (4:3)</PresentationFormat>
  <Paragraphs>398</Paragraphs>
  <Slides>42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Wingdings</vt:lpstr>
      <vt:lpstr>Times New Roman</vt:lpstr>
      <vt:lpstr>Capsules</vt:lpstr>
      <vt:lpstr>KỸ NĂNG ĐÁNH GIÁ CÔNG VIỆC</vt:lpstr>
      <vt:lpstr>PowerPoint Presentation</vt:lpstr>
      <vt:lpstr>1. Mục đích của đánh giá công việc:</vt:lpstr>
      <vt:lpstr>1. Mục đích của đánh giá công việc (tt)</vt:lpstr>
      <vt:lpstr>2. Mục tiêu (kết quả) của đánh giá CV</vt:lpstr>
      <vt:lpstr>2. Mục tiêu (kết quả) của đánh giá CV</vt:lpstr>
      <vt:lpstr>3. Lợi ích của đánh giá thành tích công việc</vt:lpstr>
      <vt:lpstr>3. Lợi ích của đánh giá thành tích công việc</vt:lpstr>
      <vt:lpstr>PowerPoint Presentation</vt:lpstr>
      <vt:lpstr>1. Phản kháng của nhân viên:</vt:lpstr>
      <vt:lpstr>1. Phản kháng của nhân viên (tt):</vt:lpstr>
      <vt:lpstr>2. Phản ứng tiêu cực của người đánh giá:</vt:lpstr>
      <vt:lpstr>3. Do hạn chế của hệ thống đánh giá</vt:lpstr>
      <vt:lpstr>PowerPoint Presentation</vt:lpstr>
      <vt:lpstr>1. Phương pháp so sánh cặp:</vt:lpstr>
      <vt:lpstr>1. Phương pháp so sánh cặp (tt):</vt:lpstr>
      <vt:lpstr>2. Phương pháp bảng điểm</vt:lpstr>
      <vt:lpstr>3. Phương pháp đánh giá theo mục tiêu</vt:lpstr>
      <vt:lpstr>4. Phương pháp định lượng:</vt:lpstr>
      <vt:lpstr>4. Phương pháp định lượng (tt)</vt:lpstr>
      <vt:lpstr>PowerPoint Presentation</vt:lpstr>
      <vt:lpstr>PowerPoint Presentation</vt:lpstr>
      <vt:lpstr>1.  Xác định tiêu chí đánh giá</vt:lpstr>
      <vt:lpstr>1.  Xác định tiêu chí đánh giá (tt):</vt:lpstr>
      <vt:lpstr>2. Chuẩn bị đánh giá:</vt:lpstr>
      <vt:lpstr>3. Tiến hành đánh giá:</vt:lpstr>
      <vt:lpstr>4. Phỏng vấn đánh giá:</vt:lpstr>
      <vt:lpstr>4. Phỏng vấn đánh giá (tt):</vt:lpstr>
      <vt:lpstr>4. Phỏng vấn đánh giá (tt):</vt:lpstr>
      <vt:lpstr>Trong khi phỏng vấn</vt:lpstr>
      <vt:lpstr>Khuyến khích và lắng nghe</vt:lpstr>
      <vt:lpstr>5. Hoàn tất đánh giá:</vt:lpstr>
      <vt:lpstr>NV không đồng ý với kết quả đánh giá</vt:lpstr>
      <vt:lpstr>Trường hợp nhân viên trốn tránh</vt:lpstr>
      <vt:lpstr>Trường hợp NV đấu tranh</vt:lpstr>
      <vt:lpstr>PowerPoint Presentation</vt:lpstr>
      <vt:lpstr>1. Lỗi thiên kiến:</vt:lpstr>
      <vt:lpstr>1. Lỗi thiên kiến (tt):</vt:lpstr>
      <vt:lpstr>2. Khuynh hướng bình quân chủ nghĩa</vt:lpstr>
      <vt:lpstr>3. Quá dễ dãi hoặc khắt khe:</vt:lpstr>
      <vt:lpstr>4. Các lỗi khác</vt:lpstr>
      <vt:lpstr>PowerPoint Presentation</vt:lpstr>
    </vt:vector>
  </TitlesOfParts>
  <Company>DAVICORP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Ngo</dc:creator>
  <cp:lastModifiedBy>dell</cp:lastModifiedBy>
  <cp:revision>24</cp:revision>
  <dcterms:created xsi:type="dcterms:W3CDTF">2006-07-29T02:28:33Z</dcterms:created>
  <dcterms:modified xsi:type="dcterms:W3CDTF">2018-04-03T09:06:02Z</dcterms:modified>
</cp:coreProperties>
</file>