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6"/>
  </p:notesMasterIdLst>
  <p:sldIdLst>
    <p:sldId id="256" r:id="rId2"/>
    <p:sldId id="257" r:id="rId3"/>
    <p:sldId id="259" r:id="rId4"/>
    <p:sldId id="260" r:id="rId5"/>
    <p:sldId id="263" r:id="rId6"/>
    <p:sldId id="262" r:id="rId7"/>
    <p:sldId id="261" r:id="rId8"/>
    <p:sldId id="265" r:id="rId9"/>
    <p:sldId id="264" r:id="rId10"/>
    <p:sldId id="266" r:id="rId11"/>
    <p:sldId id="267" r:id="rId12"/>
    <p:sldId id="268" r:id="rId13"/>
    <p:sldId id="269" r:id="rId14"/>
    <p:sldId id="271" r:id="rId15"/>
    <p:sldId id="272" r:id="rId16"/>
    <p:sldId id="273" r:id="rId17"/>
    <p:sldId id="278" r:id="rId18"/>
    <p:sldId id="274" r:id="rId19"/>
    <p:sldId id="275" r:id="rId20"/>
    <p:sldId id="276" r:id="rId21"/>
    <p:sldId id="277" r:id="rId22"/>
    <p:sldId id="270" r:id="rId23"/>
    <p:sldId id="280" r:id="rId24"/>
    <p:sldId id="279" r:id="rId25"/>
  </p:sldIdLst>
  <p:sldSz cx="9144000" cy="6858000" type="screen4x3"/>
  <p:notesSz cx="6997700" cy="92837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8DFB"/>
    <a:srgbClr val="9999FF"/>
    <a:srgbClr val="6699FF"/>
    <a:srgbClr val="CCCCFF"/>
    <a:srgbClr val="FFFF00"/>
    <a:srgbClr val="FFFFFF"/>
    <a:srgbClr val="008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567" autoAdjust="0"/>
    <p:restoredTop sz="93740" autoAdjust="0"/>
  </p:normalViewPr>
  <p:slideViewPr>
    <p:cSldViewPr snapToGrid="0">
      <p:cViewPr>
        <p:scale>
          <a:sx n="75" d="100"/>
          <a:sy n="75" d="100"/>
        </p:scale>
        <p:origin x="-1032" y="-72"/>
      </p:cViewPr>
      <p:guideLst>
        <p:guide orient="horz" pos="3722"/>
        <p:guide pos="47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bodyPr>
          <a:lstStyle>
            <a:lvl1pPr defTabSz="930275">
              <a:defRPr sz="1200"/>
            </a:lvl1pPr>
          </a:lstStyle>
          <a:p>
            <a:endParaRPr lang="en-US"/>
          </a:p>
        </p:txBody>
      </p:sp>
      <p:sp>
        <p:nvSpPr>
          <p:cNvPr id="26627" name="Rectangle 3"/>
          <p:cNvSpPr>
            <a:spLocks noGrp="1" noChangeArrowheads="1"/>
          </p:cNvSpPr>
          <p:nvPr>
            <p:ph type="dt" idx="1"/>
          </p:nvPr>
        </p:nvSpPr>
        <p:spPr bwMode="auto">
          <a:xfrm>
            <a:off x="3963988"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bodyPr>
          <a:lstStyle>
            <a:lvl1pPr algn="r" defTabSz="930275">
              <a:defRPr sz="1200"/>
            </a:lvl1pPr>
          </a:lstStyle>
          <a:p>
            <a:endParaRPr lang="en-US"/>
          </a:p>
        </p:txBody>
      </p:sp>
      <p:sp>
        <p:nvSpPr>
          <p:cNvPr id="26628" name="Rectangle 4"/>
          <p:cNvSpPr>
            <a:spLocks noRo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0088" y="4410075"/>
            <a:ext cx="5597525" cy="417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185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b" anchorCtr="0" compatLnSpc="1">
            <a:prstTxWarp prst="textNoShape">
              <a:avLst/>
            </a:prstTxWarp>
          </a:bodyPr>
          <a:lstStyle>
            <a:lvl1pPr defTabSz="930275">
              <a:defRPr sz="1200"/>
            </a:lvl1pPr>
          </a:lstStyle>
          <a:p>
            <a:endParaRPr lang="en-US"/>
          </a:p>
        </p:txBody>
      </p:sp>
      <p:sp>
        <p:nvSpPr>
          <p:cNvPr id="26631" name="Rectangle 7"/>
          <p:cNvSpPr>
            <a:spLocks noGrp="1" noChangeArrowheads="1"/>
          </p:cNvSpPr>
          <p:nvPr>
            <p:ph type="sldNum" sz="quarter" idx="5"/>
          </p:nvPr>
        </p:nvSpPr>
        <p:spPr bwMode="auto">
          <a:xfrm>
            <a:off x="3963988" y="88185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b" anchorCtr="0" compatLnSpc="1">
            <a:prstTxWarp prst="textNoShape">
              <a:avLst/>
            </a:prstTxWarp>
          </a:bodyPr>
          <a:lstStyle>
            <a:lvl1pPr algn="r" defTabSz="930275">
              <a:defRPr sz="1200"/>
            </a:lvl1pPr>
          </a:lstStyle>
          <a:p>
            <a:fld id="{25F0B372-51B8-4198-80F5-5C95496ABFB7}" type="slidenum">
              <a:rPr lang="en-US"/>
              <a:pPr/>
              <a:t>‹#›</a:t>
            </a:fld>
            <a:endParaRPr lang="en-US"/>
          </a:p>
        </p:txBody>
      </p:sp>
    </p:spTree>
    <p:extLst>
      <p:ext uri="{BB962C8B-B14F-4D97-AF65-F5344CB8AC3E}">
        <p14:creationId xmlns:p14="http://schemas.microsoft.com/office/powerpoint/2010/main" val="23129341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306C6B-DE85-49DD-83F9-AFB1D9305308}" type="slidenum">
              <a:rPr lang="en-US"/>
              <a:pPr/>
              <a:t>1</a:t>
            </a:fld>
            <a:endParaRPr lang="en-US"/>
          </a:p>
        </p:txBody>
      </p:sp>
      <p:sp>
        <p:nvSpPr>
          <p:cNvPr id="173058" name="Rectangle 2"/>
          <p:cNvSpPr>
            <a:spLocks noRo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vi-V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314" name="Rectangle 2"/>
          <p:cNvSpPr>
            <a:spLocks noChangeArrowheads="1"/>
          </p:cNvSpPr>
          <p:nvPr/>
        </p:nvSpPr>
        <p:spPr bwMode="blackWhite">
          <a:xfrm>
            <a:off x="0" y="0"/>
            <a:ext cx="9144000" cy="1690688"/>
          </a:xfrm>
          <a:prstGeom prst="rect">
            <a:avLst/>
          </a:prstGeom>
          <a:solidFill>
            <a:srgbClr val="FFCC00"/>
          </a:solidFill>
          <a:ln w="9525">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3315" name="Rectangle 3"/>
          <p:cNvSpPr>
            <a:spLocks noChangeArrowheads="1"/>
          </p:cNvSpPr>
          <p:nvPr/>
        </p:nvSpPr>
        <p:spPr bwMode="blackWhite">
          <a:xfrm>
            <a:off x="0" y="5164138"/>
            <a:ext cx="9144000" cy="1690687"/>
          </a:xfrm>
          <a:prstGeom prst="rect">
            <a:avLst/>
          </a:prstGeom>
          <a:solidFill>
            <a:srgbClr val="FFCC00"/>
          </a:solidFill>
          <a:ln w="9525">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3317" name="Rectangle 5"/>
          <p:cNvSpPr>
            <a:spLocks noChangeArrowheads="1"/>
          </p:cNvSpPr>
          <p:nvPr/>
        </p:nvSpPr>
        <p:spPr bwMode="black">
          <a:xfrm>
            <a:off x="879475" y="1298575"/>
            <a:ext cx="4789488"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288" tIns="18288" rIns="18288" bIns="18288" anchor="ctr"/>
          <a:lstStyle/>
          <a:p>
            <a:pPr marL="342900" indent="-342900">
              <a:lnSpc>
                <a:spcPct val="98000"/>
              </a:lnSpc>
              <a:spcBef>
                <a:spcPct val="20000"/>
              </a:spcBef>
            </a:pPr>
            <a:r>
              <a:rPr lang="en-US" altLang="en-US" sz="1700"/>
              <a:t>thegioimaytinh.com.vn      Making life better</a:t>
            </a:r>
          </a:p>
        </p:txBody>
      </p:sp>
      <p:sp>
        <p:nvSpPr>
          <p:cNvPr id="13318" name="Rectangle 6"/>
          <p:cNvSpPr>
            <a:spLocks noChangeArrowheads="1"/>
          </p:cNvSpPr>
          <p:nvPr/>
        </p:nvSpPr>
        <p:spPr bwMode="black">
          <a:xfrm>
            <a:off x="1852613" y="6226175"/>
            <a:ext cx="4114800"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288" tIns="18288" rIns="18288" bIns="18288" anchor="ctr"/>
          <a:lstStyle/>
          <a:p>
            <a:pPr marL="342900" indent="-342900">
              <a:lnSpc>
                <a:spcPct val="98000"/>
              </a:lnSpc>
              <a:spcBef>
                <a:spcPct val="20000"/>
              </a:spcBef>
            </a:pPr>
            <a:r>
              <a:rPr lang="en-US" altLang="en-US" sz="1300"/>
              <a:t>|  30 - 5 - 2006  I  Cworld Proprietary Information</a:t>
            </a:r>
          </a:p>
        </p:txBody>
      </p:sp>
      <p:sp>
        <p:nvSpPr>
          <p:cNvPr id="13319" name="Rectangle 7"/>
          <p:cNvSpPr>
            <a:spLocks noChangeArrowheads="1"/>
          </p:cNvSpPr>
          <p:nvPr/>
        </p:nvSpPr>
        <p:spPr bwMode="black">
          <a:xfrm>
            <a:off x="7058025" y="6270625"/>
            <a:ext cx="18161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000"/>
              <a:t>© 2006 Computer World.,jsc</a:t>
            </a:r>
          </a:p>
        </p:txBody>
      </p:sp>
      <p:sp>
        <p:nvSpPr>
          <p:cNvPr id="13320" name="Line 8"/>
          <p:cNvSpPr>
            <a:spLocks noChangeShapeType="1"/>
          </p:cNvSpPr>
          <p:nvPr/>
        </p:nvSpPr>
        <p:spPr bwMode="black">
          <a:xfrm flipV="1">
            <a:off x="1863725" y="4217988"/>
            <a:ext cx="0" cy="941387"/>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321" name="Line 9"/>
          <p:cNvSpPr>
            <a:spLocks noChangeShapeType="1"/>
          </p:cNvSpPr>
          <p:nvPr/>
        </p:nvSpPr>
        <p:spPr bwMode="black">
          <a:xfrm flipV="1">
            <a:off x="3259138" y="1362075"/>
            <a:ext cx="0" cy="33178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322" name="Rectangle 10"/>
          <p:cNvSpPr>
            <a:spLocks noGrp="1" noChangeArrowheads="1"/>
          </p:cNvSpPr>
          <p:nvPr>
            <p:ph type="ctrTitle"/>
          </p:nvPr>
        </p:nvSpPr>
        <p:spPr>
          <a:xfrm>
            <a:off x="390525" y="2493963"/>
            <a:ext cx="7954963" cy="1470025"/>
          </a:xfrm>
        </p:spPr>
        <p:txBody>
          <a:bodyPr/>
          <a:lstStyle>
            <a:lvl1pPr>
              <a:defRPr>
                <a:solidFill>
                  <a:schemeClr val="bg1"/>
                </a:solidFill>
              </a:defRPr>
            </a:lvl1pPr>
          </a:lstStyle>
          <a:p>
            <a:pPr lvl="0"/>
            <a:r>
              <a:rPr lang="en-US" altLang="en-US" noProof="0" smtClean="0"/>
              <a:t>Presentation Title</a:t>
            </a:r>
          </a:p>
        </p:txBody>
      </p:sp>
      <p:sp>
        <p:nvSpPr>
          <p:cNvPr id="13323" name="Rectangle 11"/>
          <p:cNvSpPr>
            <a:spLocks noGrp="1" noChangeArrowheads="1"/>
          </p:cNvSpPr>
          <p:nvPr>
            <p:ph type="subTitle" idx="1"/>
          </p:nvPr>
        </p:nvSpPr>
        <p:spPr>
          <a:xfrm>
            <a:off x="1949450" y="4106863"/>
            <a:ext cx="6400800" cy="1384300"/>
          </a:xfrm>
        </p:spPr>
        <p:txBody>
          <a:bodyPr/>
          <a:lstStyle>
            <a:lvl1pPr marL="0" indent="0">
              <a:buFont typeface="Wingdings" pitchFamily="2" charset="2"/>
              <a:buNone/>
              <a:defRPr sz="2000">
                <a:solidFill>
                  <a:schemeClr val="tx2"/>
                </a:solidFill>
              </a:defRPr>
            </a:lvl1pPr>
          </a:lstStyle>
          <a:p>
            <a:pPr lvl="0"/>
            <a:r>
              <a:rPr lang="en-US" altLang="en-US" noProof="0" smtClean="0"/>
              <a:t>Presentation Subtitle</a:t>
            </a:r>
            <a:br>
              <a:rPr lang="en-US" altLang="en-US" noProof="0" smtClean="0"/>
            </a:br>
            <a:r>
              <a:rPr lang="en-US" altLang="en-US" noProof="0" smtClean="0"/>
              <a:t>Subtitle Second Line</a:t>
            </a:r>
          </a:p>
        </p:txBody>
      </p:sp>
      <p:sp>
        <p:nvSpPr>
          <p:cNvPr id="13324" name="Text Box 12"/>
          <p:cNvSpPr txBox="1">
            <a:spLocks noChangeArrowheads="1"/>
          </p:cNvSpPr>
          <p:nvPr/>
        </p:nvSpPr>
        <p:spPr bwMode="auto">
          <a:xfrm>
            <a:off x="0" y="-647700"/>
            <a:ext cx="5715000"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 tIns="9144" rIns="9144" bIns="9144">
            <a:spAutoFit/>
          </a:bodyPr>
          <a:lstStyle/>
          <a:p>
            <a:pPr>
              <a:spcBef>
                <a:spcPct val="50000"/>
              </a:spcBef>
            </a:pPr>
            <a:r>
              <a:rPr lang="en-US" altLang="en-US" sz="1600" b="1"/>
              <a:t>Template release: Oct 02</a:t>
            </a:r>
            <a:br>
              <a:rPr lang="en-US" altLang="en-US" sz="1600" b="1"/>
            </a:br>
            <a:r>
              <a:rPr lang="en-US" altLang="en-US" sz="1600" b="1"/>
              <a:t>For the latest, go to http://w3.ibm.com/ibm/presentations</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Slide Number Placeholder 3"/>
          <p:cNvSpPr>
            <a:spLocks noGrp="1"/>
          </p:cNvSpPr>
          <p:nvPr>
            <p:ph type="sldNum" sz="quarter" idx="10"/>
          </p:nvPr>
        </p:nvSpPr>
        <p:spPr/>
        <p:txBody>
          <a:bodyPr/>
          <a:lstStyle>
            <a:lvl1pPr>
              <a:defRPr/>
            </a:lvl1pPr>
          </a:lstStyle>
          <a:p>
            <a:fld id="{667307F8-CF4C-4097-90B9-3403C7F2DD53}" type="slidenum">
              <a:rPr lang="en-US" altLang="en-US"/>
              <a:pPr/>
              <a:t>‹#›</a:t>
            </a:fld>
            <a:endParaRPr lang="en-US" altLang="en-US"/>
          </a:p>
        </p:txBody>
      </p:sp>
    </p:spTree>
    <p:extLst>
      <p:ext uri="{BB962C8B-B14F-4D97-AF65-F5344CB8AC3E}">
        <p14:creationId xmlns:p14="http://schemas.microsoft.com/office/powerpoint/2010/main" val="32803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84925" y="871538"/>
            <a:ext cx="2076450" cy="4806950"/>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153988" y="871538"/>
            <a:ext cx="6078537" cy="4806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Slide Number Placeholder 3"/>
          <p:cNvSpPr>
            <a:spLocks noGrp="1"/>
          </p:cNvSpPr>
          <p:nvPr>
            <p:ph type="sldNum" sz="quarter" idx="10"/>
          </p:nvPr>
        </p:nvSpPr>
        <p:spPr/>
        <p:txBody>
          <a:bodyPr/>
          <a:lstStyle>
            <a:lvl1pPr>
              <a:defRPr/>
            </a:lvl1pPr>
          </a:lstStyle>
          <a:p>
            <a:fld id="{CBAB8CF8-70EB-4B77-80F0-61CF3C2A949F}" type="slidenum">
              <a:rPr lang="en-US" altLang="en-US"/>
              <a:pPr/>
              <a:t>‹#›</a:t>
            </a:fld>
            <a:endParaRPr lang="en-US" altLang="en-US"/>
          </a:p>
        </p:txBody>
      </p:sp>
    </p:spTree>
    <p:extLst>
      <p:ext uri="{BB962C8B-B14F-4D97-AF65-F5344CB8AC3E}">
        <p14:creationId xmlns:p14="http://schemas.microsoft.com/office/powerpoint/2010/main" val="3745002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Slide Number Placeholder 3"/>
          <p:cNvSpPr>
            <a:spLocks noGrp="1"/>
          </p:cNvSpPr>
          <p:nvPr>
            <p:ph type="sldNum" sz="quarter" idx="10"/>
          </p:nvPr>
        </p:nvSpPr>
        <p:spPr/>
        <p:txBody>
          <a:bodyPr/>
          <a:lstStyle>
            <a:lvl1pPr>
              <a:defRPr/>
            </a:lvl1pPr>
          </a:lstStyle>
          <a:p>
            <a:fld id="{78742709-9B88-4270-B6AE-B60244DDB556}" type="slidenum">
              <a:rPr lang="en-US" altLang="en-US"/>
              <a:pPr/>
              <a:t>‹#›</a:t>
            </a:fld>
            <a:endParaRPr lang="en-US" altLang="en-US"/>
          </a:p>
        </p:txBody>
      </p:sp>
    </p:spTree>
    <p:extLst>
      <p:ext uri="{BB962C8B-B14F-4D97-AF65-F5344CB8AC3E}">
        <p14:creationId xmlns:p14="http://schemas.microsoft.com/office/powerpoint/2010/main" val="3037123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64733386-AFA4-4BFA-AA57-343B58669608}" type="slidenum">
              <a:rPr lang="en-US" altLang="en-US"/>
              <a:pPr/>
              <a:t>‹#›</a:t>
            </a:fld>
            <a:endParaRPr lang="en-US" altLang="en-US"/>
          </a:p>
        </p:txBody>
      </p:sp>
    </p:spTree>
    <p:extLst>
      <p:ext uri="{BB962C8B-B14F-4D97-AF65-F5344CB8AC3E}">
        <p14:creationId xmlns:p14="http://schemas.microsoft.com/office/powerpoint/2010/main" val="1287646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1112838" y="1776413"/>
            <a:ext cx="3597275" cy="3902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862513" y="1776413"/>
            <a:ext cx="3598862" cy="3902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Slide Number Placeholder 4"/>
          <p:cNvSpPr>
            <a:spLocks noGrp="1"/>
          </p:cNvSpPr>
          <p:nvPr>
            <p:ph type="sldNum" sz="quarter" idx="10"/>
          </p:nvPr>
        </p:nvSpPr>
        <p:spPr/>
        <p:txBody>
          <a:bodyPr/>
          <a:lstStyle>
            <a:lvl1pPr>
              <a:defRPr/>
            </a:lvl1pPr>
          </a:lstStyle>
          <a:p>
            <a:fld id="{A115B195-E789-4F13-997A-5D731F671F29}" type="slidenum">
              <a:rPr lang="en-US" altLang="en-US"/>
              <a:pPr/>
              <a:t>‹#›</a:t>
            </a:fld>
            <a:endParaRPr lang="en-US" altLang="en-US"/>
          </a:p>
        </p:txBody>
      </p:sp>
    </p:spTree>
    <p:extLst>
      <p:ext uri="{BB962C8B-B14F-4D97-AF65-F5344CB8AC3E}">
        <p14:creationId xmlns:p14="http://schemas.microsoft.com/office/powerpoint/2010/main" val="2144017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Slide Number Placeholder 6"/>
          <p:cNvSpPr>
            <a:spLocks noGrp="1"/>
          </p:cNvSpPr>
          <p:nvPr>
            <p:ph type="sldNum" sz="quarter" idx="10"/>
          </p:nvPr>
        </p:nvSpPr>
        <p:spPr/>
        <p:txBody>
          <a:bodyPr/>
          <a:lstStyle>
            <a:lvl1pPr>
              <a:defRPr/>
            </a:lvl1pPr>
          </a:lstStyle>
          <a:p>
            <a:fld id="{2A1F890E-4E03-4DB4-B050-96FCBF4C2929}" type="slidenum">
              <a:rPr lang="en-US" altLang="en-US"/>
              <a:pPr/>
              <a:t>‹#›</a:t>
            </a:fld>
            <a:endParaRPr lang="en-US" altLang="en-US"/>
          </a:p>
        </p:txBody>
      </p:sp>
    </p:spTree>
    <p:extLst>
      <p:ext uri="{BB962C8B-B14F-4D97-AF65-F5344CB8AC3E}">
        <p14:creationId xmlns:p14="http://schemas.microsoft.com/office/powerpoint/2010/main" val="1389821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Slide Number Placeholder 2"/>
          <p:cNvSpPr>
            <a:spLocks noGrp="1"/>
          </p:cNvSpPr>
          <p:nvPr>
            <p:ph type="sldNum" sz="quarter" idx="10"/>
          </p:nvPr>
        </p:nvSpPr>
        <p:spPr/>
        <p:txBody>
          <a:bodyPr/>
          <a:lstStyle>
            <a:lvl1pPr>
              <a:defRPr/>
            </a:lvl1pPr>
          </a:lstStyle>
          <a:p>
            <a:fld id="{A9F6C390-4B37-4F15-AB44-7DFE1A2E715C}" type="slidenum">
              <a:rPr lang="en-US" altLang="en-US"/>
              <a:pPr/>
              <a:t>‹#›</a:t>
            </a:fld>
            <a:endParaRPr lang="en-US" altLang="en-US"/>
          </a:p>
        </p:txBody>
      </p:sp>
    </p:spTree>
    <p:extLst>
      <p:ext uri="{BB962C8B-B14F-4D97-AF65-F5344CB8AC3E}">
        <p14:creationId xmlns:p14="http://schemas.microsoft.com/office/powerpoint/2010/main" val="585498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8A382B78-9FB1-4B08-A5D6-5B418499D09F}" type="slidenum">
              <a:rPr lang="en-US" altLang="en-US"/>
              <a:pPr/>
              <a:t>‹#›</a:t>
            </a:fld>
            <a:endParaRPr lang="en-US" altLang="en-US"/>
          </a:p>
        </p:txBody>
      </p:sp>
    </p:spTree>
    <p:extLst>
      <p:ext uri="{BB962C8B-B14F-4D97-AF65-F5344CB8AC3E}">
        <p14:creationId xmlns:p14="http://schemas.microsoft.com/office/powerpoint/2010/main" val="902055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23A6EA80-5714-4447-95C3-A134FD8AAE73}" type="slidenum">
              <a:rPr lang="en-US" altLang="en-US"/>
              <a:pPr/>
              <a:t>‹#›</a:t>
            </a:fld>
            <a:endParaRPr lang="en-US" altLang="en-US"/>
          </a:p>
        </p:txBody>
      </p:sp>
    </p:spTree>
    <p:extLst>
      <p:ext uri="{BB962C8B-B14F-4D97-AF65-F5344CB8AC3E}">
        <p14:creationId xmlns:p14="http://schemas.microsoft.com/office/powerpoint/2010/main" val="1413179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5164DB0-874F-4D3E-AE59-75DFAED7F693}" type="slidenum">
              <a:rPr lang="en-US" altLang="en-US"/>
              <a:pPr/>
              <a:t>‹#›</a:t>
            </a:fld>
            <a:endParaRPr lang="en-US" altLang="en-US"/>
          </a:p>
        </p:txBody>
      </p:sp>
    </p:spTree>
    <p:extLst>
      <p:ext uri="{BB962C8B-B14F-4D97-AF65-F5344CB8AC3E}">
        <p14:creationId xmlns:p14="http://schemas.microsoft.com/office/powerpoint/2010/main" val="1422825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blackWhite">
          <a:xfrm>
            <a:off x="0" y="6475413"/>
            <a:ext cx="9144000" cy="382587"/>
          </a:xfrm>
          <a:prstGeom prst="rect">
            <a:avLst/>
          </a:prstGeom>
          <a:solidFill>
            <a:srgbClr val="FFCC00"/>
          </a:solidFill>
          <a:ln w="3175">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2291" name="Rectangle 3"/>
          <p:cNvSpPr>
            <a:spLocks noChangeArrowheads="1"/>
          </p:cNvSpPr>
          <p:nvPr/>
        </p:nvSpPr>
        <p:spPr bwMode="blackWhite">
          <a:xfrm>
            <a:off x="0" y="0"/>
            <a:ext cx="9144000" cy="382588"/>
          </a:xfrm>
          <a:prstGeom prst="rect">
            <a:avLst/>
          </a:prstGeom>
          <a:solidFill>
            <a:srgbClr val="FFCC00"/>
          </a:solidFill>
          <a:ln w="3175">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2292" name="Rectangle 4"/>
          <p:cNvSpPr>
            <a:spLocks noGrp="1" noChangeArrowheads="1"/>
          </p:cNvSpPr>
          <p:nvPr>
            <p:ph type="title"/>
          </p:nvPr>
        </p:nvSpPr>
        <p:spPr bwMode="auto">
          <a:xfrm>
            <a:off x="153988" y="871538"/>
            <a:ext cx="82454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2293" name="Rectangle 5"/>
          <p:cNvSpPr>
            <a:spLocks noGrp="1" noChangeArrowheads="1"/>
          </p:cNvSpPr>
          <p:nvPr>
            <p:ph type="body" idx="1"/>
          </p:nvPr>
        </p:nvSpPr>
        <p:spPr bwMode="auto">
          <a:xfrm>
            <a:off x="1112838" y="1776413"/>
            <a:ext cx="7348537" cy="390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2294" name="Text Box 6"/>
          <p:cNvSpPr txBox="1">
            <a:spLocks noChangeArrowheads="1"/>
          </p:cNvSpPr>
          <p:nvPr/>
        </p:nvSpPr>
        <p:spPr bwMode="black">
          <a:xfrm>
            <a:off x="522288" y="88900"/>
            <a:ext cx="35925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400"/>
              <a:t>thegioimaytinh.com.vn      Making life better</a:t>
            </a:r>
          </a:p>
        </p:txBody>
      </p:sp>
      <p:sp>
        <p:nvSpPr>
          <p:cNvPr id="12295" name="Rectangle 7"/>
          <p:cNvSpPr>
            <a:spLocks noChangeArrowheads="1"/>
          </p:cNvSpPr>
          <p:nvPr/>
        </p:nvSpPr>
        <p:spPr bwMode="black">
          <a:xfrm>
            <a:off x="1447800" y="6502400"/>
            <a:ext cx="59404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b="1"/>
              <a:t>Telesales training</a:t>
            </a:r>
            <a:r>
              <a:rPr lang="en-US" altLang="en-US" sz="1000"/>
              <a:t> |  Cworld Proprietary Information</a:t>
            </a:r>
          </a:p>
        </p:txBody>
      </p:sp>
      <p:sp>
        <p:nvSpPr>
          <p:cNvPr id="12296" name="Rectangle 8"/>
          <p:cNvSpPr>
            <a:spLocks noChangeArrowheads="1"/>
          </p:cNvSpPr>
          <p:nvPr/>
        </p:nvSpPr>
        <p:spPr bwMode="black">
          <a:xfrm>
            <a:off x="5691188" y="6499225"/>
            <a:ext cx="33401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000"/>
              <a:t>© 2006 Computer World.,jsc</a:t>
            </a:r>
          </a:p>
        </p:txBody>
      </p:sp>
      <p:sp>
        <p:nvSpPr>
          <p:cNvPr id="12297" name="Rectangle 9"/>
          <p:cNvSpPr>
            <a:spLocks noGrp="1" noChangeArrowheads="1"/>
          </p:cNvSpPr>
          <p:nvPr>
            <p:ph type="sldNum" sz="quarter" idx="4"/>
          </p:nvPr>
        </p:nvSpPr>
        <p:spPr bwMode="black">
          <a:xfrm>
            <a:off x="8137525" y="6165850"/>
            <a:ext cx="1006475"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50000"/>
              </a:spcBef>
              <a:defRPr sz="1400" b="1">
                <a:solidFill>
                  <a:schemeClr val="bg1"/>
                </a:solidFill>
              </a:defRPr>
            </a:lvl1pPr>
          </a:lstStyle>
          <a:p>
            <a:fld id="{3885EA60-001D-4B52-8F8F-19DD14D018EE}" type="slidenum">
              <a:rPr lang="en-US" altLang="en-US"/>
              <a:pPr/>
              <a:t>‹#›</a:t>
            </a:fld>
            <a:endParaRPr lang="en-US" altLang="en-US"/>
          </a:p>
        </p:txBody>
      </p:sp>
      <p:sp>
        <p:nvSpPr>
          <p:cNvPr id="12299" name="Text Box 11"/>
          <p:cNvSpPr txBox="1">
            <a:spLocks noChangeArrowheads="1"/>
          </p:cNvSpPr>
          <p:nvPr/>
        </p:nvSpPr>
        <p:spPr bwMode="auto">
          <a:xfrm>
            <a:off x="0" y="-647700"/>
            <a:ext cx="9631363"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 tIns="9144" rIns="9144" bIns="9144">
            <a:spAutoFit/>
          </a:bodyPr>
          <a:lstStyle/>
          <a:p>
            <a:pPr>
              <a:spcBef>
                <a:spcPct val="50000"/>
              </a:spcBef>
            </a:pPr>
            <a:r>
              <a:rPr lang="en-US" altLang="en-US" sz="1600" b="1"/>
              <a:t>Template release: Oct 02</a:t>
            </a:r>
            <a:br>
              <a:rPr lang="en-US" altLang="en-US" sz="1600" b="1"/>
            </a:br>
            <a:r>
              <a:rPr lang="en-US" altLang="en-US" sz="1600" b="1"/>
              <a:t>For the latest, go to http://w3.ibm.com/ibm/presentations</a:t>
            </a:r>
          </a:p>
        </p:txBody>
      </p:sp>
      <p:sp>
        <p:nvSpPr>
          <p:cNvPr id="12300" name="Line 12"/>
          <p:cNvSpPr>
            <a:spLocks noChangeShapeType="1"/>
          </p:cNvSpPr>
          <p:nvPr/>
        </p:nvSpPr>
        <p:spPr bwMode="black">
          <a:xfrm>
            <a:off x="2540000" y="147638"/>
            <a:ext cx="0" cy="2349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2301" name="Line 13"/>
          <p:cNvSpPr>
            <a:spLocks noChangeShapeType="1"/>
          </p:cNvSpPr>
          <p:nvPr/>
        </p:nvSpPr>
        <p:spPr bwMode="black">
          <a:xfrm>
            <a:off x="1447800" y="6475413"/>
            <a:ext cx="0" cy="1920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hf hdr="0" ftr="0" dt="0"/>
  <p:txStyles>
    <p:titleStyle>
      <a:lvl1pPr algn="l" rtl="0" fontAlgn="base">
        <a:lnSpc>
          <a:spcPct val="90000"/>
        </a:lnSpc>
        <a:spcBef>
          <a:spcPct val="0"/>
        </a:spcBef>
        <a:spcAft>
          <a:spcPct val="0"/>
        </a:spcAft>
        <a:defRPr sz="2800">
          <a:solidFill>
            <a:schemeClr val="tx2"/>
          </a:solidFill>
          <a:latin typeface="+mj-lt"/>
          <a:ea typeface="+mj-ea"/>
          <a:cs typeface="+mj-cs"/>
        </a:defRPr>
      </a:lvl1pPr>
      <a:lvl2pPr algn="l" rtl="0" fontAlgn="base">
        <a:lnSpc>
          <a:spcPct val="90000"/>
        </a:lnSpc>
        <a:spcBef>
          <a:spcPct val="0"/>
        </a:spcBef>
        <a:spcAft>
          <a:spcPct val="0"/>
        </a:spcAft>
        <a:defRPr sz="2800">
          <a:solidFill>
            <a:schemeClr val="tx2"/>
          </a:solidFill>
          <a:latin typeface="Arial" charset="0"/>
          <a:cs typeface="Arial" charset="0"/>
        </a:defRPr>
      </a:lvl2pPr>
      <a:lvl3pPr algn="l" rtl="0" fontAlgn="base">
        <a:lnSpc>
          <a:spcPct val="90000"/>
        </a:lnSpc>
        <a:spcBef>
          <a:spcPct val="0"/>
        </a:spcBef>
        <a:spcAft>
          <a:spcPct val="0"/>
        </a:spcAft>
        <a:defRPr sz="2800">
          <a:solidFill>
            <a:schemeClr val="tx2"/>
          </a:solidFill>
          <a:latin typeface="Arial" charset="0"/>
          <a:cs typeface="Arial" charset="0"/>
        </a:defRPr>
      </a:lvl3pPr>
      <a:lvl4pPr algn="l" rtl="0" fontAlgn="base">
        <a:lnSpc>
          <a:spcPct val="90000"/>
        </a:lnSpc>
        <a:spcBef>
          <a:spcPct val="0"/>
        </a:spcBef>
        <a:spcAft>
          <a:spcPct val="0"/>
        </a:spcAft>
        <a:defRPr sz="2800">
          <a:solidFill>
            <a:schemeClr val="tx2"/>
          </a:solidFill>
          <a:latin typeface="Arial" charset="0"/>
          <a:cs typeface="Arial" charset="0"/>
        </a:defRPr>
      </a:lvl4pPr>
      <a:lvl5pPr algn="l" rtl="0" fontAlgn="base">
        <a:lnSpc>
          <a:spcPct val="90000"/>
        </a:lnSpc>
        <a:spcBef>
          <a:spcPct val="0"/>
        </a:spcBef>
        <a:spcAft>
          <a:spcPct val="0"/>
        </a:spcAft>
        <a:defRPr sz="2800">
          <a:solidFill>
            <a:schemeClr val="tx2"/>
          </a:solidFill>
          <a:latin typeface="Arial" charset="0"/>
          <a:cs typeface="Arial" charset="0"/>
        </a:defRPr>
      </a:lvl5pPr>
      <a:lvl6pPr marL="457200" algn="l" rtl="0" fontAlgn="base">
        <a:lnSpc>
          <a:spcPct val="90000"/>
        </a:lnSpc>
        <a:spcBef>
          <a:spcPct val="0"/>
        </a:spcBef>
        <a:spcAft>
          <a:spcPct val="0"/>
        </a:spcAft>
        <a:defRPr sz="2800">
          <a:solidFill>
            <a:schemeClr val="tx2"/>
          </a:solidFill>
          <a:latin typeface="Arial" charset="0"/>
          <a:cs typeface="Arial" charset="0"/>
        </a:defRPr>
      </a:lvl6pPr>
      <a:lvl7pPr marL="914400" algn="l" rtl="0" fontAlgn="base">
        <a:lnSpc>
          <a:spcPct val="90000"/>
        </a:lnSpc>
        <a:spcBef>
          <a:spcPct val="0"/>
        </a:spcBef>
        <a:spcAft>
          <a:spcPct val="0"/>
        </a:spcAft>
        <a:defRPr sz="2800">
          <a:solidFill>
            <a:schemeClr val="tx2"/>
          </a:solidFill>
          <a:latin typeface="Arial" charset="0"/>
          <a:cs typeface="Arial" charset="0"/>
        </a:defRPr>
      </a:lvl7pPr>
      <a:lvl8pPr marL="1371600" algn="l" rtl="0" fontAlgn="base">
        <a:lnSpc>
          <a:spcPct val="90000"/>
        </a:lnSpc>
        <a:spcBef>
          <a:spcPct val="0"/>
        </a:spcBef>
        <a:spcAft>
          <a:spcPct val="0"/>
        </a:spcAft>
        <a:defRPr sz="2800">
          <a:solidFill>
            <a:schemeClr val="tx2"/>
          </a:solidFill>
          <a:latin typeface="Arial" charset="0"/>
          <a:cs typeface="Arial" charset="0"/>
        </a:defRPr>
      </a:lvl8pPr>
      <a:lvl9pPr marL="1828800" algn="l" rtl="0" fontAlgn="base">
        <a:lnSpc>
          <a:spcPct val="90000"/>
        </a:lnSpc>
        <a:spcBef>
          <a:spcPct val="0"/>
        </a:spcBef>
        <a:spcAft>
          <a:spcPct val="0"/>
        </a:spcAft>
        <a:defRPr sz="2800">
          <a:solidFill>
            <a:schemeClr val="tx2"/>
          </a:solidFill>
          <a:latin typeface="Arial" charset="0"/>
          <a:cs typeface="Arial" charset="0"/>
        </a:defRPr>
      </a:lvl9pPr>
    </p:titleStyle>
    <p:bodyStyle>
      <a:lvl1pPr marL="228600" indent="-228600" algn="l" rtl="0" fontAlgn="base">
        <a:spcBef>
          <a:spcPct val="0"/>
        </a:spcBef>
        <a:spcAft>
          <a:spcPct val="0"/>
        </a:spcAft>
        <a:buClr>
          <a:srgbClr val="1B0CD8"/>
        </a:buClr>
        <a:buSzPct val="150000"/>
        <a:buFont typeface="Wingdings" pitchFamily="2" charset="2"/>
        <a:buChar char="§"/>
        <a:defRPr>
          <a:solidFill>
            <a:schemeClr val="bg1"/>
          </a:solidFill>
          <a:latin typeface="+mn-lt"/>
          <a:ea typeface="+mn-ea"/>
          <a:cs typeface="+mn-cs"/>
        </a:defRPr>
      </a:lvl1pPr>
      <a:lvl2pPr marL="750888" indent="-285750" algn="l" rtl="0" fontAlgn="base">
        <a:spcBef>
          <a:spcPct val="25000"/>
        </a:spcBef>
        <a:spcAft>
          <a:spcPct val="15000"/>
        </a:spcAft>
        <a:buClr>
          <a:srgbClr val="1B0CD8"/>
        </a:buClr>
        <a:buFont typeface="Wingdings" pitchFamily="2" charset="2"/>
        <a:buChar char="§"/>
        <a:defRPr sz="1600">
          <a:solidFill>
            <a:schemeClr val="bg1"/>
          </a:solidFill>
          <a:latin typeface="+mn-lt"/>
          <a:cs typeface="+mn-cs"/>
        </a:defRPr>
      </a:lvl2pPr>
      <a:lvl3pPr marL="1143000" indent="-228600" algn="l" rtl="0" fontAlgn="base">
        <a:spcBef>
          <a:spcPct val="20000"/>
        </a:spcBef>
        <a:spcAft>
          <a:spcPct val="0"/>
        </a:spcAft>
        <a:buClr>
          <a:srgbClr val="1B0CD8"/>
        </a:buClr>
        <a:buFont typeface="Verdana" pitchFamily="34" charset="0"/>
        <a:buChar char="-"/>
        <a:defRPr sz="1600">
          <a:solidFill>
            <a:schemeClr val="bg1"/>
          </a:solidFill>
          <a:latin typeface="+mn-lt"/>
          <a:cs typeface="+mn-cs"/>
        </a:defRPr>
      </a:lvl3pPr>
      <a:lvl4pPr marL="1600200" indent="-228600" algn="l" rtl="0" fontAlgn="base">
        <a:spcBef>
          <a:spcPct val="20000"/>
        </a:spcBef>
        <a:spcAft>
          <a:spcPct val="0"/>
        </a:spcAft>
        <a:buClr>
          <a:schemeClr val="accent2"/>
        </a:buClr>
        <a:buFont typeface="Wingdings" pitchFamily="2" charset="2"/>
        <a:buChar char="§"/>
        <a:defRPr sz="1600">
          <a:solidFill>
            <a:schemeClr val="bg1"/>
          </a:solidFill>
          <a:latin typeface="+mn-lt"/>
          <a:cs typeface="+mn-cs"/>
        </a:defRPr>
      </a:lvl4pPr>
      <a:lvl5pPr marL="2057400" indent="-228600" algn="l" rtl="0" fontAlgn="base">
        <a:spcBef>
          <a:spcPct val="20000"/>
        </a:spcBef>
        <a:spcAft>
          <a:spcPct val="0"/>
        </a:spcAft>
        <a:buClr>
          <a:schemeClr val="accent2"/>
        </a:buClr>
        <a:buFont typeface="Wingdings" pitchFamily="2" charset="2"/>
        <a:buChar char="§"/>
        <a:defRPr sz="1600">
          <a:solidFill>
            <a:schemeClr val="bg1"/>
          </a:solidFill>
          <a:latin typeface="+mn-lt"/>
          <a:cs typeface="+mn-cs"/>
        </a:defRPr>
      </a:lvl5pPr>
      <a:lvl6pPr marL="2514600" indent="-228600" algn="l" rtl="0" fontAlgn="base">
        <a:spcBef>
          <a:spcPct val="20000"/>
        </a:spcBef>
        <a:spcAft>
          <a:spcPct val="0"/>
        </a:spcAft>
        <a:buClr>
          <a:schemeClr val="accent2"/>
        </a:buClr>
        <a:buFont typeface="Wingdings" pitchFamily="2" charset="2"/>
        <a:buChar char="§"/>
        <a:defRPr sz="1600">
          <a:solidFill>
            <a:schemeClr val="bg1"/>
          </a:solidFill>
          <a:latin typeface="+mn-lt"/>
          <a:cs typeface="+mn-cs"/>
        </a:defRPr>
      </a:lvl6pPr>
      <a:lvl7pPr marL="2971800" indent="-228600" algn="l" rtl="0" fontAlgn="base">
        <a:spcBef>
          <a:spcPct val="20000"/>
        </a:spcBef>
        <a:spcAft>
          <a:spcPct val="0"/>
        </a:spcAft>
        <a:buClr>
          <a:schemeClr val="accent2"/>
        </a:buClr>
        <a:buFont typeface="Wingdings" pitchFamily="2" charset="2"/>
        <a:buChar char="§"/>
        <a:defRPr sz="1600">
          <a:solidFill>
            <a:schemeClr val="bg1"/>
          </a:solidFill>
          <a:latin typeface="+mn-lt"/>
          <a:cs typeface="+mn-cs"/>
        </a:defRPr>
      </a:lvl7pPr>
      <a:lvl8pPr marL="3429000" indent="-228600" algn="l" rtl="0" fontAlgn="base">
        <a:spcBef>
          <a:spcPct val="20000"/>
        </a:spcBef>
        <a:spcAft>
          <a:spcPct val="0"/>
        </a:spcAft>
        <a:buClr>
          <a:schemeClr val="accent2"/>
        </a:buClr>
        <a:buFont typeface="Wingdings" pitchFamily="2" charset="2"/>
        <a:buChar char="§"/>
        <a:defRPr sz="1600">
          <a:solidFill>
            <a:schemeClr val="bg1"/>
          </a:solidFill>
          <a:latin typeface="+mn-lt"/>
          <a:cs typeface="+mn-cs"/>
        </a:defRPr>
      </a:lvl8pPr>
      <a:lvl9pPr marL="3886200" indent="-228600" algn="l" rtl="0" fontAlgn="base">
        <a:spcBef>
          <a:spcPct val="20000"/>
        </a:spcBef>
        <a:spcAft>
          <a:spcPct val="0"/>
        </a:spcAft>
        <a:buClr>
          <a:schemeClr val="accent2"/>
        </a:buClr>
        <a:buFont typeface="Wingdings" pitchFamily="2" charset="2"/>
        <a:buChar char="§"/>
        <a:defRPr sz="1600">
          <a:solidFill>
            <a:schemeClr val="bg1"/>
          </a:solidFill>
          <a:latin typeface="+mn-lt"/>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phanmemgiaoduc.v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406525" y="2378075"/>
            <a:ext cx="6343650" cy="1470025"/>
          </a:xfrm>
        </p:spPr>
        <p:txBody>
          <a:bodyPr/>
          <a:lstStyle/>
          <a:p>
            <a:r>
              <a:rPr lang="en-US" sz="3200"/>
              <a:t>Telesales training course.</a:t>
            </a:r>
            <a:br>
              <a:rPr lang="en-US" sz="3200"/>
            </a:br>
            <a:endParaRPr lang="en-US" sz="3200"/>
          </a:p>
        </p:txBody>
      </p:sp>
      <p:sp>
        <p:nvSpPr>
          <p:cNvPr id="2051" name="Rectangle 3"/>
          <p:cNvSpPr>
            <a:spLocks noGrp="1" noChangeArrowheads="1"/>
          </p:cNvSpPr>
          <p:nvPr>
            <p:ph type="subTitle" idx="1"/>
          </p:nvPr>
        </p:nvSpPr>
        <p:spPr>
          <a:xfrm>
            <a:off x="1949450" y="4106863"/>
            <a:ext cx="6618288" cy="1384300"/>
          </a:xfrm>
        </p:spPr>
        <p:txBody>
          <a:bodyPr/>
          <a:lstStyle/>
          <a:p>
            <a:r>
              <a:rPr lang="en-US"/>
              <a:t>Khóa đào tạo kỹ năng bán hàng qua điện thoại</a:t>
            </a:r>
          </a:p>
          <a:p>
            <a:endParaRPr lang="en-US" sz="1400"/>
          </a:p>
          <a:p>
            <a:r>
              <a:rPr lang="en-US"/>
              <a:t>TRUNG TÂM CÔNG NGHỆ GIÁO DỤC</a:t>
            </a:r>
          </a:p>
          <a:p>
            <a:endParaRPr lang="en-US"/>
          </a:p>
        </p:txBody>
      </p:sp>
      <p:pic>
        <p:nvPicPr>
          <p:cNvPr id="2052" name="Picture 4" descr="MCj0423822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24713" y="2211388"/>
            <a:ext cx="815975" cy="838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C39CDB6-181F-437B-8213-5BB141765A31}" type="slidenum">
              <a:rPr lang="en-US" altLang="en-US"/>
              <a:pPr/>
              <a:t>10</a:t>
            </a:fld>
            <a:endParaRPr lang="en-US" altLang="en-US"/>
          </a:p>
        </p:txBody>
      </p:sp>
      <p:sp>
        <p:nvSpPr>
          <p:cNvPr id="257026" name="Rectangle 2"/>
          <p:cNvSpPr>
            <a:spLocks noGrp="1" noChangeArrowheads="1"/>
          </p:cNvSpPr>
          <p:nvPr>
            <p:ph type="title"/>
          </p:nvPr>
        </p:nvSpPr>
        <p:spPr/>
        <p:txBody>
          <a:bodyPr/>
          <a:lstStyle/>
          <a:p>
            <a:r>
              <a:rPr lang="en-US"/>
              <a:t>Kỹ năng cần thiết</a:t>
            </a:r>
          </a:p>
        </p:txBody>
      </p:sp>
      <p:sp>
        <p:nvSpPr>
          <p:cNvPr id="257027" name="Rectangle 3"/>
          <p:cNvSpPr>
            <a:spLocks noGrp="1" noChangeArrowheads="1"/>
          </p:cNvSpPr>
          <p:nvPr>
            <p:ph type="body" idx="1"/>
          </p:nvPr>
        </p:nvSpPr>
        <p:spPr/>
        <p:txBody>
          <a:bodyPr/>
          <a:lstStyle/>
          <a:p>
            <a:r>
              <a:rPr lang="en-GB"/>
              <a:t>Tốt nhất là bạn hãy đứng lên trong những cuộc gọi quan trọng</a:t>
            </a:r>
          </a:p>
          <a:p>
            <a:r>
              <a:rPr lang="en-GB"/>
              <a:t>Bộ não bạn sẽ làm việc tốt gấp 2-3 lần bình thường khi bạn đứng</a:t>
            </a:r>
          </a:p>
          <a:p>
            <a:r>
              <a:rPr lang="en-GB" i="1"/>
              <a:t>Hãy nhắc nhở sự ngắt lời của người khác để cho họ thấy bạn đang thực sự nghiêm túc</a:t>
            </a:r>
            <a:r>
              <a:rPr lang="en-GB"/>
              <a:t>.</a:t>
            </a:r>
          </a:p>
          <a:p>
            <a:r>
              <a:rPr lang="en-GB"/>
              <a:t>Hãy biết lắng nghe Khách hàng – thời gian là vàng. Đặc biệt là với telesales vì nó rất ngắn ngủi.</a:t>
            </a:r>
          </a:p>
          <a:p>
            <a:r>
              <a:rPr lang="en-GB"/>
              <a:t>Đừng bao giờ dành lấy “quyền được nói”</a:t>
            </a:r>
          </a:p>
          <a:p>
            <a:r>
              <a:rPr lang="en-GB"/>
              <a:t>Khi Thượng đế tạo ra con người, Người cho ta 2 tai và 1 miệng, hãy sử dụng chúng theo đúng cách.</a:t>
            </a:r>
          </a:p>
          <a:p>
            <a:r>
              <a:rPr lang="en-GB"/>
              <a:t>Cố gắng thu thập thông tin của Khách hàng được càng nhiều càng tốt</a:t>
            </a:r>
          </a:p>
          <a:p>
            <a:r>
              <a:rPr lang="en-GB"/>
              <a:t>Bạn nghe được càng nhiều, bạn càng có cơ hội bán nhiều</a:t>
            </a:r>
          </a:p>
          <a:p>
            <a:r>
              <a:rPr lang="en-GB"/>
              <a:t>Tuyệt đối tránh ngắt lời họ.</a:t>
            </a:r>
          </a:p>
          <a:p>
            <a:endParaRPr lang="en-GB"/>
          </a:p>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848ABAA-A49A-4F43-9895-47A3918A8925}" type="slidenum">
              <a:rPr lang="en-US" altLang="en-US"/>
              <a:pPr/>
              <a:t>11</a:t>
            </a:fld>
            <a:endParaRPr lang="en-US" altLang="en-US"/>
          </a:p>
        </p:txBody>
      </p:sp>
      <p:sp>
        <p:nvSpPr>
          <p:cNvPr id="258050" name="Rectangle 2"/>
          <p:cNvSpPr>
            <a:spLocks noGrp="1" noChangeArrowheads="1"/>
          </p:cNvSpPr>
          <p:nvPr>
            <p:ph type="title"/>
          </p:nvPr>
        </p:nvSpPr>
        <p:spPr/>
        <p:txBody>
          <a:bodyPr/>
          <a:lstStyle/>
          <a:p>
            <a:r>
              <a:rPr lang="en-US"/>
              <a:t>Đừng bao giờ dành lấy “quyền được nói”</a:t>
            </a:r>
          </a:p>
        </p:txBody>
      </p:sp>
      <p:sp>
        <p:nvSpPr>
          <p:cNvPr id="258051" name="Rectangle 3"/>
          <p:cNvSpPr>
            <a:spLocks noGrp="1" noChangeArrowheads="1"/>
          </p:cNvSpPr>
          <p:nvPr>
            <p:ph type="body" idx="1"/>
          </p:nvPr>
        </p:nvSpPr>
        <p:spPr/>
        <p:txBody>
          <a:bodyPr/>
          <a:lstStyle/>
          <a:p>
            <a:pPr>
              <a:lnSpc>
                <a:spcPct val="90000"/>
              </a:lnSpc>
            </a:pPr>
            <a:r>
              <a:rPr lang="en-GB"/>
              <a:t>Bạn càng chú ý lắng nghe, bạn càng thấy được nhiều hơn nhu cầu và tiềm năng của Khách hàng.</a:t>
            </a:r>
          </a:p>
          <a:p>
            <a:pPr>
              <a:lnSpc>
                <a:spcPct val="90000"/>
              </a:lnSpc>
            </a:pPr>
            <a:r>
              <a:rPr lang="en-GB"/>
              <a:t>Bàn càng nói nhiều, họ càng đi sớm…</a:t>
            </a:r>
          </a:p>
          <a:p>
            <a:pPr>
              <a:lnSpc>
                <a:spcPct val="90000"/>
              </a:lnSpc>
            </a:pPr>
            <a:r>
              <a:rPr lang="en-GB"/>
              <a:t>Mọi người sẽ nói hàng giờ liền nếu họ được nói về bản thân họ</a:t>
            </a:r>
          </a:p>
          <a:p>
            <a:pPr>
              <a:lnSpc>
                <a:spcPct val="90000"/>
              </a:lnSpc>
            </a:pPr>
            <a:r>
              <a:rPr lang="en-GB"/>
              <a:t>Im lặng cũng là một vũ khí lợi hại – Hãy biết cách im lặng.</a:t>
            </a:r>
          </a:p>
          <a:p>
            <a:pPr>
              <a:lnSpc>
                <a:spcPct val="90000"/>
              </a:lnSpc>
            </a:pPr>
            <a:endParaRPr lang="en-GB"/>
          </a:p>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D1C812A-79AC-428F-A79D-9D703C95EBA2}" type="slidenum">
              <a:rPr lang="en-US" altLang="en-US"/>
              <a:pPr/>
              <a:t>12</a:t>
            </a:fld>
            <a:endParaRPr lang="en-US" altLang="en-US"/>
          </a:p>
        </p:txBody>
      </p:sp>
      <p:sp>
        <p:nvSpPr>
          <p:cNvPr id="259074" name="Rectangle 2"/>
          <p:cNvSpPr>
            <a:spLocks noGrp="1" noChangeArrowheads="1"/>
          </p:cNvSpPr>
          <p:nvPr>
            <p:ph type="title"/>
          </p:nvPr>
        </p:nvSpPr>
        <p:spPr/>
        <p:txBody>
          <a:bodyPr/>
          <a:lstStyle/>
          <a:p>
            <a:r>
              <a:rPr lang="en-US"/>
              <a:t>Phát triển kỹ năng nói.</a:t>
            </a:r>
          </a:p>
        </p:txBody>
      </p:sp>
      <p:sp>
        <p:nvSpPr>
          <p:cNvPr id="259075" name="Rectangle 3"/>
          <p:cNvSpPr>
            <a:spLocks noGrp="1" noChangeArrowheads="1"/>
          </p:cNvSpPr>
          <p:nvPr>
            <p:ph type="body" idx="1"/>
          </p:nvPr>
        </p:nvSpPr>
        <p:spPr/>
        <p:txBody>
          <a:bodyPr/>
          <a:lstStyle/>
          <a:p>
            <a:r>
              <a:rPr lang="en-GB"/>
              <a:t>Khi bán hàng qua điện thoại, bạn không thể vận dụng những cử chỉ giao tiếp khác, ngoài nói.</a:t>
            </a:r>
          </a:p>
          <a:p>
            <a:r>
              <a:rPr lang="en-GB"/>
              <a:t>Bởi vậy hiệu quả của bạn sẽ giảm 45% nếu bạn không biết cách hạn chế.</a:t>
            </a:r>
          </a:p>
          <a:p>
            <a:r>
              <a:rPr lang="en-GB"/>
              <a:t>Bạn phải củng cố vồn từ vựng của bạn và cách bạn bắt đầu.</a:t>
            </a:r>
          </a:p>
          <a:p>
            <a:pPr>
              <a:lnSpc>
                <a:spcPct val="90000"/>
              </a:lnSpc>
            </a:pPr>
            <a:r>
              <a:rPr lang="en-GB"/>
              <a:t>Hãy nhớ, Khách hàng không thể thấy bạn.</a:t>
            </a:r>
          </a:p>
          <a:p>
            <a:pPr>
              <a:lnSpc>
                <a:spcPct val="90000"/>
              </a:lnSpc>
            </a:pPr>
            <a:r>
              <a:rPr lang="en-GB"/>
              <a:t>Bạn không thể demo một sản phẩm cụ thể.</a:t>
            </a:r>
          </a:p>
          <a:p>
            <a:pPr>
              <a:lnSpc>
                <a:spcPct val="90000"/>
              </a:lnSpc>
            </a:pPr>
            <a:r>
              <a:rPr lang="en-GB"/>
              <a:t>Bạn không thể giới thiệu tài liệu của nó.</a:t>
            </a:r>
          </a:p>
          <a:p>
            <a:pPr>
              <a:lnSpc>
                <a:spcPct val="90000"/>
              </a:lnSpc>
            </a:pPr>
            <a:r>
              <a:rPr lang="en-GB"/>
              <a:t>Họ không thể nhìn thấy những minh chứng cho sự chân thật của bạn. (Vậy nên hãy luôn lịch sự và nhã nhặn!)</a:t>
            </a:r>
          </a:p>
          <a:p>
            <a:pPr>
              <a:lnSpc>
                <a:spcPct val="90000"/>
              </a:lnSpc>
            </a:pPr>
            <a:r>
              <a:rPr lang="en-GB"/>
              <a:t>Bạn cũng không thể nhìn thấy phản ứng của họ</a:t>
            </a:r>
          </a:p>
          <a:p>
            <a:pPr>
              <a:lnSpc>
                <a:spcPct val="90000"/>
              </a:lnSpc>
            </a:pPr>
            <a:r>
              <a:rPr lang="en-GB"/>
              <a:t>Bạn cần giới thiệu về bạn một cách rõ ràng và tự tin, thu nhận phản hồi của họ, biết khi nào “chín mùi” và khi nào cần tạm dừng</a:t>
            </a:r>
          </a:p>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1289D8C-6961-43B9-8B0D-BD2D188C2B4A}" type="slidenum">
              <a:rPr lang="en-US" altLang="en-US"/>
              <a:pPr/>
              <a:t>13</a:t>
            </a:fld>
            <a:endParaRPr lang="en-US" altLang="en-US"/>
          </a:p>
        </p:txBody>
      </p:sp>
      <p:sp>
        <p:nvSpPr>
          <p:cNvPr id="260098" name="Rectangle 2"/>
          <p:cNvSpPr>
            <a:spLocks noGrp="1" noChangeArrowheads="1"/>
          </p:cNvSpPr>
          <p:nvPr>
            <p:ph type="title"/>
          </p:nvPr>
        </p:nvSpPr>
        <p:spPr/>
        <p:txBody>
          <a:bodyPr/>
          <a:lstStyle/>
          <a:p>
            <a:r>
              <a:rPr lang="en-US"/>
              <a:t>Phát triển kỹ năng nói</a:t>
            </a:r>
          </a:p>
        </p:txBody>
      </p:sp>
      <p:sp>
        <p:nvSpPr>
          <p:cNvPr id="260099" name="Rectangle 3"/>
          <p:cNvSpPr>
            <a:spLocks noGrp="1" noChangeArrowheads="1"/>
          </p:cNvSpPr>
          <p:nvPr>
            <p:ph type="body" idx="1"/>
          </p:nvPr>
        </p:nvSpPr>
        <p:spPr/>
        <p:txBody>
          <a:bodyPr/>
          <a:lstStyle/>
          <a:p>
            <a:pPr>
              <a:lnSpc>
                <a:spcPct val="90000"/>
              </a:lnSpc>
            </a:pPr>
            <a:r>
              <a:rPr lang="en-GB"/>
              <a:t>Đừng gào thét nhưng cũng đừng lí nhí.</a:t>
            </a:r>
          </a:p>
          <a:p>
            <a:pPr>
              <a:lnSpc>
                <a:spcPct val="90000"/>
              </a:lnSpc>
            </a:pPr>
            <a:r>
              <a:rPr lang="en-GB"/>
              <a:t>Nói vừa phải, không nhanh quá</a:t>
            </a:r>
          </a:p>
          <a:p>
            <a:pPr>
              <a:lnSpc>
                <a:spcPct val="90000"/>
              </a:lnSpc>
            </a:pPr>
            <a:r>
              <a:rPr lang="en-GB"/>
              <a:t>Thành thật</a:t>
            </a:r>
          </a:p>
          <a:p>
            <a:pPr>
              <a:lnSpc>
                <a:spcPct val="90000"/>
              </a:lnSpc>
            </a:pPr>
            <a:r>
              <a:rPr lang="en-GB"/>
              <a:t>Hãy khiến cho Khách hàng phải nói “Vâng” thường xuyên trong cuộc nói chuyện</a:t>
            </a:r>
          </a:p>
          <a:p>
            <a:pPr>
              <a:lnSpc>
                <a:spcPct val="90000"/>
              </a:lnSpc>
            </a:pPr>
            <a:r>
              <a:rPr lang="en-GB"/>
              <a:t>Gật đầu khi bạn đặt ra một câu hỏi đóng</a:t>
            </a:r>
          </a:p>
          <a:p>
            <a:r>
              <a:rPr lang="en-GB"/>
              <a:t>Sử dụng ngôn ngữ chủ động, khẳng định</a:t>
            </a:r>
          </a:p>
          <a:p>
            <a:pPr lvl="1"/>
            <a:r>
              <a:rPr lang="en-GB"/>
              <a:t>“Tôi chắc là” hay “Tôi biết”</a:t>
            </a:r>
          </a:p>
          <a:p>
            <a:pPr lvl="1"/>
            <a:r>
              <a:rPr lang="en-GB"/>
              <a:t>Không nên “có thể”, “có lẽ” hay “có khả năng”</a:t>
            </a:r>
          </a:p>
          <a:p>
            <a:r>
              <a:rPr lang="en-GB"/>
              <a:t>Đặt câu hỏi thường xuyên để giữ quyền chủ động và thu thập thông tin cũng nhưg phản hồi</a:t>
            </a:r>
          </a:p>
          <a:p>
            <a:r>
              <a:rPr lang="en-GB"/>
              <a:t>Sử dụng câu hỏi đóng như: “Bạn sẽ .. có phải không ạ?”,”Cái này có đúng không ạ?”</a:t>
            </a:r>
          </a:p>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5297096-A565-4C78-9030-C5F5E2DD8700}" type="slidenum">
              <a:rPr lang="en-US" altLang="en-US"/>
              <a:pPr/>
              <a:t>14</a:t>
            </a:fld>
            <a:endParaRPr lang="en-US" altLang="en-US"/>
          </a:p>
        </p:txBody>
      </p:sp>
      <p:sp>
        <p:nvSpPr>
          <p:cNvPr id="262146" name="Rectangle 2"/>
          <p:cNvSpPr>
            <a:spLocks noGrp="1" noChangeArrowheads="1"/>
          </p:cNvSpPr>
          <p:nvPr>
            <p:ph type="title"/>
          </p:nvPr>
        </p:nvSpPr>
        <p:spPr/>
        <p:txBody>
          <a:bodyPr/>
          <a:lstStyle/>
          <a:p>
            <a:r>
              <a:rPr lang="en-US"/>
              <a:t>Kỹ năng đặt câu hỏi</a:t>
            </a:r>
          </a:p>
        </p:txBody>
      </p:sp>
      <p:sp>
        <p:nvSpPr>
          <p:cNvPr id="262147" name="Rectangle 3"/>
          <p:cNvSpPr>
            <a:spLocks noGrp="1" noChangeArrowheads="1"/>
          </p:cNvSpPr>
          <p:nvPr>
            <p:ph type="body" idx="1"/>
          </p:nvPr>
        </p:nvSpPr>
        <p:spPr/>
        <p:txBody>
          <a:bodyPr/>
          <a:lstStyle/>
          <a:p>
            <a:r>
              <a:rPr lang="en-GB"/>
              <a:t>Câu hỏi mở:	Sử dụng khi bạn đang cố gắng thu thập thông tin 		hoặc làm nóng cuộc nói chuyện.</a:t>
            </a:r>
          </a:p>
          <a:p>
            <a:r>
              <a:rPr lang="en-GB"/>
              <a:t>Câu hỏi đóng:	Sử dụng khi bạn muốn kiểm tra hay xác nhận lại 		những nhận định của bạn</a:t>
            </a:r>
          </a:p>
          <a:p>
            <a:r>
              <a:rPr lang="en-GB"/>
              <a:t>Câu hỏi hướng:	Sử dụng để dẫn khách hàng tới những câu trả lời 		mà bạn muốn nghe.</a:t>
            </a:r>
          </a:p>
          <a:p>
            <a:r>
              <a:rPr lang="en-GB"/>
              <a:t>Hãy thử những câu hỏi giả định thường xuyên hơn. </a:t>
            </a:r>
          </a:p>
          <a:p>
            <a:pPr>
              <a:buFont typeface="Wingdings" pitchFamily="2" charset="2"/>
              <a:buNone/>
            </a:pPr>
            <a:r>
              <a:rPr lang="en-GB"/>
              <a:t>			“Nếu giả dụ mua, cô sẽ chọn màu gì…”</a:t>
            </a:r>
          </a:p>
          <a:p>
            <a:pPr>
              <a:buFont typeface="Wingdings" pitchFamily="2" charset="2"/>
              <a:buNone/>
            </a:pPr>
            <a:r>
              <a:rPr lang="en-GB"/>
              <a:t>			“Nếu có đặt hàng, khi nào anh sẽ đặt hàng ạ?”</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782F94C-5696-46FF-B9AE-E016CCF2805E}" type="slidenum">
              <a:rPr lang="en-US" altLang="en-US"/>
              <a:pPr/>
              <a:t>15</a:t>
            </a:fld>
            <a:endParaRPr lang="en-US" altLang="en-US"/>
          </a:p>
        </p:txBody>
      </p:sp>
      <p:sp>
        <p:nvSpPr>
          <p:cNvPr id="263170" name="Rectangle 2"/>
          <p:cNvSpPr>
            <a:spLocks noGrp="1" noChangeArrowheads="1"/>
          </p:cNvSpPr>
          <p:nvPr>
            <p:ph type="title"/>
          </p:nvPr>
        </p:nvSpPr>
        <p:spPr/>
        <p:txBody>
          <a:bodyPr/>
          <a:lstStyle/>
          <a:p>
            <a:r>
              <a:rPr lang="en-US"/>
              <a:t>Kỹ năng đặt câu hỏi</a:t>
            </a:r>
          </a:p>
        </p:txBody>
      </p:sp>
      <p:sp>
        <p:nvSpPr>
          <p:cNvPr id="263171" name="Rectangle 3"/>
          <p:cNvSpPr>
            <a:spLocks noGrp="1" noChangeArrowheads="1"/>
          </p:cNvSpPr>
          <p:nvPr>
            <p:ph type="body" idx="1"/>
          </p:nvPr>
        </p:nvSpPr>
        <p:spPr/>
        <p:txBody>
          <a:bodyPr/>
          <a:lstStyle/>
          <a:p>
            <a:pPr>
              <a:lnSpc>
                <a:spcPct val="80000"/>
              </a:lnSpc>
            </a:pPr>
            <a:r>
              <a:rPr lang="en-GB" sz="1400"/>
              <a:t>Để đạt được mục tiêu của mình – Bán – hãy sử dụng thường xuyên những câu chú thích và câu hỏi</a:t>
            </a:r>
          </a:p>
          <a:p>
            <a:pPr>
              <a:lnSpc>
                <a:spcPct val="80000"/>
              </a:lnSpc>
            </a:pPr>
            <a:r>
              <a:rPr lang="en-GB" sz="1400"/>
              <a:t>Và hãy phản ứng lại ngay khi KH có dấu hiệu của quyết định mua – Dừng đúng lúc</a:t>
            </a:r>
            <a:endParaRPr lang="en-GB" sz="1400" b="1" i="1"/>
          </a:p>
          <a:p>
            <a:pPr>
              <a:lnSpc>
                <a:spcPct val="80000"/>
              </a:lnSpc>
            </a:pPr>
            <a:endParaRPr lang="en-GB" sz="1400"/>
          </a:p>
          <a:p>
            <a:pPr>
              <a:lnSpc>
                <a:spcPct val="80000"/>
              </a:lnSpc>
            </a:pPr>
            <a:r>
              <a:rPr lang="en-GB" sz="1400" b="1"/>
              <a:t>Hỏi để lấy đơn đặt hàng</a:t>
            </a:r>
            <a:r>
              <a:rPr lang="en-GB" sz="1400"/>
              <a:t>		</a:t>
            </a:r>
          </a:p>
          <a:p>
            <a:pPr>
              <a:lnSpc>
                <a:spcPct val="80000"/>
              </a:lnSpc>
            </a:pPr>
            <a:r>
              <a:rPr lang="en-GB" sz="1400"/>
              <a:t>“Bạn có muốn đặt hàng ngay bây giờ không?”	</a:t>
            </a:r>
            <a:endParaRPr lang="en-GB" sz="1400" b="1" i="1"/>
          </a:p>
          <a:p>
            <a:pPr>
              <a:lnSpc>
                <a:spcPct val="80000"/>
              </a:lnSpc>
            </a:pPr>
            <a:endParaRPr lang="en-GB" sz="1400"/>
          </a:p>
          <a:p>
            <a:pPr>
              <a:lnSpc>
                <a:spcPct val="80000"/>
              </a:lnSpc>
            </a:pPr>
            <a:r>
              <a:rPr lang="en-GB" sz="1400" b="1"/>
              <a:t>Gợi mở những gì sẽ xảy ra sắp tới</a:t>
            </a:r>
          </a:p>
          <a:p>
            <a:pPr>
              <a:lnSpc>
                <a:spcPct val="80000"/>
              </a:lnSpc>
            </a:pPr>
            <a:r>
              <a:rPr lang="en-GB" sz="1400"/>
              <a:t>“Vâng được rồi, vậy tôi sẽ fax gửi anh một đơn đặt hàng để anh ký nhé, sau đó xin hãy gửi lại cho tôi và tôi sẽ lo phần còn lại”</a:t>
            </a:r>
            <a:endParaRPr lang="en-GB" sz="1400" b="1" i="1"/>
          </a:p>
          <a:p>
            <a:pPr>
              <a:lnSpc>
                <a:spcPct val="80000"/>
              </a:lnSpc>
            </a:pPr>
            <a:endParaRPr lang="en-GB" sz="1400"/>
          </a:p>
          <a:p>
            <a:pPr>
              <a:lnSpc>
                <a:spcPct val="80000"/>
              </a:lnSpc>
            </a:pPr>
            <a:r>
              <a:rPr lang="en-GB" sz="1400" b="1"/>
              <a:t>Đưa ra cho họ một hoặc hai sự lựa chọn</a:t>
            </a:r>
          </a:p>
          <a:p>
            <a:pPr>
              <a:lnSpc>
                <a:spcPct val="80000"/>
              </a:lnSpc>
            </a:pPr>
            <a:r>
              <a:rPr lang="en-GB" sz="1400"/>
              <a:t>“Anh có muốn bắt đầu trong ngày hôm nay hoặc ký đặt hàng ngay để chúng tôi kịp chuyển hàng cho anh trong tháng tới không?”</a:t>
            </a:r>
            <a:endParaRPr lang="en-GB" sz="1400" b="1" i="1"/>
          </a:p>
          <a:p>
            <a:pPr>
              <a:lnSpc>
                <a:spcPct val="80000"/>
              </a:lnSpc>
            </a:pPr>
            <a:endParaRPr lang="en-GB" sz="1400"/>
          </a:p>
          <a:p>
            <a:pPr>
              <a:lnSpc>
                <a:spcPct val="80000"/>
              </a:lnSpc>
            </a:pPr>
            <a:r>
              <a:rPr lang="en-GB" sz="1400" b="1"/>
              <a:t>Không đóng trực tiếp</a:t>
            </a:r>
          </a:p>
          <a:p>
            <a:pPr>
              <a:lnSpc>
                <a:spcPct val="80000"/>
              </a:lnSpc>
            </a:pPr>
            <a:r>
              <a:rPr lang="en-GB" sz="1400"/>
              <a:t>“Anh muốn tôi gửi hàng đến cho ai?”</a:t>
            </a:r>
          </a:p>
          <a:p>
            <a:pPr>
              <a:lnSpc>
                <a:spcPct val="80000"/>
              </a:lnSpc>
            </a:pPr>
            <a:r>
              <a:rPr lang="en-GB" sz="1400"/>
              <a:t>“Bao nhiêu người trong công ty anh cần sản phẩm này?”</a:t>
            </a:r>
            <a:endParaRPr lang="en-GB" sz="1400" b="1" i="1"/>
          </a:p>
          <a:p>
            <a:pPr>
              <a:lnSpc>
                <a:spcPct val="80000"/>
              </a:lnSpc>
            </a:pPr>
            <a:endParaRPr lang="en-GB" sz="1400" b="1" i="1"/>
          </a:p>
          <a:p>
            <a:pPr>
              <a:lnSpc>
                <a:spcPct val="80000"/>
              </a:lnSpc>
            </a:pPr>
            <a:r>
              <a:rPr lang="en-GB" sz="1400" b="1"/>
              <a:t>Câu hỏi giả định đóng</a:t>
            </a:r>
          </a:p>
          <a:p>
            <a:pPr>
              <a:lnSpc>
                <a:spcPct val="80000"/>
              </a:lnSpc>
            </a:pPr>
            <a:endParaRPr lang="en-GB" sz="1400" b="1"/>
          </a:p>
          <a:p>
            <a:pPr>
              <a:lnSpc>
                <a:spcPct val="80000"/>
              </a:lnSpc>
            </a:pPr>
            <a:r>
              <a:rPr lang="en-GB" sz="1400"/>
              <a:t>Lưu ý: Sau khi hỏi – hãy dừng lại (im lặng) để đợi câu trả lời.</a:t>
            </a:r>
            <a:endParaRPr lang="en-US" sz="14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3676C3E3-8BC8-4822-8F91-318DB8D7CAFE}" type="slidenum">
              <a:rPr lang="en-US" altLang="en-US"/>
              <a:pPr/>
              <a:t>16</a:t>
            </a:fld>
            <a:endParaRPr lang="en-US" altLang="en-US"/>
          </a:p>
        </p:txBody>
      </p:sp>
      <p:sp>
        <p:nvSpPr>
          <p:cNvPr id="264194" name="Rectangle 2"/>
          <p:cNvSpPr>
            <a:spLocks noGrp="1" noChangeArrowheads="1"/>
          </p:cNvSpPr>
          <p:nvPr>
            <p:ph type="title"/>
          </p:nvPr>
        </p:nvSpPr>
        <p:spPr/>
        <p:txBody>
          <a:bodyPr/>
          <a:lstStyle/>
          <a:p>
            <a:r>
              <a:rPr lang="en-US"/>
              <a:t>Xử lý vấn đề</a:t>
            </a:r>
          </a:p>
        </p:txBody>
      </p:sp>
      <p:sp>
        <p:nvSpPr>
          <p:cNvPr id="264195" name="Rectangle 3"/>
          <p:cNvSpPr>
            <a:spLocks noGrp="1" noChangeArrowheads="1"/>
          </p:cNvSpPr>
          <p:nvPr>
            <p:ph type="body" idx="1"/>
          </p:nvPr>
        </p:nvSpPr>
        <p:spPr/>
        <p:txBody>
          <a:bodyPr/>
          <a:lstStyle/>
          <a:p>
            <a:pPr marL="342900" indent="-342900"/>
            <a:r>
              <a:rPr lang="en-GB"/>
              <a:t>Nếu có sự phản đối xuất hiện, điều này thường xảy ra khi đối tượng chưa hiểu rõ vấn đề.</a:t>
            </a:r>
          </a:p>
          <a:p>
            <a:pPr marL="342900" indent="-342900"/>
            <a:r>
              <a:rPr lang="en-GB"/>
              <a:t>Đây là dấu hiệu tích cực và nó cho thấy:</a:t>
            </a:r>
          </a:p>
          <a:p>
            <a:pPr marL="769938" lvl="1" indent="-304800">
              <a:buFont typeface="Wingdings" pitchFamily="2" charset="2"/>
              <a:buAutoNum type="arabicPeriod"/>
            </a:pPr>
            <a:r>
              <a:rPr lang="en-GB"/>
              <a:t>Họ bắt đầu cảm thấy quan tâm</a:t>
            </a:r>
          </a:p>
          <a:p>
            <a:pPr marL="769938" lvl="1" indent="-304800">
              <a:buFont typeface="Wingdings" pitchFamily="2" charset="2"/>
              <a:buAutoNum type="arabicPeriod"/>
            </a:pPr>
            <a:r>
              <a:rPr lang="en-GB"/>
              <a:t>Họ đang nghĩ về những gì họ nói</a:t>
            </a:r>
          </a:p>
          <a:p>
            <a:pPr marL="769938" lvl="1" indent="-304800">
              <a:buFont typeface="Wingdings" pitchFamily="2" charset="2"/>
              <a:buAutoNum type="arabicPeriod"/>
            </a:pPr>
            <a:r>
              <a:rPr lang="en-GB"/>
              <a:t>Đấy là quan điểm hay nhận định của họ</a:t>
            </a:r>
          </a:p>
          <a:p>
            <a:pPr marL="769938" lvl="1" indent="-304800">
              <a:buFont typeface="Wingdings" pitchFamily="2" charset="2"/>
              <a:buAutoNum type="arabicPeriod"/>
            </a:pPr>
            <a:r>
              <a:rPr lang="en-GB"/>
              <a:t>Bạn được biết họ quan tâm về cái gì</a:t>
            </a:r>
          </a:p>
          <a:p>
            <a:pPr marL="769938" lvl="1" indent="-304800">
              <a:buFont typeface="Wingdings" pitchFamily="2" charset="2"/>
              <a:buAutoNum type="arabicPeriod"/>
            </a:pPr>
            <a:r>
              <a:rPr lang="en-GB"/>
              <a:t>Đây là một dấu hiệu của nhu cầu thực sự</a:t>
            </a:r>
          </a:p>
          <a:p>
            <a:pPr marL="769938" lvl="1" indent="-304800">
              <a:buFont typeface="Wingdings" pitchFamily="2" charset="2"/>
              <a:buAutoNum type="arabicPeriod"/>
            </a:pPr>
            <a:r>
              <a:rPr lang="en-GB"/>
              <a:t>Đây có thể là một thử thách mà bạn cần vượt qua.</a:t>
            </a:r>
          </a:p>
          <a:p>
            <a:pPr marL="342900" indent="-342900"/>
            <a:r>
              <a:rPr lang="en-GB"/>
              <a:t>Tất những gì bạn cần làm là trả lời cho đến khi họ hài lòng mà không tranh cãi, phủ nhận họ.</a:t>
            </a:r>
            <a:r>
              <a:rPr lang="en-US"/>
              <a:t> </a:t>
            </a:r>
          </a:p>
        </p:txBody>
      </p:sp>
      <p:pic>
        <p:nvPicPr>
          <p:cNvPr id="264196" name="Picture 4" descr="MCj0311840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8863" y="2643188"/>
            <a:ext cx="1817687" cy="18240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033A8E7-E7C0-44AA-9D81-F1AB018B7CAA}" type="slidenum">
              <a:rPr lang="en-US" altLang="en-US"/>
              <a:pPr/>
              <a:t>17</a:t>
            </a:fld>
            <a:endParaRPr lang="en-US" altLang="en-US"/>
          </a:p>
        </p:txBody>
      </p:sp>
      <p:sp>
        <p:nvSpPr>
          <p:cNvPr id="269314" name="Rectangle 2"/>
          <p:cNvSpPr>
            <a:spLocks noGrp="1" noChangeArrowheads="1"/>
          </p:cNvSpPr>
          <p:nvPr>
            <p:ph type="title"/>
          </p:nvPr>
        </p:nvSpPr>
        <p:spPr/>
        <p:txBody>
          <a:bodyPr/>
          <a:lstStyle/>
          <a:p>
            <a:r>
              <a:rPr lang="en-US"/>
              <a:t>Xử lý những cuộc gọi phàn nàn</a:t>
            </a:r>
          </a:p>
        </p:txBody>
      </p:sp>
      <p:sp>
        <p:nvSpPr>
          <p:cNvPr id="269315" name="Rectangle 3"/>
          <p:cNvSpPr>
            <a:spLocks noGrp="1" noChangeArrowheads="1"/>
          </p:cNvSpPr>
          <p:nvPr>
            <p:ph type="body" idx="1"/>
          </p:nvPr>
        </p:nvSpPr>
        <p:spPr/>
        <p:txBody>
          <a:bodyPr/>
          <a:lstStyle/>
          <a:p>
            <a:pPr>
              <a:lnSpc>
                <a:spcPct val="90000"/>
              </a:lnSpc>
            </a:pPr>
            <a:r>
              <a:rPr lang="en-GB"/>
              <a:t>Lắng nghe và không ngắt lời họ</a:t>
            </a:r>
          </a:p>
          <a:p>
            <a:pPr>
              <a:lnSpc>
                <a:spcPct val="90000"/>
              </a:lnSpc>
            </a:pPr>
            <a:r>
              <a:rPr lang="en-GB"/>
              <a:t>Hỏi để biết thêm thông tin và sự giải tích</a:t>
            </a:r>
          </a:p>
          <a:p>
            <a:pPr>
              <a:lnSpc>
                <a:spcPct val="90000"/>
              </a:lnSpc>
            </a:pPr>
            <a:r>
              <a:rPr lang="en-GB"/>
              <a:t>Tóm tắt toàn bộ lại với người gọi và đợi sự xác nhận</a:t>
            </a:r>
          </a:p>
          <a:p>
            <a:pPr>
              <a:lnSpc>
                <a:spcPct val="90000"/>
              </a:lnSpc>
            </a:pPr>
            <a:r>
              <a:rPr lang="en-GB"/>
              <a:t>Cảm ơn vì họ đã cho bạn biết về vấn đề này.</a:t>
            </a:r>
          </a:p>
          <a:p>
            <a:pPr>
              <a:lnSpc>
                <a:spcPct val="90000"/>
              </a:lnSpc>
            </a:pPr>
            <a:r>
              <a:rPr lang="en-GB"/>
              <a:t>Đưa ra lời hứa về hướng giải quyết và gọi lại cho họ ngay khi có thể</a:t>
            </a:r>
          </a:p>
          <a:p>
            <a:pPr>
              <a:lnSpc>
                <a:spcPct val="90000"/>
              </a:lnSpc>
            </a:pPr>
            <a:r>
              <a:rPr lang="en-GB"/>
              <a:t>Nói với họ rằng cái gì sẽ được giải quyết và khi nào</a:t>
            </a:r>
          </a:p>
          <a:p>
            <a:pPr>
              <a:lnSpc>
                <a:spcPct val="90000"/>
              </a:lnSpc>
            </a:pPr>
            <a:r>
              <a:rPr lang="en-GB"/>
              <a:t>Đảm bảo rằng vấn đề phải được giải quyết</a:t>
            </a:r>
          </a:p>
          <a:p>
            <a:pPr>
              <a:lnSpc>
                <a:spcPct val="90000"/>
              </a:lnSpc>
            </a:pPr>
            <a:r>
              <a:rPr lang="en-GB"/>
              <a:t>Gọi lại cho họ sau khi có giải pháp giải quyết</a:t>
            </a:r>
          </a:p>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9668ECC-0E50-48E6-B9DF-6014C142D399}" type="slidenum">
              <a:rPr lang="en-US" altLang="en-US"/>
              <a:pPr/>
              <a:t>18</a:t>
            </a:fld>
            <a:endParaRPr lang="en-US" altLang="en-US"/>
          </a:p>
        </p:txBody>
      </p:sp>
      <p:sp>
        <p:nvSpPr>
          <p:cNvPr id="265218" name="Rectangle 2"/>
          <p:cNvSpPr>
            <a:spLocks noGrp="1" noChangeArrowheads="1"/>
          </p:cNvSpPr>
          <p:nvPr>
            <p:ph type="title"/>
          </p:nvPr>
        </p:nvSpPr>
        <p:spPr/>
        <p:txBody>
          <a:bodyPr/>
          <a:lstStyle/>
          <a:p>
            <a:r>
              <a:rPr lang="en-US"/>
              <a:t>Tiếp nhận các cuộc gọi một cách chuyên nghiệp</a:t>
            </a:r>
          </a:p>
        </p:txBody>
      </p:sp>
      <p:sp>
        <p:nvSpPr>
          <p:cNvPr id="265219" name="Rectangle 3"/>
          <p:cNvSpPr>
            <a:spLocks noGrp="1" noChangeArrowheads="1"/>
          </p:cNvSpPr>
          <p:nvPr>
            <p:ph type="body" idx="1"/>
          </p:nvPr>
        </p:nvSpPr>
        <p:spPr/>
        <p:txBody>
          <a:bodyPr/>
          <a:lstStyle/>
          <a:p>
            <a:pPr marL="342900" indent="-342900"/>
            <a:r>
              <a:rPr lang="en-GB"/>
              <a:t>Có bốn dạng các cuộc gọi đến:</a:t>
            </a:r>
          </a:p>
          <a:p>
            <a:pPr marL="769938" lvl="1" indent="-304800">
              <a:buFont typeface="Wingdings" pitchFamily="2" charset="2"/>
              <a:buAutoNum type="arabicPeriod"/>
            </a:pPr>
            <a:r>
              <a:rPr lang="en-GB"/>
              <a:t>ĐẶT HÀNG</a:t>
            </a:r>
          </a:p>
          <a:p>
            <a:pPr marL="769938" lvl="1" indent="-304800">
              <a:buFont typeface="Wingdings" pitchFamily="2" charset="2"/>
              <a:buAutoNum type="arabicPeriod"/>
            </a:pPr>
            <a:r>
              <a:rPr lang="en-GB"/>
              <a:t>PHÀN NÀN</a:t>
            </a:r>
          </a:p>
          <a:p>
            <a:pPr marL="769938" lvl="1" indent="-304800">
              <a:buFont typeface="Wingdings" pitchFamily="2" charset="2"/>
              <a:buAutoNum type="arabicPeriod"/>
            </a:pPr>
            <a:r>
              <a:rPr lang="en-GB"/>
              <a:t>KHÁCH HÀNG TIỀM NĂNG/HỎI THÔNG TIN</a:t>
            </a:r>
          </a:p>
          <a:p>
            <a:pPr marL="769938" lvl="1" indent="-304800">
              <a:buFont typeface="Wingdings" pitchFamily="2" charset="2"/>
              <a:buAutoNum type="arabicPeriod"/>
            </a:pPr>
            <a:r>
              <a:rPr lang="en-GB"/>
              <a:t>NHỮNG THẮC MẮC VỀ ĐẶT HÀNG…</a:t>
            </a:r>
          </a:p>
          <a:p>
            <a:pPr marL="342900" indent="-342900"/>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F6F3B9-0337-49D3-806F-082D733AC31D}" type="slidenum">
              <a:rPr lang="en-US" altLang="en-US"/>
              <a:pPr/>
              <a:t>19</a:t>
            </a:fld>
            <a:endParaRPr lang="en-US" altLang="en-US"/>
          </a:p>
        </p:txBody>
      </p:sp>
      <p:sp>
        <p:nvSpPr>
          <p:cNvPr id="266242" name="Rectangle 2"/>
          <p:cNvSpPr>
            <a:spLocks noGrp="1" noChangeArrowheads="1"/>
          </p:cNvSpPr>
          <p:nvPr>
            <p:ph type="title"/>
          </p:nvPr>
        </p:nvSpPr>
        <p:spPr/>
        <p:txBody>
          <a:bodyPr/>
          <a:lstStyle/>
          <a:p>
            <a:r>
              <a:rPr lang="en-US"/>
              <a:t>Tiếp nhận các cuộc gọi một cách chuyên nghiệp</a:t>
            </a:r>
          </a:p>
        </p:txBody>
      </p:sp>
      <p:sp>
        <p:nvSpPr>
          <p:cNvPr id="266243" name="Rectangle 3"/>
          <p:cNvSpPr>
            <a:spLocks noGrp="1" noChangeArrowheads="1"/>
          </p:cNvSpPr>
          <p:nvPr>
            <p:ph type="body" idx="1"/>
          </p:nvPr>
        </p:nvSpPr>
        <p:spPr/>
        <p:txBody>
          <a:bodyPr/>
          <a:lstStyle/>
          <a:p>
            <a:r>
              <a:rPr lang="en-GB"/>
              <a:t>Mỉm cười khi bạn nhấc điện thoại (không nên để quá 3 hồi chuông)</a:t>
            </a:r>
          </a:p>
          <a:p>
            <a:r>
              <a:rPr lang="en-GB"/>
              <a:t>Bắt đầu bạn cần xác định:</a:t>
            </a:r>
          </a:p>
          <a:p>
            <a:pPr lvl="1"/>
            <a:r>
              <a:rPr lang="en-GB"/>
              <a:t>Ai đang gọi đến</a:t>
            </a:r>
          </a:p>
          <a:p>
            <a:pPr lvl="1"/>
            <a:r>
              <a:rPr lang="en-GB"/>
              <a:t>Họ cần gì?</a:t>
            </a:r>
          </a:p>
          <a:p>
            <a:pPr lvl="1"/>
            <a:r>
              <a:rPr lang="en-GB"/>
              <a:t>Họ gọi đến từ công ty nào?</a:t>
            </a:r>
          </a:p>
          <a:p>
            <a:pPr lvl="1"/>
            <a:r>
              <a:rPr lang="en-GB"/>
              <a:t>Họ muốn nõi chuyện với ai?</a:t>
            </a:r>
          </a:p>
          <a:p>
            <a:pPr lvl="1">
              <a:buFont typeface="Wingdings" pitchFamily="2" charset="2"/>
              <a:buNone/>
            </a:pPr>
            <a:endParaRPr lang="en-GB"/>
          </a:p>
          <a:p>
            <a:pPr lvl="1">
              <a:buFont typeface="Wingdings" pitchFamily="2" charset="2"/>
              <a:buNone/>
            </a:pPr>
            <a:r>
              <a:rPr lang="en-GB"/>
              <a:t>VÀ LUÔN NHỚ LÀ – KHÔNG ĐƯỢC CƯỚP LỜI HỌ</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78360B13-7038-4C25-846C-604F143B260C}" type="slidenum">
              <a:rPr lang="en-US" altLang="en-US"/>
              <a:pPr/>
              <a:t>2</a:t>
            </a:fld>
            <a:endParaRPr lang="en-US" altLang="en-US"/>
          </a:p>
        </p:txBody>
      </p:sp>
      <p:sp>
        <p:nvSpPr>
          <p:cNvPr id="247810" name="Rectangle 2"/>
          <p:cNvSpPr>
            <a:spLocks noGrp="1" noChangeArrowheads="1"/>
          </p:cNvSpPr>
          <p:nvPr>
            <p:ph type="title"/>
          </p:nvPr>
        </p:nvSpPr>
        <p:spPr/>
        <p:txBody>
          <a:bodyPr/>
          <a:lstStyle/>
          <a:p>
            <a:r>
              <a:rPr lang="en-US"/>
              <a:t>Mục tiêu khóa học</a:t>
            </a:r>
          </a:p>
        </p:txBody>
      </p:sp>
      <p:sp>
        <p:nvSpPr>
          <p:cNvPr id="247811" name="Rectangle 3"/>
          <p:cNvSpPr>
            <a:spLocks noGrp="1" noChangeArrowheads="1"/>
          </p:cNvSpPr>
          <p:nvPr>
            <p:ph type="body" idx="1"/>
          </p:nvPr>
        </p:nvSpPr>
        <p:spPr/>
        <p:txBody>
          <a:bodyPr/>
          <a:lstStyle/>
          <a:p>
            <a:r>
              <a:rPr lang="en-US"/>
              <a:t>Cung cấp những kỹ năng căn bản của bán hàng qua điện thoại</a:t>
            </a:r>
          </a:p>
          <a:p>
            <a:r>
              <a:rPr lang="en-US"/>
              <a:t>Nâng cao hiệu quả bán hàng</a:t>
            </a:r>
          </a:p>
          <a:p>
            <a:r>
              <a:rPr lang="en-US"/>
              <a:t>Giúp bạn tự tin và chủ động hơn trong công việc</a:t>
            </a:r>
          </a:p>
          <a:p>
            <a:endParaRPr lang="en-US"/>
          </a:p>
          <a:p>
            <a:endParaRPr lang="en-US"/>
          </a:p>
        </p:txBody>
      </p:sp>
      <p:pic>
        <p:nvPicPr>
          <p:cNvPr id="247812" name="Picture 4" descr="MCj0333288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73375" y="3298825"/>
            <a:ext cx="3484563" cy="2263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95B5F11-A3BC-4DD6-A350-1572F4BA732A}" type="slidenum">
              <a:rPr lang="en-US" altLang="en-US"/>
              <a:pPr/>
              <a:t>20</a:t>
            </a:fld>
            <a:endParaRPr lang="en-US" altLang="en-US"/>
          </a:p>
        </p:txBody>
      </p:sp>
      <p:sp>
        <p:nvSpPr>
          <p:cNvPr id="267266" name="Rectangle 2"/>
          <p:cNvSpPr>
            <a:spLocks noGrp="1" noChangeArrowheads="1"/>
          </p:cNvSpPr>
          <p:nvPr>
            <p:ph type="title"/>
          </p:nvPr>
        </p:nvSpPr>
        <p:spPr/>
        <p:txBody>
          <a:bodyPr/>
          <a:lstStyle/>
          <a:p>
            <a:r>
              <a:rPr lang="en-US"/>
              <a:t>Tiếp nhận các cuộc gọi một cách chuyên nghiệp</a:t>
            </a:r>
          </a:p>
        </p:txBody>
      </p:sp>
      <p:sp>
        <p:nvSpPr>
          <p:cNvPr id="267267" name="Rectangle 3"/>
          <p:cNvSpPr>
            <a:spLocks noGrp="1" noChangeArrowheads="1"/>
          </p:cNvSpPr>
          <p:nvPr>
            <p:ph type="body" idx="1"/>
          </p:nvPr>
        </p:nvSpPr>
        <p:spPr/>
        <p:txBody>
          <a:bodyPr/>
          <a:lstStyle/>
          <a:p>
            <a:r>
              <a:rPr lang="en-GB"/>
              <a:t>ẤN TƯỢNG đầu tiên bao giờ cũng quan trọng nhất.</a:t>
            </a:r>
          </a:p>
          <a:p>
            <a:r>
              <a:rPr lang="en-GB"/>
              <a:t>Bạn nên nói một cách thiện chí, chuyên nghiệp, lịch sự, nhã nhặn và ấm áp</a:t>
            </a:r>
          </a:p>
          <a:p>
            <a:r>
              <a:rPr lang="en-GB"/>
              <a:t>Không nên thể hiện sự khác biệt, bận bịu, không hứng thú, quát tháo tạo ra khoảng cách với người gọi</a:t>
            </a:r>
          </a:p>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AB3843D-1F45-41B2-8DB3-11F194B7BDFA}" type="slidenum">
              <a:rPr lang="en-US" altLang="en-US"/>
              <a:pPr/>
              <a:t>21</a:t>
            </a:fld>
            <a:endParaRPr lang="en-US" altLang="en-US"/>
          </a:p>
        </p:txBody>
      </p:sp>
      <p:sp>
        <p:nvSpPr>
          <p:cNvPr id="268290" name="Rectangle 2"/>
          <p:cNvSpPr>
            <a:spLocks noGrp="1" noChangeArrowheads="1"/>
          </p:cNvSpPr>
          <p:nvPr>
            <p:ph type="title"/>
          </p:nvPr>
        </p:nvSpPr>
        <p:spPr/>
        <p:txBody>
          <a:bodyPr/>
          <a:lstStyle/>
          <a:p>
            <a:r>
              <a:rPr lang="en-US"/>
              <a:t>Kết thúc cuộc gọi một cách chuyên nghiệp</a:t>
            </a:r>
          </a:p>
        </p:txBody>
      </p:sp>
      <p:sp>
        <p:nvSpPr>
          <p:cNvPr id="268291" name="Rectangle 3"/>
          <p:cNvSpPr>
            <a:spLocks noGrp="1" noChangeArrowheads="1"/>
          </p:cNvSpPr>
          <p:nvPr>
            <p:ph type="body" idx="1"/>
          </p:nvPr>
        </p:nvSpPr>
        <p:spPr/>
        <p:txBody>
          <a:bodyPr/>
          <a:lstStyle/>
          <a:p>
            <a:pPr>
              <a:lnSpc>
                <a:spcPct val="90000"/>
              </a:lnSpc>
            </a:pPr>
            <a:r>
              <a:rPr lang="en-GB"/>
              <a:t>7 bước để bạn kết thúc cuộc gọi một cách hoàn chỉnh:</a:t>
            </a:r>
          </a:p>
          <a:p>
            <a:pPr lvl="1">
              <a:lnSpc>
                <a:spcPct val="90000"/>
              </a:lnSpc>
            </a:pPr>
            <a:r>
              <a:rPr lang="en-GB"/>
              <a:t>Xác nhận lại thông tin với người gọi, cả những tiểu tiết.</a:t>
            </a:r>
          </a:p>
          <a:p>
            <a:pPr lvl="1">
              <a:lnSpc>
                <a:spcPct val="90000"/>
              </a:lnSpc>
            </a:pPr>
            <a:r>
              <a:rPr lang="en-GB"/>
              <a:t>Cảm ơn họ đã gọi điện/thắc mắc/quan tâm…</a:t>
            </a:r>
          </a:p>
          <a:p>
            <a:pPr lvl="1">
              <a:lnSpc>
                <a:spcPct val="90000"/>
              </a:lnSpc>
            </a:pPr>
            <a:r>
              <a:rPr lang="en-GB"/>
              <a:t>Mong muốn được nhận cuộc gọi của họ</a:t>
            </a:r>
          </a:p>
          <a:p>
            <a:pPr lvl="1">
              <a:lnSpc>
                <a:spcPct val="90000"/>
              </a:lnSpc>
            </a:pPr>
            <a:r>
              <a:rPr lang="en-GB"/>
              <a:t>Tìm sự trợ giúp (nếu thấy hợp lý) </a:t>
            </a:r>
          </a:p>
          <a:p>
            <a:pPr lvl="1">
              <a:lnSpc>
                <a:spcPct val="90000"/>
              </a:lnSpc>
              <a:buFont typeface="Wingdings" pitchFamily="2" charset="2"/>
              <a:buNone/>
            </a:pPr>
            <a:r>
              <a:rPr lang="en-GB"/>
              <a:t>	– làm cách nào để liên lạc lại với họ…</a:t>
            </a:r>
          </a:p>
          <a:p>
            <a:pPr lvl="1">
              <a:lnSpc>
                <a:spcPct val="90000"/>
              </a:lnSpc>
            </a:pPr>
            <a:r>
              <a:rPr lang="en-GB"/>
              <a:t>Chúc tụng</a:t>
            </a:r>
          </a:p>
          <a:p>
            <a:pPr lvl="1">
              <a:lnSpc>
                <a:spcPct val="90000"/>
              </a:lnSpc>
            </a:pPr>
            <a:r>
              <a:rPr lang="en-GB"/>
              <a:t>Nói lời tạm biệt</a:t>
            </a:r>
          </a:p>
          <a:p>
            <a:pPr lvl="1">
              <a:lnSpc>
                <a:spcPct val="90000"/>
              </a:lnSpc>
            </a:pPr>
            <a:r>
              <a:rPr lang="en-GB"/>
              <a:t>Luôn là người dập điện thoại sau.</a:t>
            </a:r>
          </a:p>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58C2029-C7D2-4EFD-8728-2672646F800A}" type="slidenum">
              <a:rPr lang="en-US" altLang="en-US"/>
              <a:pPr/>
              <a:t>22</a:t>
            </a:fld>
            <a:endParaRPr lang="en-US" altLang="en-US"/>
          </a:p>
        </p:txBody>
      </p:sp>
      <p:sp>
        <p:nvSpPr>
          <p:cNvPr id="261122" name="Rectangle 2"/>
          <p:cNvSpPr>
            <a:spLocks noGrp="1" noChangeArrowheads="1"/>
          </p:cNvSpPr>
          <p:nvPr>
            <p:ph type="title"/>
          </p:nvPr>
        </p:nvSpPr>
        <p:spPr/>
        <p:txBody>
          <a:bodyPr/>
          <a:lstStyle/>
          <a:p>
            <a:r>
              <a:rPr lang="en-US"/>
              <a:t>Chuẩn bị tốt</a:t>
            </a:r>
          </a:p>
        </p:txBody>
      </p:sp>
      <p:sp>
        <p:nvSpPr>
          <p:cNvPr id="261123" name="Rectangle 3"/>
          <p:cNvSpPr>
            <a:spLocks noGrp="1" noChangeArrowheads="1"/>
          </p:cNvSpPr>
          <p:nvPr>
            <p:ph type="body" idx="1"/>
          </p:nvPr>
        </p:nvSpPr>
        <p:spPr/>
        <p:txBody>
          <a:bodyPr/>
          <a:lstStyle/>
          <a:p>
            <a:pPr>
              <a:lnSpc>
                <a:spcPct val="90000"/>
              </a:lnSpc>
            </a:pPr>
            <a:r>
              <a:rPr lang="en-GB"/>
              <a:t>Để chuẩn bị cho cuộc gọi, hẹn gặp, báo giá hay lấy đặt hàng, bạn phải biết:</a:t>
            </a:r>
          </a:p>
          <a:p>
            <a:pPr>
              <a:lnSpc>
                <a:spcPct val="90000"/>
              </a:lnSpc>
              <a:buFont typeface="Wingdings" pitchFamily="2" charset="2"/>
              <a:buNone/>
            </a:pPr>
            <a:endParaRPr lang="en-GB" sz="900"/>
          </a:p>
          <a:p>
            <a:pPr lvl="1">
              <a:lnSpc>
                <a:spcPct val="90000"/>
              </a:lnSpc>
            </a:pPr>
            <a:r>
              <a:rPr lang="en-GB" sz="1400" b="1"/>
              <a:t>Lịch sử bán hàng của công ty bạn.</a:t>
            </a:r>
          </a:p>
          <a:p>
            <a:pPr lvl="1">
              <a:lnSpc>
                <a:spcPct val="90000"/>
              </a:lnSpc>
            </a:pPr>
            <a:r>
              <a:rPr lang="en-GB" sz="1400" b="1"/>
              <a:t>Chức năng, lợi ích và thông số thực tế về sản phẩm và dịch vụ</a:t>
            </a:r>
          </a:p>
          <a:p>
            <a:pPr lvl="1">
              <a:lnSpc>
                <a:spcPct val="90000"/>
              </a:lnSpc>
            </a:pPr>
            <a:r>
              <a:rPr lang="en-GB" sz="1400" b="1"/>
              <a:t>Quá trình hình thành công ty và nhân sự</a:t>
            </a:r>
          </a:p>
          <a:p>
            <a:pPr lvl="1">
              <a:lnSpc>
                <a:spcPct val="90000"/>
              </a:lnSpc>
            </a:pPr>
            <a:r>
              <a:rPr lang="en-GB" sz="1400" b="1"/>
              <a:t>Mấu báo giá và đơn đặt hàng.</a:t>
            </a:r>
          </a:p>
          <a:p>
            <a:pPr lvl="1">
              <a:lnSpc>
                <a:spcPct val="90000"/>
              </a:lnSpc>
            </a:pPr>
            <a:r>
              <a:rPr lang="en-GB" sz="1400" b="1"/>
              <a:t>Đối thủ cạnh tranh của bạn</a:t>
            </a:r>
          </a:p>
          <a:p>
            <a:pPr lvl="1">
              <a:lnSpc>
                <a:spcPct val="90000"/>
              </a:lnSpc>
            </a:pPr>
            <a:r>
              <a:rPr lang="en-GB" sz="1400" b="1"/>
              <a:t>Cách lưu lại nội dung những cuộc trao đổi. </a:t>
            </a:r>
          </a:p>
          <a:p>
            <a:pPr lvl="1">
              <a:lnSpc>
                <a:spcPct val="90000"/>
              </a:lnSpc>
            </a:pPr>
            <a:r>
              <a:rPr lang="en-GB" sz="1400" b="1"/>
              <a:t>Cách cập nhật lịch làm việc của bạn thường xuyên</a:t>
            </a:r>
          </a:p>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0E8F939-2CEF-414B-B008-01605C811FFD}" type="slidenum">
              <a:rPr lang="en-US" altLang="en-US"/>
              <a:pPr/>
              <a:t>23</a:t>
            </a:fld>
            <a:endParaRPr lang="en-US" altLang="en-US"/>
          </a:p>
        </p:txBody>
      </p:sp>
      <p:sp>
        <p:nvSpPr>
          <p:cNvPr id="271362" name="Rectangle 2"/>
          <p:cNvSpPr>
            <a:spLocks noGrp="1" noChangeArrowheads="1"/>
          </p:cNvSpPr>
          <p:nvPr>
            <p:ph type="title"/>
          </p:nvPr>
        </p:nvSpPr>
        <p:spPr/>
        <p:txBody>
          <a:bodyPr/>
          <a:lstStyle/>
          <a:p>
            <a:r>
              <a:rPr lang="en-US"/>
              <a:t>Lưu ý</a:t>
            </a:r>
          </a:p>
        </p:txBody>
      </p:sp>
      <p:sp>
        <p:nvSpPr>
          <p:cNvPr id="271363" name="Rectangle 3"/>
          <p:cNvSpPr>
            <a:spLocks noGrp="1" noChangeArrowheads="1"/>
          </p:cNvSpPr>
          <p:nvPr>
            <p:ph type="body" idx="1"/>
          </p:nvPr>
        </p:nvSpPr>
        <p:spPr/>
        <p:txBody>
          <a:bodyPr/>
          <a:lstStyle/>
          <a:p>
            <a:r>
              <a:rPr lang="en-GB"/>
              <a:t>Tại sao mọi người lại quyết định mua?</a:t>
            </a:r>
          </a:p>
          <a:p>
            <a:pPr lvl="1"/>
            <a:r>
              <a:rPr lang="en-GB"/>
              <a:t>Nhu cầu là từ tự nhiên – Mong muốn là từ cảm xúc</a:t>
            </a:r>
          </a:p>
          <a:p>
            <a:pPr lvl="1"/>
            <a:r>
              <a:rPr lang="en-GB"/>
              <a:t>Mục đích của bạn là tạo nên một mong muốn mua</a:t>
            </a:r>
          </a:p>
          <a:p>
            <a:pPr lvl="1"/>
            <a:r>
              <a:rPr lang="en-GB"/>
              <a:t>Bán những lợi ích – ý tưởng đằng sau sản phẩm</a:t>
            </a:r>
          </a:p>
          <a:p>
            <a:pPr lvl="1"/>
            <a:r>
              <a:rPr lang="en-GB"/>
              <a:t>Vẽ lên một bức tranh để KH có thể dễ dàng tưởng tượng</a:t>
            </a:r>
          </a:p>
          <a:p>
            <a:pPr lvl="1"/>
            <a:r>
              <a:rPr lang="en-GB"/>
              <a:t>Rõ ràng và đi thẳng vào vấn đề - tránh dùng từ chuyên môn, khó hiểu</a:t>
            </a:r>
          </a:p>
          <a:p>
            <a:pPr lvl="1"/>
            <a:r>
              <a:rPr lang="en-GB"/>
              <a:t>Đừng áp đặt quan điểm của bạn cho KH</a:t>
            </a:r>
          </a:p>
          <a:p>
            <a:pPr lvl="1"/>
            <a:r>
              <a:rPr lang="en-GB"/>
              <a:t>Mà hãy gợi ý hay đề đạt</a:t>
            </a:r>
          </a:p>
          <a:p>
            <a:pPr lvl="1"/>
            <a:r>
              <a:rPr lang="en-GB"/>
              <a:t>Hãy say mê – nó rất dễ truyền cho người khác!</a:t>
            </a:r>
          </a:p>
          <a:p>
            <a:pPr lvl="1"/>
            <a:r>
              <a:rPr lang="en-GB"/>
              <a:t>Sử dụng dọng nói của bạn sao cho tăng tối đa hiệu quả giao tiếp – hãy tự tin</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5566770B-6B73-462B-94D7-57420FE8CA75}" type="slidenum">
              <a:rPr lang="en-US" altLang="en-US"/>
              <a:pPr/>
              <a:t>24</a:t>
            </a:fld>
            <a:endParaRPr lang="en-US" altLang="en-US"/>
          </a:p>
        </p:txBody>
      </p:sp>
      <p:sp>
        <p:nvSpPr>
          <p:cNvPr id="270338" name="Rectangle 2"/>
          <p:cNvSpPr>
            <a:spLocks noGrp="1" noChangeArrowheads="1"/>
          </p:cNvSpPr>
          <p:nvPr>
            <p:ph type="title"/>
          </p:nvPr>
        </p:nvSpPr>
        <p:spPr/>
        <p:txBody>
          <a:bodyPr/>
          <a:lstStyle/>
          <a:p>
            <a:r>
              <a:rPr lang="en-US"/>
              <a:t>Câu hỏi thảo luận</a:t>
            </a:r>
          </a:p>
        </p:txBody>
      </p:sp>
      <p:sp>
        <p:nvSpPr>
          <p:cNvPr id="270339" name="Rectangle 3"/>
          <p:cNvSpPr>
            <a:spLocks noGrp="1" noChangeArrowheads="1"/>
          </p:cNvSpPr>
          <p:nvPr>
            <p:ph type="body" idx="1"/>
          </p:nvPr>
        </p:nvSpPr>
        <p:spPr/>
        <p:txBody>
          <a:bodyPr/>
          <a:lstStyle/>
          <a:p>
            <a:r>
              <a:rPr lang="en-US"/>
              <a:t>Làm sao để loại bỏ lỗi sợ hãi của việc gọi điện?</a:t>
            </a:r>
          </a:p>
          <a:p>
            <a:r>
              <a:rPr lang="en-US"/>
              <a:t>Tạo lập một không khí thân thiện, quan hệ tốt</a:t>
            </a:r>
          </a:p>
          <a:p>
            <a:r>
              <a:rPr lang="en-US"/>
              <a:t>Những câu hỏi mà bạn ưa thích? Tại sao?</a:t>
            </a:r>
          </a:p>
          <a:p>
            <a:r>
              <a:rPr lang="en-US"/>
              <a:t>Hoàn hảo?</a:t>
            </a:r>
          </a:p>
          <a:p>
            <a:endParaRPr lang="en-US"/>
          </a:p>
        </p:txBody>
      </p:sp>
      <p:sp>
        <p:nvSpPr>
          <p:cNvPr id="270340" name="Text Box 4"/>
          <p:cNvSpPr txBox="1">
            <a:spLocks noChangeArrowheads="1"/>
          </p:cNvSpPr>
          <p:nvPr/>
        </p:nvSpPr>
        <p:spPr bwMode="auto">
          <a:xfrm>
            <a:off x="4648200" y="5943600"/>
            <a:ext cx="41910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rgbClr val="FFCC00"/>
                </a:solidFill>
              </a:rPr>
              <a:t>Website: </a:t>
            </a:r>
            <a:r>
              <a:rPr lang="en-US">
                <a:solidFill>
                  <a:srgbClr val="FFCC00"/>
                </a:solidFill>
                <a:hlinkClick r:id="rId2"/>
              </a:rPr>
              <a:t>www.phanmemgiaoduc.vn</a:t>
            </a:r>
            <a:endParaRPr lang="en-US">
              <a:solidFill>
                <a:srgbClr val="FFCC00"/>
              </a:solidFill>
            </a:endParaRPr>
          </a:p>
          <a:p>
            <a:pPr>
              <a:spcBef>
                <a:spcPct val="50000"/>
              </a:spcBef>
            </a:pPr>
            <a:endParaRPr lang="en-US">
              <a:solidFill>
                <a:srgbClr val="FFCC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3F22582-FB7C-423A-A045-2AA7FA31CBDB}" type="slidenum">
              <a:rPr lang="en-US" altLang="en-US"/>
              <a:pPr/>
              <a:t>3</a:t>
            </a:fld>
            <a:endParaRPr lang="en-US" altLang="en-US"/>
          </a:p>
        </p:txBody>
      </p:sp>
      <p:sp>
        <p:nvSpPr>
          <p:cNvPr id="249858" name="Rectangle 2"/>
          <p:cNvSpPr>
            <a:spLocks noGrp="1" noChangeArrowheads="1"/>
          </p:cNvSpPr>
          <p:nvPr>
            <p:ph type="title"/>
          </p:nvPr>
        </p:nvSpPr>
        <p:spPr/>
        <p:txBody>
          <a:bodyPr/>
          <a:lstStyle/>
          <a:p>
            <a:r>
              <a:rPr lang="en-US"/>
              <a:t>Sự cần thiết của bán hàng qua điện thoại</a:t>
            </a:r>
          </a:p>
        </p:txBody>
      </p:sp>
      <p:sp>
        <p:nvSpPr>
          <p:cNvPr id="249859" name="Rectangle 3"/>
          <p:cNvSpPr>
            <a:spLocks noGrp="1" noChangeArrowheads="1"/>
          </p:cNvSpPr>
          <p:nvPr>
            <p:ph type="body" idx="1"/>
          </p:nvPr>
        </p:nvSpPr>
        <p:spPr/>
        <p:txBody>
          <a:bodyPr/>
          <a:lstStyle/>
          <a:p>
            <a:r>
              <a:rPr lang="en-US"/>
              <a:t>Với thời đại công nghệ thông tin và viễn thông phát triển, trên 70% cuộc tiếp xúc của bạn với Khách hàng là qua điện thoại</a:t>
            </a:r>
          </a:p>
          <a:p>
            <a:pPr lvl="1"/>
            <a:r>
              <a:rPr lang="en-US"/>
              <a:t>Bán hàng qua điện thoại</a:t>
            </a:r>
          </a:p>
          <a:p>
            <a:pPr lvl="1"/>
            <a:r>
              <a:rPr lang="en-US"/>
              <a:t>Chăm sóc Khách hàng qua điện thoại</a:t>
            </a:r>
          </a:p>
          <a:p>
            <a:pPr lvl="1"/>
            <a:r>
              <a:rPr lang="en-US"/>
              <a:t>Giao dịch giữa với các đối tác và đồng nghiệp</a:t>
            </a:r>
          </a:p>
          <a:p>
            <a:pPr lvl="1"/>
            <a:r>
              <a:rPr lang="en-US"/>
              <a:t>Tư vấn và giải đáp thắc mắc qua điện thoại</a:t>
            </a:r>
          </a:p>
          <a:p>
            <a:pPr lvl="1"/>
            <a:r>
              <a:rPr lang="en-US"/>
              <a:t>…</a:t>
            </a:r>
          </a:p>
          <a:p>
            <a:r>
              <a:rPr lang="en-US"/>
              <a:t>Vì vậy, những kỹ năng bán hàng và giao tiếp qua điện thoại sẽ giúp bạn nâng cao đáng kể hiệu quả công việc của  bạn.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0B8AA418-6810-4916-B375-0EF5F2667EBE}" type="slidenum">
              <a:rPr lang="en-US" altLang="en-US"/>
              <a:pPr/>
              <a:t>4</a:t>
            </a:fld>
            <a:endParaRPr lang="en-US" altLang="en-US"/>
          </a:p>
        </p:txBody>
      </p:sp>
      <p:sp>
        <p:nvSpPr>
          <p:cNvPr id="250882" name="Rectangle 2"/>
          <p:cNvSpPr>
            <a:spLocks noGrp="1" noChangeArrowheads="1"/>
          </p:cNvSpPr>
          <p:nvPr>
            <p:ph type="title"/>
          </p:nvPr>
        </p:nvSpPr>
        <p:spPr/>
        <p:txBody>
          <a:bodyPr/>
          <a:lstStyle/>
          <a:p>
            <a:r>
              <a:rPr lang="en-US"/>
              <a:t>Sự cần thiết của bán hàng qua điện thoại</a:t>
            </a:r>
          </a:p>
        </p:txBody>
      </p:sp>
      <p:sp>
        <p:nvSpPr>
          <p:cNvPr id="250883" name="Rectangle 3"/>
          <p:cNvSpPr>
            <a:spLocks noGrp="1" noChangeArrowheads="1"/>
          </p:cNvSpPr>
          <p:nvPr>
            <p:ph type="body" idx="1"/>
          </p:nvPr>
        </p:nvSpPr>
        <p:spPr/>
        <p:txBody>
          <a:bodyPr/>
          <a:lstStyle/>
          <a:p>
            <a:r>
              <a:rPr lang="en-GB"/>
              <a:t>Tiết kiệm chi phí và thời gian so với kênh bán hàng thông thường.</a:t>
            </a:r>
          </a:p>
          <a:p>
            <a:r>
              <a:rPr lang="en-GB"/>
              <a:t>Nâng cao hiệu suất công việc.</a:t>
            </a:r>
          </a:p>
          <a:p>
            <a:r>
              <a:rPr lang="en-GB"/>
              <a:t>Giúp bạn tiếp xúc được ngay với đối tượng mà không cần phải hẹn gặp trước như những cuộc gặp thông thường.</a:t>
            </a:r>
          </a:p>
          <a:p>
            <a:r>
              <a:rPr lang="en-GB"/>
              <a:t>Cuộc đối thoại 1 - 1 với Khách hàng mà không có những tác nhân khác ảnh hưởng.</a:t>
            </a:r>
          </a:p>
          <a:p>
            <a:r>
              <a:rPr lang="en-GB"/>
              <a:t>Gần gũi và thân thiện hơn so với thư từ.</a:t>
            </a:r>
          </a:p>
          <a:p>
            <a:r>
              <a:rPr lang="en-GB"/>
              <a:t>Mọi người ai cũng có điện thoại</a:t>
            </a:r>
          </a:p>
          <a:p>
            <a:endParaRPr lang="en-US"/>
          </a:p>
        </p:txBody>
      </p:sp>
      <p:pic>
        <p:nvPicPr>
          <p:cNvPr id="250884" name="Picture 4" descr="MCj0404389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1738" y="3979863"/>
            <a:ext cx="2384425" cy="21478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F0D1E9F-CC8E-4BEA-95EA-6D48A8CBCA03}" type="slidenum">
              <a:rPr lang="en-US" altLang="en-US"/>
              <a:pPr/>
              <a:t>5</a:t>
            </a:fld>
            <a:endParaRPr lang="en-US" altLang="en-US"/>
          </a:p>
        </p:txBody>
      </p:sp>
      <p:sp>
        <p:nvSpPr>
          <p:cNvPr id="253954" name="Rectangle 2"/>
          <p:cNvSpPr>
            <a:spLocks noGrp="1" noChangeArrowheads="1"/>
          </p:cNvSpPr>
          <p:nvPr>
            <p:ph type="title"/>
          </p:nvPr>
        </p:nvSpPr>
        <p:spPr/>
        <p:txBody>
          <a:bodyPr/>
          <a:lstStyle/>
          <a:p>
            <a:r>
              <a:rPr lang="en-US"/>
              <a:t>Một số hạn chế cần lưu ý</a:t>
            </a:r>
          </a:p>
        </p:txBody>
      </p:sp>
      <p:sp>
        <p:nvSpPr>
          <p:cNvPr id="253955" name="Rectangle 3"/>
          <p:cNvSpPr>
            <a:spLocks noGrp="1" noChangeArrowheads="1"/>
          </p:cNvSpPr>
          <p:nvPr>
            <p:ph type="body" idx="1"/>
          </p:nvPr>
        </p:nvSpPr>
        <p:spPr/>
        <p:txBody>
          <a:bodyPr/>
          <a:lstStyle/>
          <a:p>
            <a:r>
              <a:rPr lang="en-US"/>
              <a:t>Khả năng thất bại rất cao.</a:t>
            </a:r>
          </a:p>
          <a:p>
            <a:r>
              <a:rPr lang="en-US"/>
              <a:t>Thời gian tiếp xúc ngắn</a:t>
            </a:r>
          </a:p>
          <a:p>
            <a:r>
              <a:rPr lang="en-US"/>
              <a:t>Khó truyền đạt được cảm xúc thực tế</a:t>
            </a:r>
          </a:p>
          <a:p>
            <a:r>
              <a:rPr lang="en-US"/>
              <a:t>Luôn bị coi là làm phiền</a:t>
            </a:r>
          </a:p>
          <a:p>
            <a:r>
              <a:rPr lang="en-US"/>
              <a:t>Đối tượng (của Bán hàng qua điện thoại) có xu hướng “thủ thế”</a:t>
            </a:r>
          </a:p>
          <a:p>
            <a:pPr>
              <a:lnSpc>
                <a:spcPct val="90000"/>
              </a:lnSpc>
            </a:pPr>
            <a:r>
              <a:rPr lang="en-GB"/>
              <a:t>Hãy nhớ, Khách hàng không thể thấy bạn.</a:t>
            </a:r>
          </a:p>
          <a:p>
            <a:pPr lvl="1">
              <a:lnSpc>
                <a:spcPct val="90000"/>
              </a:lnSpc>
            </a:pPr>
            <a:r>
              <a:rPr lang="en-GB"/>
              <a:t>Bạn không thể demo một sản phẩm cụ thể cũng như giới thiệu tài liệu của nó.</a:t>
            </a:r>
          </a:p>
          <a:p>
            <a:pPr lvl="1">
              <a:lnSpc>
                <a:spcPct val="90000"/>
              </a:lnSpc>
            </a:pPr>
            <a:r>
              <a:rPr lang="en-GB"/>
              <a:t>KH không thể nhìn thấy những minh chứng cho sự chân thật của bạn. (Vậy nên hãy luôn lịch sự và nhã nhặn!)</a:t>
            </a:r>
          </a:p>
          <a:p>
            <a:pPr lvl="1">
              <a:lnSpc>
                <a:spcPct val="90000"/>
              </a:lnSpc>
            </a:pPr>
            <a:r>
              <a:rPr lang="en-GB"/>
              <a:t>Bạn cũng không thể nhìn thấy phản ứng của họ</a:t>
            </a:r>
          </a:p>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71CDE464-12C4-4086-A697-66C729CCB074}" type="slidenum">
              <a:rPr lang="en-US" altLang="en-US"/>
              <a:pPr/>
              <a:t>6</a:t>
            </a:fld>
            <a:endParaRPr lang="en-US" altLang="en-US"/>
          </a:p>
        </p:txBody>
      </p:sp>
      <p:sp>
        <p:nvSpPr>
          <p:cNvPr id="252930" name="Rectangle 2"/>
          <p:cNvSpPr>
            <a:spLocks noGrp="1" noChangeArrowheads="1"/>
          </p:cNvSpPr>
          <p:nvPr>
            <p:ph type="title"/>
          </p:nvPr>
        </p:nvSpPr>
        <p:spPr/>
        <p:txBody>
          <a:bodyPr/>
          <a:lstStyle/>
          <a:p>
            <a:r>
              <a:rPr lang="en-US"/>
              <a:t>Tinh thần - Tâm lý</a:t>
            </a:r>
          </a:p>
        </p:txBody>
      </p:sp>
      <p:sp>
        <p:nvSpPr>
          <p:cNvPr id="252931" name="Rectangle 3"/>
          <p:cNvSpPr>
            <a:spLocks noGrp="1" noChangeArrowheads="1"/>
          </p:cNvSpPr>
          <p:nvPr>
            <p:ph type="body" idx="1"/>
          </p:nvPr>
        </p:nvSpPr>
        <p:spPr/>
        <p:txBody>
          <a:bodyPr/>
          <a:lstStyle/>
          <a:p>
            <a:r>
              <a:rPr lang="en-US"/>
              <a:t>Hãy chuẩn bị cho mình một trạng thái tinh thần tốt</a:t>
            </a:r>
          </a:p>
          <a:p>
            <a:pPr lvl="1"/>
            <a:r>
              <a:rPr lang="en-US"/>
              <a:t>Cảm giác tự hào, thành công</a:t>
            </a:r>
          </a:p>
          <a:p>
            <a:pPr lvl="1"/>
            <a:r>
              <a:rPr lang="en-US"/>
              <a:t>Hành động tự tin</a:t>
            </a:r>
          </a:p>
          <a:p>
            <a:pPr lvl="1"/>
            <a:r>
              <a:rPr lang="en-US"/>
              <a:t>Và bạn sẽ thành công.</a:t>
            </a:r>
          </a:p>
          <a:p>
            <a:pPr lvl="1"/>
            <a:r>
              <a:rPr lang="en-US"/>
              <a:t>Hãy “đắm mình” vào cuộc chơi này</a:t>
            </a:r>
          </a:p>
          <a:p>
            <a:r>
              <a:rPr lang="en-US"/>
              <a:t>Hãy hướng bạn tới những Danh giới thành công mới.</a:t>
            </a:r>
          </a:p>
          <a:p>
            <a:endParaRPr lang="en-US"/>
          </a:p>
        </p:txBody>
      </p:sp>
      <p:pic>
        <p:nvPicPr>
          <p:cNvPr id="252932" name="Picture 4" descr="MCj0398397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6963" y="4232275"/>
            <a:ext cx="1946275" cy="19478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2D7B44EC-B0B4-4BBF-B538-45131779E71B}" type="slidenum">
              <a:rPr lang="en-US" altLang="en-US"/>
              <a:pPr/>
              <a:t>7</a:t>
            </a:fld>
            <a:endParaRPr lang="en-US" altLang="en-US"/>
          </a:p>
        </p:txBody>
      </p:sp>
      <p:sp>
        <p:nvSpPr>
          <p:cNvPr id="251906" name="Rectangle 2"/>
          <p:cNvSpPr>
            <a:spLocks noGrp="1" noChangeArrowheads="1"/>
          </p:cNvSpPr>
          <p:nvPr>
            <p:ph type="title"/>
          </p:nvPr>
        </p:nvSpPr>
        <p:spPr/>
        <p:txBody>
          <a:bodyPr/>
          <a:lstStyle/>
          <a:p>
            <a:r>
              <a:rPr lang="en-US"/>
              <a:t>Những điều cần biết</a:t>
            </a:r>
          </a:p>
        </p:txBody>
      </p:sp>
      <p:sp>
        <p:nvSpPr>
          <p:cNvPr id="251907" name="Rectangle 3"/>
          <p:cNvSpPr>
            <a:spLocks noGrp="1" noChangeArrowheads="1"/>
          </p:cNvSpPr>
          <p:nvPr>
            <p:ph type="body" idx="1"/>
          </p:nvPr>
        </p:nvSpPr>
        <p:spPr/>
        <p:txBody>
          <a:bodyPr/>
          <a:lstStyle/>
          <a:p>
            <a:pPr marL="342900" indent="-342900"/>
            <a:r>
              <a:rPr lang="en-GB"/>
              <a:t>Tập trung vào nhu cầu của Khách hàng chứ không phải nhu cầu của bạn</a:t>
            </a:r>
          </a:p>
          <a:p>
            <a:pPr marL="342900" indent="-342900"/>
            <a:r>
              <a:rPr lang="en-GB"/>
              <a:t>Đi xa hơn những gì họ mong muốn</a:t>
            </a:r>
          </a:p>
          <a:p>
            <a:pPr marL="342900" indent="-342900"/>
            <a:r>
              <a:rPr lang="en-GB"/>
              <a:t>Luôn gọi tên của Khách hàng khi giao tiếp</a:t>
            </a:r>
          </a:p>
          <a:p>
            <a:pPr marL="342900" indent="-342900"/>
            <a:r>
              <a:rPr lang="en-GB"/>
              <a:t>Tóm tắt lại tất cả nội dung của các cuộc trao đổi</a:t>
            </a:r>
          </a:p>
          <a:p>
            <a:pPr marL="342900" indent="-342900"/>
            <a:r>
              <a:rPr lang="en-GB"/>
              <a:t>Giữ lời hứa</a:t>
            </a:r>
          </a:p>
          <a:p>
            <a:pPr marL="342900" indent="-342900"/>
            <a:r>
              <a:rPr lang="en-GB"/>
              <a:t>Theo sát liên tục</a:t>
            </a:r>
          </a:p>
          <a:p>
            <a:pPr marL="342900" indent="-342900"/>
            <a:r>
              <a:rPr lang="en-GB"/>
              <a:t>Lưu ý:</a:t>
            </a:r>
          </a:p>
          <a:p>
            <a:pPr marL="769938" lvl="1" indent="-304800"/>
            <a:r>
              <a:rPr lang="en-GB"/>
              <a:t>Khởi động cuộc nói chuyện</a:t>
            </a:r>
          </a:p>
          <a:p>
            <a:pPr marL="769938" lvl="1" indent="-304800"/>
            <a:r>
              <a:rPr lang="en-GB"/>
              <a:t>Thu thập thông tin</a:t>
            </a:r>
          </a:p>
          <a:p>
            <a:pPr marL="769938" lvl="1" indent="-304800"/>
            <a:r>
              <a:rPr lang="en-GB"/>
              <a:t>Khơi gợi nhu cầu và đòi hỏi của KH</a:t>
            </a:r>
          </a:p>
          <a:p>
            <a:pPr marL="769938" lvl="1" indent="-304800"/>
            <a:r>
              <a:rPr lang="en-GB"/>
              <a:t>Xây dựng một mối quan hệ (thương mại).</a:t>
            </a:r>
          </a:p>
          <a:p>
            <a:pPr marL="342900" indent="-342900"/>
            <a:endParaRPr lang="en-US"/>
          </a:p>
        </p:txBody>
      </p:sp>
      <p:pic>
        <p:nvPicPr>
          <p:cNvPr id="251908" name="Picture 4" descr="MCj0234663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3813" y="3802063"/>
            <a:ext cx="2314575" cy="22240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3B3B6AB-8F18-45AE-8ED4-67E45720ADE4}" type="slidenum">
              <a:rPr lang="en-US" altLang="en-US"/>
              <a:pPr/>
              <a:t>8</a:t>
            </a:fld>
            <a:endParaRPr lang="en-US" altLang="en-US"/>
          </a:p>
        </p:txBody>
      </p:sp>
      <p:sp>
        <p:nvSpPr>
          <p:cNvPr id="256002" name="Rectangle 2"/>
          <p:cNvSpPr>
            <a:spLocks noGrp="1" noChangeArrowheads="1"/>
          </p:cNvSpPr>
          <p:nvPr>
            <p:ph type="title"/>
          </p:nvPr>
        </p:nvSpPr>
        <p:spPr/>
        <p:txBody>
          <a:bodyPr/>
          <a:lstStyle/>
          <a:p>
            <a:r>
              <a:rPr lang="en-US"/>
              <a:t>Hãy biết cách tập trung vào mục tiêu của bạn</a:t>
            </a:r>
          </a:p>
        </p:txBody>
      </p:sp>
      <p:sp>
        <p:nvSpPr>
          <p:cNvPr id="256003" name="Rectangle 3"/>
          <p:cNvSpPr>
            <a:spLocks noGrp="1" noChangeArrowheads="1"/>
          </p:cNvSpPr>
          <p:nvPr>
            <p:ph type="body" idx="1"/>
          </p:nvPr>
        </p:nvSpPr>
        <p:spPr/>
        <p:txBody>
          <a:bodyPr/>
          <a:lstStyle/>
          <a:p>
            <a:pPr>
              <a:lnSpc>
                <a:spcPct val="90000"/>
              </a:lnSpc>
            </a:pPr>
            <a:r>
              <a:rPr lang="en-GB"/>
              <a:t>Đặt ra mục tiêu</a:t>
            </a:r>
          </a:p>
          <a:p>
            <a:pPr>
              <a:lnSpc>
                <a:spcPct val="90000"/>
              </a:lnSpc>
            </a:pPr>
            <a:r>
              <a:rPr lang="en-GB"/>
              <a:t>Bạn sẽ gọi cho những ai trong ngày hôm nay?</a:t>
            </a:r>
          </a:p>
          <a:p>
            <a:pPr>
              <a:lnSpc>
                <a:spcPct val="90000"/>
              </a:lnSpc>
            </a:pPr>
            <a:r>
              <a:rPr lang="en-GB"/>
              <a:t>Bao nhiêu cuộc hẹn bạn sẽ cần dàn xếp?</a:t>
            </a:r>
          </a:p>
          <a:p>
            <a:pPr>
              <a:lnSpc>
                <a:spcPct val="90000"/>
              </a:lnSpc>
            </a:pPr>
            <a:r>
              <a:rPr lang="en-GB"/>
              <a:t>Bao nhiêu sản phẩm bạn sẽ bán?</a:t>
            </a:r>
          </a:p>
          <a:p>
            <a:pPr>
              <a:lnSpc>
                <a:spcPct val="90000"/>
              </a:lnSpc>
            </a:pPr>
            <a:r>
              <a:rPr lang="en-GB"/>
              <a:t>Những thành quả gì mà bạn mong muốn đạt được?</a:t>
            </a:r>
          </a:p>
          <a:p>
            <a:pPr>
              <a:lnSpc>
                <a:spcPct val="90000"/>
              </a:lnSpc>
            </a:pPr>
            <a:r>
              <a:rPr lang="en-GB"/>
              <a:t>Bao nhiêu cuộc gọi chăm sóc KH mà bạn sẽ gọi?</a:t>
            </a:r>
          </a:p>
          <a:p>
            <a:pPr>
              <a:lnSpc>
                <a:spcPct val="90000"/>
              </a:lnSpc>
            </a:pPr>
            <a:r>
              <a:rPr lang="en-GB"/>
              <a:t>Hãy thi đua với đồng nghiệp của bạn xem sao?</a:t>
            </a:r>
          </a:p>
          <a:p>
            <a:pPr>
              <a:lnSpc>
                <a:spcPct val="90000"/>
              </a:lnSpc>
            </a:pPr>
            <a:r>
              <a:rPr lang="en-GB"/>
              <a:t>Hãy biết cách tự thưởng cho mình mỗi khi bạn đạt được mục tiêu của chính bạn</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7D1F732-BC25-4D08-ABDA-A02F04D4BE11}" type="slidenum">
              <a:rPr lang="en-US" altLang="en-US"/>
              <a:pPr/>
              <a:t>9</a:t>
            </a:fld>
            <a:endParaRPr lang="en-US" altLang="en-US"/>
          </a:p>
        </p:txBody>
      </p:sp>
      <p:sp>
        <p:nvSpPr>
          <p:cNvPr id="254978" name="Rectangle 2"/>
          <p:cNvSpPr>
            <a:spLocks noGrp="1" noChangeArrowheads="1"/>
          </p:cNvSpPr>
          <p:nvPr>
            <p:ph type="title"/>
          </p:nvPr>
        </p:nvSpPr>
        <p:spPr/>
        <p:txBody>
          <a:bodyPr/>
          <a:lstStyle/>
          <a:p>
            <a:r>
              <a:rPr lang="en-US"/>
              <a:t>Những cử chỉ tốt</a:t>
            </a:r>
          </a:p>
        </p:txBody>
      </p:sp>
      <p:sp>
        <p:nvSpPr>
          <p:cNvPr id="254979" name="Rectangle 3"/>
          <p:cNvSpPr>
            <a:spLocks noGrp="1" noChangeArrowheads="1"/>
          </p:cNvSpPr>
          <p:nvPr>
            <p:ph type="body" idx="1"/>
          </p:nvPr>
        </p:nvSpPr>
        <p:spPr/>
        <p:txBody>
          <a:bodyPr/>
          <a:lstStyle/>
          <a:p>
            <a:r>
              <a:rPr lang="en-GB"/>
              <a:t>Hãy cười tự nhiên trong khi nói chuyện</a:t>
            </a:r>
          </a:p>
          <a:p>
            <a:pPr lvl="1"/>
            <a:r>
              <a:rPr lang="en-GB"/>
              <a:t>Nụ cười thường rất ngắn ngủi, nhưng tác dụng của nó rất lâu dài.</a:t>
            </a:r>
          </a:p>
          <a:p>
            <a:pPr lvl="1"/>
            <a:r>
              <a:rPr lang="en-GB"/>
              <a:t>Nụ cười giúp rút ngắn khoảng cách giữa hai người.</a:t>
            </a:r>
          </a:p>
          <a:p>
            <a:pPr lvl="1"/>
            <a:r>
              <a:rPr lang="en-GB"/>
              <a:t>Nụ cười nửa đùa nửa thật sẽ giúp bạn làm rõ hơn vấn đề.</a:t>
            </a:r>
          </a:p>
          <a:p>
            <a:r>
              <a:rPr lang="en-GB"/>
              <a:t>Hăng hái, nhiệt tình – làm những gì bạn cho là cần thiết, như thể: “Bạn đang bán chính bản thân mình vậy”</a:t>
            </a:r>
          </a:p>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uepearl_basic">
  <a:themeElements>
    <a:clrScheme name="bluepearl_basic 1">
      <a:dk1>
        <a:srgbClr val="CCCCFF"/>
      </a:dk1>
      <a:lt1>
        <a:srgbClr val="FFFFFF"/>
      </a:lt1>
      <a:dk2>
        <a:srgbClr val="000000"/>
      </a:dk2>
      <a:lt2>
        <a:srgbClr val="808080"/>
      </a:lt2>
      <a:accent1>
        <a:srgbClr val="7889FB"/>
      </a:accent1>
      <a:accent2>
        <a:srgbClr val="2DB6B3"/>
      </a:accent2>
      <a:accent3>
        <a:srgbClr val="AAAAAA"/>
      </a:accent3>
      <a:accent4>
        <a:srgbClr val="DADADA"/>
      </a:accent4>
      <a:accent5>
        <a:srgbClr val="BEC4FD"/>
      </a:accent5>
      <a:accent6>
        <a:srgbClr val="28A5A2"/>
      </a:accent6>
      <a:hlink>
        <a:srgbClr val="C0C0C0"/>
      </a:hlink>
      <a:folHlink>
        <a:srgbClr val="D18213"/>
      </a:folHlink>
    </a:clrScheme>
    <a:fontScheme name="bluepearl_basic">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uepearl_basic 1">
        <a:dk1>
          <a:srgbClr val="CCCCFF"/>
        </a:dk1>
        <a:lt1>
          <a:srgbClr val="FFFFFF"/>
        </a:lt1>
        <a:dk2>
          <a:srgbClr val="000000"/>
        </a:dk2>
        <a:lt2>
          <a:srgbClr val="808080"/>
        </a:lt2>
        <a:accent1>
          <a:srgbClr val="7889FB"/>
        </a:accent1>
        <a:accent2>
          <a:srgbClr val="2DB6B3"/>
        </a:accent2>
        <a:accent3>
          <a:srgbClr val="AAAAAA"/>
        </a:accent3>
        <a:accent4>
          <a:srgbClr val="DADADA"/>
        </a:accent4>
        <a:accent5>
          <a:srgbClr val="BEC4FD"/>
        </a:accent5>
        <a:accent6>
          <a:srgbClr val="28A5A2"/>
        </a:accent6>
        <a:hlink>
          <a:srgbClr val="C0C0C0"/>
        </a:hlink>
        <a:folHlink>
          <a:srgbClr val="D1821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8933</TotalTime>
  <Words>1962</Words>
  <Application>Microsoft Office PowerPoint</Application>
  <PresentationFormat>On-screen Show (4:3)</PresentationFormat>
  <Paragraphs>229</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Wingdings</vt:lpstr>
      <vt:lpstr>Verdana</vt:lpstr>
      <vt:lpstr>Times</vt:lpstr>
      <vt:lpstr>bluepearl_basic</vt:lpstr>
      <vt:lpstr>Telesales training course. </vt:lpstr>
      <vt:lpstr>Mục tiêu khóa học</vt:lpstr>
      <vt:lpstr>Sự cần thiết của bán hàng qua điện thoại</vt:lpstr>
      <vt:lpstr>Sự cần thiết của bán hàng qua điện thoại</vt:lpstr>
      <vt:lpstr>Một số hạn chế cần lưu ý</vt:lpstr>
      <vt:lpstr>Tinh thần - Tâm lý</vt:lpstr>
      <vt:lpstr>Những điều cần biết</vt:lpstr>
      <vt:lpstr>Hãy biết cách tập trung vào mục tiêu của bạn</vt:lpstr>
      <vt:lpstr>Những cử chỉ tốt</vt:lpstr>
      <vt:lpstr>Kỹ năng cần thiết</vt:lpstr>
      <vt:lpstr>Đừng bao giờ dành lấy “quyền được nói”</vt:lpstr>
      <vt:lpstr>Phát triển kỹ năng nói.</vt:lpstr>
      <vt:lpstr>Phát triển kỹ năng nói</vt:lpstr>
      <vt:lpstr>Kỹ năng đặt câu hỏi</vt:lpstr>
      <vt:lpstr>Kỹ năng đặt câu hỏi</vt:lpstr>
      <vt:lpstr>Xử lý vấn đề</vt:lpstr>
      <vt:lpstr>Xử lý những cuộc gọi phàn nàn</vt:lpstr>
      <vt:lpstr>Tiếp nhận các cuộc gọi một cách chuyên nghiệp</vt:lpstr>
      <vt:lpstr>Tiếp nhận các cuộc gọi một cách chuyên nghiệp</vt:lpstr>
      <vt:lpstr>Tiếp nhận các cuộc gọi một cách chuyên nghiệp</vt:lpstr>
      <vt:lpstr>Kết thúc cuộc gọi một cách chuyên nghiệp</vt:lpstr>
      <vt:lpstr>Chuẩn bị tốt</vt:lpstr>
      <vt:lpstr>Lưu ý</vt:lpstr>
      <vt:lpstr>Câu hỏi thảo luận</vt:lpstr>
    </vt:vector>
  </TitlesOfParts>
  <Company>IBM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OneXperience Briefing for Telesales Reps</dc:title>
  <dc:creator>Garrett Ewald</dc:creator>
  <cp:lastModifiedBy>dell</cp:lastModifiedBy>
  <cp:revision>67</cp:revision>
  <dcterms:created xsi:type="dcterms:W3CDTF">2004-10-08T16:44:26Z</dcterms:created>
  <dcterms:modified xsi:type="dcterms:W3CDTF">2018-04-03T09:16:45Z</dcterms:modified>
</cp:coreProperties>
</file>