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57" r:id="rId4"/>
    <p:sldId id="259" r:id="rId5"/>
    <p:sldId id="260" r:id="rId6"/>
    <p:sldId id="262" r:id="rId7"/>
    <p:sldId id="264" r:id="rId8"/>
    <p:sldId id="265" r:id="rId9"/>
    <p:sldId id="261" r:id="rId10"/>
    <p:sldId id="263"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ChangeArrowheads="1"/>
          </p:cNvSpPr>
          <p:nvPr/>
        </p:nvSpPr>
        <p:spPr bwMode="blackWhite">
          <a:xfrm>
            <a:off x="0" y="0"/>
            <a:ext cx="9144000" cy="1690688"/>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5123" name="Rectangle 3"/>
          <p:cNvSpPr>
            <a:spLocks noChangeArrowheads="1"/>
          </p:cNvSpPr>
          <p:nvPr/>
        </p:nvSpPr>
        <p:spPr bwMode="blackWhite">
          <a:xfrm>
            <a:off x="0" y="5164138"/>
            <a:ext cx="9144000" cy="1690687"/>
          </a:xfrm>
          <a:prstGeom prst="rect">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5124" name="Rectangle 4"/>
          <p:cNvSpPr>
            <a:spLocks noChangeArrowheads="1"/>
          </p:cNvSpPr>
          <p:nvPr/>
        </p:nvSpPr>
        <p:spPr bwMode="black">
          <a:xfrm>
            <a:off x="879475" y="1298575"/>
            <a:ext cx="4789488"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700"/>
              <a:t>thegioimaytinh.com.vn      Making life better</a:t>
            </a:r>
          </a:p>
        </p:txBody>
      </p:sp>
      <p:sp>
        <p:nvSpPr>
          <p:cNvPr id="5125" name="Rectangle 5"/>
          <p:cNvSpPr>
            <a:spLocks noChangeArrowheads="1"/>
          </p:cNvSpPr>
          <p:nvPr/>
        </p:nvSpPr>
        <p:spPr bwMode="black">
          <a:xfrm>
            <a:off x="1852613" y="6226175"/>
            <a:ext cx="41148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 tIns="18288" rIns="18288" bIns="18288" anchor="ctr"/>
          <a:lstStyle/>
          <a:p>
            <a:pPr marL="342900" indent="-342900">
              <a:lnSpc>
                <a:spcPct val="98000"/>
              </a:lnSpc>
              <a:spcBef>
                <a:spcPct val="20000"/>
              </a:spcBef>
            </a:pPr>
            <a:r>
              <a:rPr lang="en-US" altLang="en-US" sz="1300"/>
              <a:t>|  Date 3 -7 - 2006  I  Cworld Proprietary Information</a:t>
            </a:r>
          </a:p>
        </p:txBody>
      </p:sp>
      <p:sp>
        <p:nvSpPr>
          <p:cNvPr id="5126" name="Rectangle 6"/>
          <p:cNvSpPr>
            <a:spLocks noChangeArrowheads="1"/>
          </p:cNvSpPr>
          <p:nvPr/>
        </p:nvSpPr>
        <p:spPr bwMode="black">
          <a:xfrm>
            <a:off x="7058025" y="6270625"/>
            <a:ext cx="1816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2006 Computer World.,jsc</a:t>
            </a:r>
          </a:p>
        </p:txBody>
      </p:sp>
      <p:sp>
        <p:nvSpPr>
          <p:cNvPr id="5127" name="Line 7"/>
          <p:cNvSpPr>
            <a:spLocks noChangeShapeType="1"/>
          </p:cNvSpPr>
          <p:nvPr/>
        </p:nvSpPr>
        <p:spPr bwMode="black">
          <a:xfrm flipV="1">
            <a:off x="1863725" y="4217988"/>
            <a:ext cx="0" cy="9413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128" name="Line 8"/>
          <p:cNvSpPr>
            <a:spLocks noChangeShapeType="1"/>
          </p:cNvSpPr>
          <p:nvPr/>
        </p:nvSpPr>
        <p:spPr bwMode="black">
          <a:xfrm flipV="1">
            <a:off x="3259138" y="1362075"/>
            <a:ext cx="0" cy="3317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129" name="Rectangle 9"/>
          <p:cNvSpPr>
            <a:spLocks noGrp="1" noChangeArrowheads="1"/>
          </p:cNvSpPr>
          <p:nvPr>
            <p:ph type="ctrTitle"/>
          </p:nvPr>
        </p:nvSpPr>
        <p:spPr>
          <a:xfrm>
            <a:off x="390525" y="2493963"/>
            <a:ext cx="7954963" cy="1470025"/>
          </a:xfrm>
        </p:spPr>
        <p:txBody>
          <a:bodyPr/>
          <a:lstStyle>
            <a:lvl1pPr>
              <a:defRPr>
                <a:solidFill>
                  <a:schemeClr val="bg1"/>
                </a:solidFill>
              </a:defRPr>
            </a:lvl1pPr>
          </a:lstStyle>
          <a:p>
            <a:pPr lvl="0"/>
            <a:r>
              <a:rPr lang="en-US" altLang="en-US" noProof="0" smtClean="0"/>
              <a:t>Presentation Title</a:t>
            </a:r>
          </a:p>
        </p:txBody>
      </p:sp>
      <p:sp>
        <p:nvSpPr>
          <p:cNvPr id="5130" name="Rectangle 10"/>
          <p:cNvSpPr>
            <a:spLocks noGrp="1" noChangeArrowheads="1"/>
          </p:cNvSpPr>
          <p:nvPr>
            <p:ph type="subTitle" idx="1"/>
          </p:nvPr>
        </p:nvSpPr>
        <p:spPr>
          <a:xfrm>
            <a:off x="1949450" y="4106863"/>
            <a:ext cx="6400800" cy="1384300"/>
          </a:xfrm>
        </p:spPr>
        <p:txBody>
          <a:bodyPr/>
          <a:lstStyle>
            <a:lvl1pPr marL="0" indent="0">
              <a:buFont typeface="Wingdings" pitchFamily="2" charset="2"/>
              <a:buNone/>
              <a:defRPr sz="2000">
                <a:solidFill>
                  <a:schemeClr val="tx2"/>
                </a:solidFill>
              </a:defRPr>
            </a:lvl1pPr>
          </a:lstStyle>
          <a:p>
            <a:pPr lvl="0"/>
            <a:r>
              <a:rPr lang="en-US" altLang="en-US" noProof="0" smtClean="0"/>
              <a:t>Presentation Subtitle</a:t>
            </a:r>
            <a:br>
              <a:rPr lang="en-US" altLang="en-US" noProof="0" smtClean="0"/>
            </a:br>
            <a:r>
              <a:rPr lang="en-US" altLang="en-US" noProof="0" smtClean="0"/>
              <a:t>Subtitle Second Line</a:t>
            </a:r>
          </a:p>
        </p:txBody>
      </p:sp>
      <p:sp>
        <p:nvSpPr>
          <p:cNvPr id="5131" name="Text Box 11"/>
          <p:cNvSpPr txBox="1">
            <a:spLocks noChangeArrowheads="1"/>
          </p:cNvSpPr>
          <p:nvPr/>
        </p:nvSpPr>
        <p:spPr bwMode="auto">
          <a:xfrm>
            <a:off x="0" y="-647700"/>
            <a:ext cx="57150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9487C7F2-6391-4FC5-B5EF-2ADB39085AA6}" type="slidenum">
              <a:rPr lang="en-US" altLang="en-US"/>
              <a:pPr/>
              <a:t>‹#›</a:t>
            </a:fld>
            <a:endParaRPr lang="en-US" altLang="en-US"/>
          </a:p>
        </p:txBody>
      </p:sp>
    </p:spTree>
    <p:extLst>
      <p:ext uri="{BB962C8B-B14F-4D97-AF65-F5344CB8AC3E}">
        <p14:creationId xmlns:p14="http://schemas.microsoft.com/office/powerpoint/2010/main" val="403159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4925" y="871538"/>
            <a:ext cx="2076450" cy="4806950"/>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153988" y="871538"/>
            <a:ext cx="6078537" cy="4806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7E4C999D-6C25-440E-93A2-08E2118EE986}" type="slidenum">
              <a:rPr lang="en-US" altLang="en-US"/>
              <a:pPr/>
              <a:t>‹#›</a:t>
            </a:fld>
            <a:endParaRPr lang="en-US" altLang="en-US"/>
          </a:p>
        </p:txBody>
      </p:sp>
    </p:spTree>
    <p:extLst>
      <p:ext uri="{BB962C8B-B14F-4D97-AF65-F5344CB8AC3E}">
        <p14:creationId xmlns:p14="http://schemas.microsoft.com/office/powerpoint/2010/main" val="1723761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3988" y="871538"/>
            <a:ext cx="8245475" cy="498475"/>
          </a:xfrm>
        </p:spPr>
        <p:txBody>
          <a:bodyPr/>
          <a:lstStyle/>
          <a:p>
            <a:r>
              <a:rPr lang="en-US" smtClean="0"/>
              <a:t>Click to edit Master title style</a:t>
            </a:r>
            <a:endParaRPr lang="vi-VN"/>
          </a:p>
        </p:txBody>
      </p:sp>
      <p:sp>
        <p:nvSpPr>
          <p:cNvPr id="3" name="Table Placeholder 2"/>
          <p:cNvSpPr>
            <a:spLocks noGrp="1"/>
          </p:cNvSpPr>
          <p:nvPr>
            <p:ph type="tbl" idx="1"/>
          </p:nvPr>
        </p:nvSpPr>
        <p:spPr>
          <a:xfrm>
            <a:off x="1112838" y="1776413"/>
            <a:ext cx="7348537" cy="3902075"/>
          </a:xfrm>
        </p:spPr>
        <p:txBody>
          <a:bodyPr/>
          <a:lstStyle/>
          <a:p>
            <a:endParaRPr lang="vi-VN"/>
          </a:p>
        </p:txBody>
      </p:sp>
      <p:sp>
        <p:nvSpPr>
          <p:cNvPr id="4" name="Slide Number Placeholder 3"/>
          <p:cNvSpPr>
            <a:spLocks noGrp="1"/>
          </p:cNvSpPr>
          <p:nvPr>
            <p:ph type="sldNum" sz="quarter" idx="10"/>
          </p:nvPr>
        </p:nvSpPr>
        <p:spPr>
          <a:xfrm>
            <a:off x="8137525" y="6165850"/>
            <a:ext cx="1006475" cy="320675"/>
          </a:xfrm>
        </p:spPr>
        <p:txBody>
          <a:bodyPr/>
          <a:lstStyle>
            <a:lvl1pPr>
              <a:defRPr/>
            </a:lvl1pPr>
          </a:lstStyle>
          <a:p>
            <a:fld id="{FA1F2A05-DC95-4ED2-BBCF-E8EBE6AA9F34}" type="slidenum">
              <a:rPr lang="en-US" altLang="en-US"/>
              <a:pPr/>
              <a:t>‹#›</a:t>
            </a:fld>
            <a:endParaRPr lang="en-US" altLang="en-US"/>
          </a:p>
        </p:txBody>
      </p:sp>
    </p:spTree>
    <p:extLst>
      <p:ext uri="{BB962C8B-B14F-4D97-AF65-F5344CB8AC3E}">
        <p14:creationId xmlns:p14="http://schemas.microsoft.com/office/powerpoint/2010/main" val="140263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Slide Number Placeholder 3"/>
          <p:cNvSpPr>
            <a:spLocks noGrp="1"/>
          </p:cNvSpPr>
          <p:nvPr>
            <p:ph type="sldNum" sz="quarter" idx="10"/>
          </p:nvPr>
        </p:nvSpPr>
        <p:spPr/>
        <p:txBody>
          <a:bodyPr/>
          <a:lstStyle>
            <a:lvl1pPr>
              <a:defRPr/>
            </a:lvl1pPr>
          </a:lstStyle>
          <a:p>
            <a:fld id="{FD589AFE-2C52-4FBC-AFF8-DCEF72D45266}" type="slidenum">
              <a:rPr lang="en-US" altLang="en-US"/>
              <a:pPr/>
              <a:t>‹#›</a:t>
            </a:fld>
            <a:endParaRPr lang="en-US" altLang="en-US"/>
          </a:p>
        </p:txBody>
      </p:sp>
    </p:spTree>
    <p:extLst>
      <p:ext uri="{BB962C8B-B14F-4D97-AF65-F5344CB8AC3E}">
        <p14:creationId xmlns:p14="http://schemas.microsoft.com/office/powerpoint/2010/main" val="197105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B46EE97-7127-48E4-802B-9FBA456F53AA}" type="slidenum">
              <a:rPr lang="en-US" altLang="en-US"/>
              <a:pPr/>
              <a:t>‹#›</a:t>
            </a:fld>
            <a:endParaRPr lang="en-US" altLang="en-US"/>
          </a:p>
        </p:txBody>
      </p:sp>
    </p:spTree>
    <p:extLst>
      <p:ext uri="{BB962C8B-B14F-4D97-AF65-F5344CB8AC3E}">
        <p14:creationId xmlns:p14="http://schemas.microsoft.com/office/powerpoint/2010/main" val="392223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1112838" y="1776413"/>
            <a:ext cx="3597275"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862513" y="1776413"/>
            <a:ext cx="3598862" cy="390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Slide Number Placeholder 4"/>
          <p:cNvSpPr>
            <a:spLocks noGrp="1"/>
          </p:cNvSpPr>
          <p:nvPr>
            <p:ph type="sldNum" sz="quarter" idx="10"/>
          </p:nvPr>
        </p:nvSpPr>
        <p:spPr/>
        <p:txBody>
          <a:bodyPr/>
          <a:lstStyle>
            <a:lvl1pPr>
              <a:defRPr/>
            </a:lvl1pPr>
          </a:lstStyle>
          <a:p>
            <a:fld id="{368C97F9-7506-4127-B8A5-4BE6CEF9E4CF}" type="slidenum">
              <a:rPr lang="en-US" altLang="en-US"/>
              <a:pPr/>
              <a:t>‹#›</a:t>
            </a:fld>
            <a:endParaRPr lang="en-US" altLang="en-US"/>
          </a:p>
        </p:txBody>
      </p:sp>
    </p:spTree>
    <p:extLst>
      <p:ext uri="{BB962C8B-B14F-4D97-AF65-F5344CB8AC3E}">
        <p14:creationId xmlns:p14="http://schemas.microsoft.com/office/powerpoint/2010/main" val="2383106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Slide Number Placeholder 6"/>
          <p:cNvSpPr>
            <a:spLocks noGrp="1"/>
          </p:cNvSpPr>
          <p:nvPr>
            <p:ph type="sldNum" sz="quarter" idx="10"/>
          </p:nvPr>
        </p:nvSpPr>
        <p:spPr/>
        <p:txBody>
          <a:bodyPr/>
          <a:lstStyle>
            <a:lvl1pPr>
              <a:defRPr/>
            </a:lvl1pPr>
          </a:lstStyle>
          <a:p>
            <a:fld id="{EFCB0A2B-8D8F-44C4-8999-42FD7F4E209E}" type="slidenum">
              <a:rPr lang="en-US" altLang="en-US"/>
              <a:pPr/>
              <a:t>‹#›</a:t>
            </a:fld>
            <a:endParaRPr lang="en-US" altLang="en-US"/>
          </a:p>
        </p:txBody>
      </p:sp>
    </p:spTree>
    <p:extLst>
      <p:ext uri="{BB962C8B-B14F-4D97-AF65-F5344CB8AC3E}">
        <p14:creationId xmlns:p14="http://schemas.microsoft.com/office/powerpoint/2010/main" val="221075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Slide Number Placeholder 2"/>
          <p:cNvSpPr>
            <a:spLocks noGrp="1"/>
          </p:cNvSpPr>
          <p:nvPr>
            <p:ph type="sldNum" sz="quarter" idx="10"/>
          </p:nvPr>
        </p:nvSpPr>
        <p:spPr/>
        <p:txBody>
          <a:bodyPr/>
          <a:lstStyle>
            <a:lvl1pPr>
              <a:defRPr/>
            </a:lvl1pPr>
          </a:lstStyle>
          <a:p>
            <a:fld id="{DDCE42A5-220B-4E43-A502-1BF4611CA368}" type="slidenum">
              <a:rPr lang="en-US" altLang="en-US"/>
              <a:pPr/>
              <a:t>‹#›</a:t>
            </a:fld>
            <a:endParaRPr lang="en-US" altLang="en-US"/>
          </a:p>
        </p:txBody>
      </p:sp>
    </p:spTree>
    <p:extLst>
      <p:ext uri="{BB962C8B-B14F-4D97-AF65-F5344CB8AC3E}">
        <p14:creationId xmlns:p14="http://schemas.microsoft.com/office/powerpoint/2010/main" val="132893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27580FE-A672-431D-AC30-755702C131F8}" type="slidenum">
              <a:rPr lang="en-US" altLang="en-US"/>
              <a:pPr/>
              <a:t>‹#›</a:t>
            </a:fld>
            <a:endParaRPr lang="en-US" altLang="en-US"/>
          </a:p>
        </p:txBody>
      </p:sp>
    </p:spTree>
    <p:extLst>
      <p:ext uri="{BB962C8B-B14F-4D97-AF65-F5344CB8AC3E}">
        <p14:creationId xmlns:p14="http://schemas.microsoft.com/office/powerpoint/2010/main" val="214564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E8BC15F-3CE8-41D0-9825-53C4A5AEB7D8}" type="slidenum">
              <a:rPr lang="en-US" altLang="en-US"/>
              <a:pPr/>
              <a:t>‹#›</a:t>
            </a:fld>
            <a:endParaRPr lang="en-US" altLang="en-US"/>
          </a:p>
        </p:txBody>
      </p:sp>
    </p:spTree>
    <p:extLst>
      <p:ext uri="{BB962C8B-B14F-4D97-AF65-F5344CB8AC3E}">
        <p14:creationId xmlns:p14="http://schemas.microsoft.com/office/powerpoint/2010/main" val="985082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19C303A-9797-44BE-BA7D-1CB83C907828}" type="slidenum">
              <a:rPr lang="en-US" altLang="en-US"/>
              <a:pPr/>
              <a:t>‹#›</a:t>
            </a:fld>
            <a:endParaRPr lang="en-US" altLang="en-US"/>
          </a:p>
        </p:txBody>
      </p:sp>
    </p:spTree>
    <p:extLst>
      <p:ext uri="{BB962C8B-B14F-4D97-AF65-F5344CB8AC3E}">
        <p14:creationId xmlns:p14="http://schemas.microsoft.com/office/powerpoint/2010/main" val="173507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blackWhite">
          <a:xfrm>
            <a:off x="0" y="6475413"/>
            <a:ext cx="9144000" cy="382587"/>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099" name="Rectangle 3"/>
          <p:cNvSpPr>
            <a:spLocks noChangeArrowheads="1"/>
          </p:cNvSpPr>
          <p:nvPr/>
        </p:nvSpPr>
        <p:spPr bwMode="blackWhite">
          <a:xfrm>
            <a:off x="0" y="0"/>
            <a:ext cx="9144000" cy="382588"/>
          </a:xfrm>
          <a:prstGeom prst="rect">
            <a:avLst/>
          </a:prstGeom>
          <a:solidFill>
            <a:srgbClr val="FFCC00"/>
          </a:solidFill>
          <a:ln w="31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100" name="Rectangle 4"/>
          <p:cNvSpPr>
            <a:spLocks noGrp="1" noChangeArrowheads="1"/>
          </p:cNvSpPr>
          <p:nvPr>
            <p:ph type="title"/>
          </p:nvPr>
        </p:nvSpPr>
        <p:spPr bwMode="auto">
          <a:xfrm>
            <a:off x="153988" y="871538"/>
            <a:ext cx="82454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4101" name="Rectangle 5"/>
          <p:cNvSpPr>
            <a:spLocks noGrp="1" noChangeArrowheads="1"/>
          </p:cNvSpPr>
          <p:nvPr>
            <p:ph type="body" idx="1"/>
          </p:nvPr>
        </p:nvSpPr>
        <p:spPr bwMode="auto">
          <a:xfrm>
            <a:off x="1112838" y="1776413"/>
            <a:ext cx="734853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Text Box 6"/>
          <p:cNvSpPr txBox="1">
            <a:spLocks noChangeArrowheads="1"/>
          </p:cNvSpPr>
          <p:nvPr/>
        </p:nvSpPr>
        <p:spPr bwMode="black">
          <a:xfrm>
            <a:off x="522288" y="88900"/>
            <a:ext cx="3592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400"/>
              <a:t>thegioimaytinh.com.vn      Making life better</a:t>
            </a:r>
          </a:p>
        </p:txBody>
      </p:sp>
      <p:sp>
        <p:nvSpPr>
          <p:cNvPr id="4103" name="Rectangle 7"/>
          <p:cNvSpPr>
            <a:spLocks noChangeArrowheads="1"/>
          </p:cNvSpPr>
          <p:nvPr/>
        </p:nvSpPr>
        <p:spPr bwMode="black">
          <a:xfrm>
            <a:off x="1447800" y="6502400"/>
            <a:ext cx="5940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1"/>
              <a:t>Teamwork skill</a:t>
            </a:r>
            <a:r>
              <a:rPr lang="en-US" altLang="en-US" sz="1000"/>
              <a:t>  |  Cworld Proprietary Information</a:t>
            </a:r>
          </a:p>
        </p:txBody>
      </p:sp>
      <p:sp>
        <p:nvSpPr>
          <p:cNvPr id="4104" name="Rectangle 8"/>
          <p:cNvSpPr>
            <a:spLocks noChangeArrowheads="1"/>
          </p:cNvSpPr>
          <p:nvPr/>
        </p:nvSpPr>
        <p:spPr bwMode="black">
          <a:xfrm>
            <a:off x="5691188" y="6499225"/>
            <a:ext cx="3340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000"/>
              <a:t>© 2006 Computer World.,jsc</a:t>
            </a:r>
          </a:p>
        </p:txBody>
      </p:sp>
      <p:sp>
        <p:nvSpPr>
          <p:cNvPr id="4105" name="Rectangle 9"/>
          <p:cNvSpPr>
            <a:spLocks noGrp="1" noChangeArrowheads="1"/>
          </p:cNvSpPr>
          <p:nvPr>
            <p:ph type="sldNum" sz="quarter" idx="4"/>
          </p:nvPr>
        </p:nvSpPr>
        <p:spPr bwMode="black">
          <a:xfrm>
            <a:off x="8137525" y="6165850"/>
            <a:ext cx="100647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50000"/>
              </a:spcBef>
              <a:defRPr sz="1400" b="1">
                <a:solidFill>
                  <a:schemeClr val="bg1"/>
                </a:solidFill>
              </a:defRPr>
            </a:lvl1pPr>
          </a:lstStyle>
          <a:p>
            <a:fld id="{1B646BDA-0E3C-45C1-98D6-DDA43857F690}" type="slidenum">
              <a:rPr lang="en-US" altLang="en-US"/>
              <a:pPr/>
              <a:t>‹#›</a:t>
            </a:fld>
            <a:endParaRPr lang="en-US" altLang="en-US"/>
          </a:p>
        </p:txBody>
      </p:sp>
      <p:sp>
        <p:nvSpPr>
          <p:cNvPr id="4106" name="Text Box 10"/>
          <p:cNvSpPr txBox="1">
            <a:spLocks noChangeArrowheads="1"/>
          </p:cNvSpPr>
          <p:nvPr/>
        </p:nvSpPr>
        <p:spPr bwMode="auto">
          <a:xfrm>
            <a:off x="0" y="-647700"/>
            <a:ext cx="963136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 tIns="9144" rIns="9144" bIns="9144">
            <a:spAutoFit/>
          </a:bodyPr>
          <a:lstStyle/>
          <a:p>
            <a:pPr>
              <a:spcBef>
                <a:spcPct val="50000"/>
              </a:spcBef>
            </a:pPr>
            <a:r>
              <a:rPr lang="en-US" altLang="en-US" sz="1600" b="1"/>
              <a:t>Template release: Oct 02</a:t>
            </a:r>
            <a:br>
              <a:rPr lang="en-US" altLang="en-US" sz="1600" b="1"/>
            </a:br>
            <a:r>
              <a:rPr lang="en-US" altLang="en-US" sz="1600" b="1"/>
              <a:t>For the latest, go to http://w3.ibm.com/ibm/presentations</a:t>
            </a:r>
          </a:p>
        </p:txBody>
      </p:sp>
      <p:sp>
        <p:nvSpPr>
          <p:cNvPr id="4107" name="Line 11"/>
          <p:cNvSpPr>
            <a:spLocks noChangeShapeType="1"/>
          </p:cNvSpPr>
          <p:nvPr/>
        </p:nvSpPr>
        <p:spPr bwMode="black">
          <a:xfrm>
            <a:off x="2540000" y="147638"/>
            <a:ext cx="0" cy="234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108" name="Line 12"/>
          <p:cNvSpPr>
            <a:spLocks noChangeShapeType="1"/>
          </p:cNvSpPr>
          <p:nvPr/>
        </p:nvSpPr>
        <p:spPr bwMode="black">
          <a:xfrm>
            <a:off x="1447800" y="6475413"/>
            <a:ext cx="0" cy="192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l" rtl="0" fontAlgn="base">
        <a:lnSpc>
          <a:spcPct val="90000"/>
        </a:lnSpc>
        <a:spcBef>
          <a:spcPct val="0"/>
        </a:spcBef>
        <a:spcAft>
          <a:spcPct val="0"/>
        </a:spcAft>
        <a:defRPr sz="2800">
          <a:solidFill>
            <a:schemeClr val="accent1"/>
          </a:solidFill>
          <a:latin typeface="+mj-lt"/>
          <a:ea typeface="+mj-ea"/>
          <a:cs typeface="+mj-cs"/>
        </a:defRPr>
      </a:lvl1pPr>
      <a:lvl2pPr algn="l" rtl="0" fontAlgn="base">
        <a:lnSpc>
          <a:spcPct val="90000"/>
        </a:lnSpc>
        <a:spcBef>
          <a:spcPct val="0"/>
        </a:spcBef>
        <a:spcAft>
          <a:spcPct val="0"/>
        </a:spcAft>
        <a:defRPr sz="2800">
          <a:solidFill>
            <a:schemeClr val="accent1"/>
          </a:solidFill>
          <a:latin typeface="Arial" charset="0"/>
          <a:cs typeface="Arial" charset="0"/>
        </a:defRPr>
      </a:lvl2pPr>
      <a:lvl3pPr algn="l" rtl="0" fontAlgn="base">
        <a:lnSpc>
          <a:spcPct val="90000"/>
        </a:lnSpc>
        <a:spcBef>
          <a:spcPct val="0"/>
        </a:spcBef>
        <a:spcAft>
          <a:spcPct val="0"/>
        </a:spcAft>
        <a:defRPr sz="2800">
          <a:solidFill>
            <a:schemeClr val="accent1"/>
          </a:solidFill>
          <a:latin typeface="Arial" charset="0"/>
          <a:cs typeface="Arial" charset="0"/>
        </a:defRPr>
      </a:lvl3pPr>
      <a:lvl4pPr algn="l" rtl="0" fontAlgn="base">
        <a:lnSpc>
          <a:spcPct val="90000"/>
        </a:lnSpc>
        <a:spcBef>
          <a:spcPct val="0"/>
        </a:spcBef>
        <a:spcAft>
          <a:spcPct val="0"/>
        </a:spcAft>
        <a:defRPr sz="2800">
          <a:solidFill>
            <a:schemeClr val="accent1"/>
          </a:solidFill>
          <a:latin typeface="Arial" charset="0"/>
          <a:cs typeface="Arial" charset="0"/>
        </a:defRPr>
      </a:lvl4pPr>
      <a:lvl5pPr algn="l" rtl="0" fontAlgn="base">
        <a:lnSpc>
          <a:spcPct val="90000"/>
        </a:lnSpc>
        <a:spcBef>
          <a:spcPct val="0"/>
        </a:spcBef>
        <a:spcAft>
          <a:spcPct val="0"/>
        </a:spcAft>
        <a:defRPr sz="2800">
          <a:solidFill>
            <a:schemeClr val="accent1"/>
          </a:solidFill>
          <a:latin typeface="Arial" charset="0"/>
          <a:cs typeface="Arial" charset="0"/>
        </a:defRPr>
      </a:lvl5pPr>
      <a:lvl6pPr marL="457200" algn="l" rtl="0" fontAlgn="base">
        <a:lnSpc>
          <a:spcPct val="90000"/>
        </a:lnSpc>
        <a:spcBef>
          <a:spcPct val="0"/>
        </a:spcBef>
        <a:spcAft>
          <a:spcPct val="0"/>
        </a:spcAft>
        <a:defRPr sz="2800">
          <a:solidFill>
            <a:schemeClr val="accent1"/>
          </a:solidFill>
          <a:latin typeface="Arial" charset="0"/>
          <a:cs typeface="Arial" charset="0"/>
        </a:defRPr>
      </a:lvl6pPr>
      <a:lvl7pPr marL="914400" algn="l" rtl="0" fontAlgn="base">
        <a:lnSpc>
          <a:spcPct val="90000"/>
        </a:lnSpc>
        <a:spcBef>
          <a:spcPct val="0"/>
        </a:spcBef>
        <a:spcAft>
          <a:spcPct val="0"/>
        </a:spcAft>
        <a:defRPr sz="2800">
          <a:solidFill>
            <a:schemeClr val="accent1"/>
          </a:solidFill>
          <a:latin typeface="Arial" charset="0"/>
          <a:cs typeface="Arial" charset="0"/>
        </a:defRPr>
      </a:lvl7pPr>
      <a:lvl8pPr marL="1371600" algn="l" rtl="0" fontAlgn="base">
        <a:lnSpc>
          <a:spcPct val="90000"/>
        </a:lnSpc>
        <a:spcBef>
          <a:spcPct val="0"/>
        </a:spcBef>
        <a:spcAft>
          <a:spcPct val="0"/>
        </a:spcAft>
        <a:defRPr sz="2800">
          <a:solidFill>
            <a:schemeClr val="accent1"/>
          </a:solidFill>
          <a:latin typeface="Arial" charset="0"/>
          <a:cs typeface="Arial" charset="0"/>
        </a:defRPr>
      </a:lvl8pPr>
      <a:lvl9pPr marL="1828800" algn="l" rtl="0" fontAlgn="base">
        <a:lnSpc>
          <a:spcPct val="90000"/>
        </a:lnSpc>
        <a:spcBef>
          <a:spcPct val="0"/>
        </a:spcBef>
        <a:spcAft>
          <a:spcPct val="0"/>
        </a:spcAft>
        <a:defRPr sz="2800">
          <a:solidFill>
            <a:schemeClr val="accent1"/>
          </a:solidFill>
          <a:latin typeface="Arial" charset="0"/>
          <a:cs typeface="Arial" charset="0"/>
        </a:defRPr>
      </a:lvl9pPr>
    </p:titleStyle>
    <p:bodyStyle>
      <a:lvl1pPr marL="228600" indent="-228600" algn="l" rtl="0" fontAlgn="base">
        <a:spcBef>
          <a:spcPct val="0"/>
        </a:spcBef>
        <a:spcAft>
          <a:spcPct val="0"/>
        </a:spcAft>
        <a:buClr>
          <a:srgbClr val="1B0CD8"/>
        </a:buClr>
        <a:buSzPct val="150000"/>
        <a:buFont typeface="Wingdings" pitchFamily="2" charset="2"/>
        <a:buChar char="§"/>
        <a:defRPr>
          <a:solidFill>
            <a:schemeClr val="bg1"/>
          </a:solidFill>
          <a:latin typeface="+mn-lt"/>
          <a:ea typeface="+mn-ea"/>
          <a:cs typeface="+mn-cs"/>
        </a:defRPr>
      </a:lvl1pPr>
      <a:lvl2pPr marL="750888" indent="-285750" algn="l" rtl="0" fontAlgn="base">
        <a:spcBef>
          <a:spcPct val="25000"/>
        </a:spcBef>
        <a:spcAft>
          <a:spcPct val="15000"/>
        </a:spcAft>
        <a:buClr>
          <a:srgbClr val="1B0CD8"/>
        </a:buClr>
        <a:buFont typeface="Wingdings" pitchFamily="2" charset="2"/>
        <a:buChar char="§"/>
        <a:defRPr sz="1600">
          <a:solidFill>
            <a:schemeClr val="bg1"/>
          </a:solidFill>
          <a:latin typeface="+mn-lt"/>
          <a:cs typeface="+mn-cs"/>
        </a:defRPr>
      </a:lvl2pPr>
      <a:lvl3pPr marL="1143000" indent="-228600" algn="l" rtl="0" fontAlgn="base">
        <a:spcBef>
          <a:spcPct val="20000"/>
        </a:spcBef>
        <a:spcAft>
          <a:spcPct val="0"/>
        </a:spcAft>
        <a:buClr>
          <a:srgbClr val="1B0CD8"/>
        </a:buClr>
        <a:buFont typeface="Verdana" pitchFamily="34" charset="0"/>
        <a:buChar char="-"/>
        <a:defRPr sz="1600">
          <a:solidFill>
            <a:schemeClr val="bg1"/>
          </a:solidFill>
          <a:latin typeface="+mn-lt"/>
          <a:cs typeface="+mn-cs"/>
        </a:defRPr>
      </a:lvl3pPr>
      <a:lvl4pPr marL="1600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4pPr>
      <a:lvl5pPr marL="20574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5pPr>
      <a:lvl6pPr marL="25146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6pPr>
      <a:lvl7pPr marL="29718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7pPr>
      <a:lvl8pPr marL="34290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8pPr>
      <a:lvl9pPr marL="3886200" indent="-228600" algn="l" rtl="0" fontAlgn="base">
        <a:spcBef>
          <a:spcPct val="20000"/>
        </a:spcBef>
        <a:spcAft>
          <a:spcPct val="0"/>
        </a:spcAft>
        <a:buClr>
          <a:schemeClr val="accent2"/>
        </a:buClr>
        <a:buFont typeface="Wingdings" pitchFamily="2" charset="2"/>
        <a:buChar char="§"/>
        <a:defRPr sz="1600">
          <a:solidFill>
            <a:schemeClr val="bg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hanmemgiaoduc.v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Kỹ năng làm việc nhóm</a:t>
            </a:r>
            <a:br>
              <a:rPr lang="en-US"/>
            </a:br>
            <a:r>
              <a:rPr lang="en-US"/>
              <a:t>	Teamwork - Collaboration</a:t>
            </a:r>
          </a:p>
        </p:txBody>
      </p:sp>
      <p:sp>
        <p:nvSpPr>
          <p:cNvPr id="2051" name="Rectangle 3"/>
          <p:cNvSpPr>
            <a:spLocks noGrp="1" noChangeArrowheads="1"/>
          </p:cNvSpPr>
          <p:nvPr>
            <p:ph type="subTitle" idx="1"/>
          </p:nvPr>
        </p:nvSpPr>
        <p:spPr/>
        <p:txBody>
          <a:bodyPr/>
          <a:lstStyle/>
          <a:p>
            <a:r>
              <a:rPr lang="en-US"/>
              <a:t>Khóa đào tạo nhân viên Cworld 2006</a:t>
            </a:r>
          </a:p>
          <a:p>
            <a:endParaRPr lang="en-US" sz="1400"/>
          </a:p>
          <a:p>
            <a:r>
              <a:rPr lang="en-US"/>
              <a:t>TRUNG TÂM CÔNG NGHỆ GIÁO DỤC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Nâng cao hiệu quả làm việc theo nhóm</a:t>
            </a:r>
          </a:p>
        </p:txBody>
      </p:sp>
      <p:sp>
        <p:nvSpPr>
          <p:cNvPr id="17411" name="Rectangle 3"/>
          <p:cNvSpPr>
            <a:spLocks noGrp="1" noChangeArrowheads="1"/>
          </p:cNvSpPr>
          <p:nvPr>
            <p:ph type="body" idx="1"/>
          </p:nvPr>
        </p:nvSpPr>
        <p:spPr/>
        <p:txBody>
          <a:bodyPr/>
          <a:lstStyle/>
          <a:p>
            <a:r>
              <a:rPr lang="en-US"/>
              <a:t>Tránh tranh luận, cãi vã. </a:t>
            </a:r>
          </a:p>
          <a:p>
            <a:r>
              <a:rPr lang="en-US"/>
              <a:t>Tránh tư tưởng Thắng – Thua. </a:t>
            </a:r>
          </a:p>
          <a:p>
            <a:r>
              <a:rPr lang="en-US"/>
              <a:t>Không nên thay đổi quan điểm để nhằm giảm xung đột. </a:t>
            </a:r>
          </a:p>
          <a:p>
            <a:r>
              <a:rPr lang="en-US"/>
              <a:t>Tránh phương pháp giảm thiểu xung đột bằng cách bổ phiếu đa số và thỏa thuận. </a:t>
            </a:r>
          </a:p>
          <a:p>
            <a:r>
              <a:rPr lang="en-US"/>
              <a:t>Đánh giá những quan điểm khác nhau một cách khách quan và tôn trọng thỏa thuận đầu tiên.</a:t>
            </a:r>
          </a:p>
        </p:txBody>
      </p:sp>
      <p:sp>
        <p:nvSpPr>
          <p:cNvPr id="17412" name="Text Box 4"/>
          <p:cNvSpPr txBox="1">
            <a:spLocks noChangeArrowheads="1"/>
          </p:cNvSpPr>
          <p:nvPr/>
        </p:nvSpPr>
        <p:spPr bwMode="auto">
          <a:xfrm>
            <a:off x="1098550" y="4479925"/>
            <a:ext cx="7588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solidFill>
                  <a:srgbClr val="990033"/>
                </a:solidFill>
              </a:rPr>
              <a:t>Thúc đẩy tiến trình làm việc chứ không phải thúc đẩy mỗi cá nhân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9 lời khuyên để có một nhóm làm việc hiệu quả</a:t>
            </a:r>
          </a:p>
        </p:txBody>
      </p:sp>
      <p:sp>
        <p:nvSpPr>
          <p:cNvPr id="20483" name="Rectangle 3"/>
          <p:cNvSpPr>
            <a:spLocks noGrp="1" noChangeArrowheads="1"/>
          </p:cNvSpPr>
          <p:nvPr>
            <p:ph type="body" idx="1"/>
          </p:nvPr>
        </p:nvSpPr>
        <p:spPr/>
        <p:txBody>
          <a:bodyPr/>
          <a:lstStyle/>
          <a:p>
            <a:r>
              <a:rPr lang="en-US"/>
              <a:t>Đưa ra những quyết định chuẩn mực chung cho Tổ chức</a:t>
            </a:r>
          </a:p>
          <a:p>
            <a:r>
              <a:rPr lang="en-US"/>
              <a:t>Tìm hiểu và học hỏi những nhóm làm việc hiệu quả.</a:t>
            </a:r>
          </a:p>
          <a:p>
            <a:r>
              <a:rPr lang="en-US"/>
              <a:t>Biết cách lắng nghe người khác </a:t>
            </a:r>
          </a:p>
          <a:p>
            <a:r>
              <a:rPr lang="en-US"/>
              <a:t>Xác định rõ ràng những cơ hội khi làm hay không làm việc theo nhóm</a:t>
            </a:r>
          </a:p>
          <a:p>
            <a:r>
              <a:rPr lang="en-US"/>
              <a:t>Luôn nhớ rằng công việc của mọi người đều liên quan đến nhau</a:t>
            </a:r>
          </a:p>
          <a:p>
            <a:r>
              <a:rPr lang="en-US"/>
              <a:t>Luôn hướng đến mục tiêu chung to lớn của nhóm.</a:t>
            </a:r>
          </a:p>
          <a:p>
            <a:r>
              <a:rPr lang="en-US"/>
              <a:t>Biết cách cân bằng giữa cuộc sống và công việc</a:t>
            </a:r>
          </a:p>
          <a:p>
            <a:r>
              <a:rPr lang="en-US"/>
              <a:t>Hoạt động theo nguyên tắc nhóm đồng thuận</a:t>
            </a:r>
          </a:p>
          <a:p>
            <a:r>
              <a:rPr lang="en-US"/>
              <a:t>Trưởng nhóm nên hướng nhân viên đến mục tiêu chung, tránh đi vào tiểu tiết. </a:t>
            </a:r>
          </a:p>
        </p:txBody>
      </p:sp>
      <p:sp>
        <p:nvSpPr>
          <p:cNvPr id="20484" name="Text Box 4"/>
          <p:cNvSpPr txBox="1">
            <a:spLocks noChangeArrowheads="1"/>
          </p:cNvSpPr>
          <p:nvPr/>
        </p:nvSpPr>
        <p:spPr bwMode="auto">
          <a:xfrm>
            <a:off x="5105400" y="6019800"/>
            <a:ext cx="4038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folHlink"/>
                </a:solidFill>
              </a:rPr>
              <a:t>Website: </a:t>
            </a:r>
            <a:r>
              <a:rPr lang="en-US">
                <a:solidFill>
                  <a:schemeClr val="folHlink"/>
                </a:solidFill>
                <a:hlinkClick r:id="rId2"/>
              </a:rPr>
              <a:t>www.phanmemgiaoduc.vn</a:t>
            </a:r>
            <a:endParaRPr lang="en-US">
              <a:solidFill>
                <a:schemeClr val="folHlink"/>
              </a:solidFill>
            </a:endParaRPr>
          </a:p>
          <a:p>
            <a:pPr>
              <a:spcBef>
                <a:spcPct val="50000"/>
              </a:spcBef>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team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219200"/>
            <a:ext cx="5715000" cy="4456113"/>
          </a:xfrm>
          <a:prstGeom prst="rect">
            <a:avLst/>
          </a:prstGeom>
          <a:noFill/>
          <a:extLst>
            <a:ext uri="{909E8E84-426E-40DD-AFC4-6F175D3DCCD1}">
              <a14:hiddenFill xmlns:a14="http://schemas.microsoft.com/office/drawing/2010/main">
                <a:solidFill>
                  <a:srgbClr val="FFFFFF"/>
                </a:solidFill>
              </a14:hiddenFill>
            </a:ext>
          </a:extLst>
        </p:spPr>
      </p:pic>
      <p:sp>
        <p:nvSpPr>
          <p:cNvPr id="8198" name="Rectangle 6"/>
          <p:cNvSpPr>
            <a:spLocks noChangeArrowheads="1"/>
          </p:cNvSpPr>
          <p:nvPr/>
        </p:nvSpPr>
        <p:spPr bwMode="auto">
          <a:xfrm>
            <a:off x="1981200" y="2133600"/>
            <a:ext cx="5257800" cy="2514600"/>
          </a:xfrm>
          <a:prstGeom prst="rect">
            <a:avLst/>
          </a:prstGeom>
          <a:solidFill>
            <a:srgbClr val="333399">
              <a:alpha val="50000"/>
            </a:srgbClr>
          </a:solidFill>
          <a:ln w="9525">
            <a:solidFill>
              <a:srgbClr val="333399"/>
            </a:solidFill>
            <a:miter lim="800000"/>
            <a:headEnd/>
            <a:tailEnd/>
          </a:ln>
        </p:spPr>
        <p:txBody>
          <a:bodyPr anchor="ctr"/>
          <a:lstStyle/>
          <a:p>
            <a:pPr algn="ctr">
              <a:lnSpc>
                <a:spcPct val="90000"/>
              </a:lnSpc>
            </a:pPr>
            <a:r>
              <a:rPr lang="en-US" sz="2400">
                <a:solidFill>
                  <a:srgbClr val="FFFFFF"/>
                </a:solidFill>
                <a:latin typeface="Tahoma" pitchFamily="34" charset="0"/>
              </a:rPr>
              <a:t>Công việc được hoàn thành bởi nhiều người hợp tác với nhau và mỗi cá nhân phụ trách một phần trong công việc chung đó. Nhưng đặc biệt, mỗi người đều đặt lợi ích của nhóm lên cao nhất.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Tại sao cần Kỹ năng làm việc nhóm</a:t>
            </a:r>
          </a:p>
        </p:txBody>
      </p:sp>
      <p:sp>
        <p:nvSpPr>
          <p:cNvPr id="7171" name="Rectangle 3"/>
          <p:cNvSpPr>
            <a:spLocks noGrp="1" noChangeArrowheads="1"/>
          </p:cNvSpPr>
          <p:nvPr>
            <p:ph type="body" idx="1"/>
          </p:nvPr>
        </p:nvSpPr>
        <p:spPr/>
        <p:txBody>
          <a:bodyPr/>
          <a:lstStyle/>
          <a:p>
            <a:r>
              <a:rPr lang="en-US"/>
              <a:t>Thành công của một tập thể được thể hiện qua những công việc họ làm cùng với nhau. Công ty chúng ta có thể có rất nhiều những người tài giỏi, nhưng nếu họ không hợp tác với nhau, Công ty chúng ta sẽ không thể phát triển được.</a:t>
            </a:r>
          </a:p>
          <a:p>
            <a:r>
              <a:rPr lang="en-US"/>
              <a:t>Hỗ trợ và tạo dựng sự tự tin của mỗi thành viên.</a:t>
            </a:r>
          </a:p>
          <a:p>
            <a:r>
              <a:rPr lang="en-US"/>
              <a:t>Thúc đẩy, cùng nhau vươn lên.</a:t>
            </a:r>
          </a:p>
          <a:p>
            <a:r>
              <a:rPr lang="en-US"/>
              <a:t>Đạt được sự thành công to lớn.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Ưu điểm – Nhược điểm</a:t>
            </a:r>
          </a:p>
        </p:txBody>
      </p:sp>
      <p:sp>
        <p:nvSpPr>
          <p:cNvPr id="9220" name="Rectangle 4"/>
          <p:cNvSpPr>
            <a:spLocks noGrp="1" noChangeArrowheads="1"/>
          </p:cNvSpPr>
          <p:nvPr>
            <p:ph type="body" sz="half" idx="1"/>
          </p:nvPr>
        </p:nvSpPr>
        <p:spPr/>
        <p:txBody>
          <a:bodyPr/>
          <a:lstStyle/>
          <a:p>
            <a:r>
              <a:rPr lang="en-US" sz="1600"/>
              <a:t>Được gặp nhiều người mới</a:t>
            </a:r>
          </a:p>
          <a:p>
            <a:r>
              <a:rPr lang="en-US" sz="1600"/>
              <a:t>Được lắng nghe nhiều ý tưởng mới.</a:t>
            </a:r>
          </a:p>
          <a:p>
            <a:r>
              <a:rPr lang="en-US" sz="1600"/>
              <a:t>Ý tưởng của mình được qua kiểm nghiệm</a:t>
            </a:r>
          </a:p>
          <a:p>
            <a:r>
              <a:rPr lang="en-US" sz="1600"/>
              <a:t>Nhận được sự giúp đỡ từ người khác</a:t>
            </a:r>
          </a:p>
          <a:p>
            <a:r>
              <a:rPr lang="en-US" sz="1600"/>
              <a:t>Cam kết theo đuổi mục tiêu  chung của nhóm.</a:t>
            </a:r>
          </a:p>
          <a:p>
            <a:endParaRPr lang="en-US" sz="1600"/>
          </a:p>
        </p:txBody>
      </p:sp>
      <p:sp>
        <p:nvSpPr>
          <p:cNvPr id="9221" name="Rectangle 5"/>
          <p:cNvSpPr>
            <a:spLocks noGrp="1" noChangeArrowheads="1"/>
          </p:cNvSpPr>
          <p:nvPr>
            <p:ph type="body" sz="half" idx="2"/>
          </p:nvPr>
        </p:nvSpPr>
        <p:spPr/>
        <p:txBody>
          <a:bodyPr/>
          <a:lstStyle/>
          <a:p>
            <a:r>
              <a:rPr lang="en-US" sz="1600"/>
              <a:t>Tốn quá nhiều thời gian</a:t>
            </a:r>
          </a:p>
          <a:p>
            <a:r>
              <a:rPr lang="en-US" sz="1600"/>
              <a:t>Kết quả mang lại thường không tốt.</a:t>
            </a:r>
          </a:p>
          <a:p>
            <a:r>
              <a:rPr lang="en-US" sz="1600"/>
              <a:t>Tốn nhiều chi phí.</a:t>
            </a:r>
          </a:p>
          <a:p>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 name="Rectangle 122"/>
          <p:cNvSpPr>
            <a:spLocks noGrp="1" noChangeArrowheads="1"/>
          </p:cNvSpPr>
          <p:nvPr>
            <p:ph type="title"/>
          </p:nvPr>
        </p:nvSpPr>
        <p:spPr/>
        <p:txBody>
          <a:bodyPr/>
          <a:lstStyle/>
          <a:p>
            <a:r>
              <a:rPr lang="en-US"/>
              <a:t>Phân biệt</a:t>
            </a:r>
          </a:p>
        </p:txBody>
      </p:sp>
      <p:graphicFrame>
        <p:nvGraphicFramePr>
          <p:cNvPr id="11618" name="Group 354"/>
          <p:cNvGraphicFramePr>
            <a:graphicFrameLocks noGrp="1"/>
          </p:cNvGraphicFramePr>
          <p:nvPr>
            <p:ph idx="1"/>
          </p:nvPr>
        </p:nvGraphicFramePr>
        <p:xfrm>
          <a:off x="1112838" y="1776413"/>
          <a:ext cx="7348537" cy="3902077"/>
        </p:xfrm>
        <a:graphic>
          <a:graphicData uri="http://schemas.openxmlformats.org/drawingml/2006/table">
            <a:tbl>
              <a:tblPr/>
              <a:tblGrid>
                <a:gridCol w="2335212"/>
                <a:gridCol w="2571750"/>
                <a:gridCol w="2441575"/>
              </a:tblGrid>
              <a:tr h="452438">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endParaRPr kumimoji="0" lang="vi-VN" sz="1600" b="0" i="0" u="none" strike="noStrike" cap="none" normalizeH="0" baseline="0" smtClean="0">
                        <a:ln>
                          <a:noFill/>
                        </a:ln>
                        <a:solidFill>
                          <a:schemeClr val="bg1"/>
                        </a:solidFill>
                        <a:effectLst/>
                        <a:latin typeface="Arial" charset="0"/>
                        <a:cs typeface="Arial" charset="0"/>
                      </a:endParaRP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1" i="0" u="none" strike="noStrike" cap="none" normalizeH="0" baseline="0" smtClean="0">
                          <a:ln>
                            <a:noFill/>
                          </a:ln>
                          <a:solidFill>
                            <a:schemeClr val="accent1"/>
                          </a:solidFill>
                          <a:effectLst/>
                          <a:latin typeface="Arial" charset="0"/>
                          <a:cs typeface="Arial" charset="0"/>
                        </a:rPr>
                        <a:t>Nhóm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1" i="0" u="none" strike="noStrike" cap="none" normalizeH="0" baseline="0" smtClean="0">
                          <a:ln>
                            <a:noFill/>
                          </a:ln>
                          <a:solidFill>
                            <a:schemeClr val="accent1"/>
                          </a:solidFill>
                          <a:effectLst/>
                          <a:latin typeface="Arial" charset="0"/>
                          <a:cs typeface="Arial" charset="0"/>
                        </a:rPr>
                        <a:t>Đội</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Thành viên</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Độc lập</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Phụ thuộc</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Mục tiêu</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Riêng lẻ</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Chung</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50888">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Vai trò của mỗi thành viên</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Mỗi cá nhân có thể không biết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Cá nhân biết rõ vai trò của mình</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Lãnh đạo</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Rõ ràng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Chia sẻ</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Thành quả</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Cá nhân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Chung</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Phần thưởng</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Cá nhân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Chung</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accent1"/>
                          </a:solidFill>
                          <a:effectLst/>
                          <a:latin typeface="Arial" charset="0"/>
                          <a:cs typeface="Arial" charset="0"/>
                        </a:rPr>
                        <a:t>Xung đột</a:t>
                      </a:r>
                    </a:p>
                  </a:txBody>
                  <a:tcPr horzOverflow="overflow">
                    <a:lnL w="381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Phản ứng cá nhân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1B0CD8"/>
                        </a:buClr>
                        <a:buSzPct val="150000"/>
                        <a:buFont typeface="Wingdings" pitchFamily="2" charset="2"/>
                        <a:buNone/>
                        <a:tabLst/>
                      </a:pPr>
                      <a:r>
                        <a:rPr kumimoji="0" lang="en-US" sz="1600" b="0" i="0" u="none" strike="noStrike" cap="none" normalizeH="0" baseline="0" smtClean="0">
                          <a:ln>
                            <a:noFill/>
                          </a:ln>
                          <a:solidFill>
                            <a:schemeClr val="bg1"/>
                          </a:solidFill>
                          <a:effectLst/>
                          <a:latin typeface="Arial" charset="0"/>
                          <a:cs typeface="Arial" charset="0"/>
                        </a:rPr>
                        <a:t>Mong đợi</a:t>
                      </a:r>
                    </a:p>
                  </a:txBody>
                  <a:tcPr horzOverflow="overflow">
                    <a:lnL w="1270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Kỹ năng cần thiết</a:t>
            </a:r>
          </a:p>
        </p:txBody>
      </p:sp>
      <p:sp>
        <p:nvSpPr>
          <p:cNvPr id="16387" name="Rectangle 3"/>
          <p:cNvSpPr>
            <a:spLocks noGrp="1" noChangeArrowheads="1"/>
          </p:cNvSpPr>
          <p:nvPr>
            <p:ph type="body" idx="1"/>
          </p:nvPr>
        </p:nvSpPr>
        <p:spPr/>
        <p:txBody>
          <a:bodyPr/>
          <a:lstStyle/>
          <a:p>
            <a:r>
              <a:rPr lang="en-US" sz="2400"/>
              <a:t>Sự am hiểu chuyên môn và nhiệm vụ</a:t>
            </a:r>
          </a:p>
          <a:p>
            <a:r>
              <a:rPr lang="en-US" sz="2400"/>
              <a:t>Kỹ năng giải quyết vấn đề </a:t>
            </a:r>
          </a:p>
          <a:p>
            <a:r>
              <a:rPr lang="en-US" sz="2400"/>
              <a:t>Kỹ năng ra quyết định</a:t>
            </a:r>
          </a:p>
          <a:p>
            <a:r>
              <a:rPr lang="en-US" sz="2400"/>
              <a:t>Hòa đồng</a:t>
            </a:r>
          </a:p>
          <a:p>
            <a:r>
              <a:rPr lang="en-US" sz="2400"/>
              <a:t>Kỹ năng quản lý</a:t>
            </a:r>
          </a:p>
          <a:p>
            <a:endParaRPr 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Quy trình thực hiện</a:t>
            </a:r>
          </a:p>
        </p:txBody>
      </p:sp>
      <p:sp>
        <p:nvSpPr>
          <p:cNvPr id="18435" name="Rectangle 3"/>
          <p:cNvSpPr>
            <a:spLocks noGrp="1" noChangeArrowheads="1"/>
          </p:cNvSpPr>
          <p:nvPr>
            <p:ph type="body" idx="1"/>
          </p:nvPr>
        </p:nvSpPr>
        <p:spPr/>
        <p:txBody>
          <a:bodyPr/>
          <a:lstStyle/>
          <a:p>
            <a:r>
              <a:rPr lang="en-US"/>
              <a:t>Mục tiêu chung của nhóm</a:t>
            </a:r>
          </a:p>
          <a:p>
            <a:r>
              <a:rPr lang="en-US"/>
              <a:t>Tập trung, yên lặng tìm ý tưởng</a:t>
            </a:r>
          </a:p>
          <a:p>
            <a:r>
              <a:rPr lang="en-US"/>
              <a:t>Thay nhau chia sẻ ý tưởng</a:t>
            </a:r>
          </a:p>
          <a:p>
            <a:r>
              <a:rPr lang="en-US"/>
              <a:t>Đánh giá và đóng góp chung cho nhóm</a:t>
            </a:r>
          </a:p>
          <a:p>
            <a:r>
              <a:rPr lang="en-US"/>
              <a:t>Thảo luận nhóm</a:t>
            </a:r>
          </a:p>
          <a:p>
            <a:r>
              <a:rPr lang="en-US"/>
              <a:t>Cá nhân đánh giá lại</a:t>
            </a:r>
          </a:p>
          <a:p>
            <a:r>
              <a:rPr lang="en-US"/>
              <a:t>Tổng kết lại ý kiến. Nhất trí.</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Thành viên cần làm gì?</a:t>
            </a:r>
          </a:p>
        </p:txBody>
      </p:sp>
      <p:sp>
        <p:nvSpPr>
          <p:cNvPr id="19459" name="Rectangle 3"/>
          <p:cNvSpPr>
            <a:spLocks noGrp="1" noChangeArrowheads="1"/>
          </p:cNvSpPr>
          <p:nvPr>
            <p:ph type="body" idx="1"/>
          </p:nvPr>
        </p:nvSpPr>
        <p:spPr/>
        <p:txBody>
          <a:bodyPr/>
          <a:lstStyle/>
          <a:p>
            <a:r>
              <a:rPr lang="en-US"/>
              <a:t>Thành viên sẵn sàng giúp đỡ lẫn nhau.</a:t>
            </a:r>
          </a:p>
          <a:p>
            <a:r>
              <a:rPr lang="en-US"/>
              <a:t>Thành viên giải thích ý tưởng của mình một cách bình tĩnh và chi tiết cho những thành viên khác</a:t>
            </a:r>
          </a:p>
          <a:p>
            <a:r>
              <a:rPr lang="en-US"/>
              <a:t>Thành viên luôn sẵn sàng hoàn thành công việc mình phụ trách</a:t>
            </a:r>
          </a:p>
          <a:p>
            <a:r>
              <a:rPr lang="en-US"/>
              <a:t>Thành viên chia sẻ sự thành công của nhau, tránh đố kỵ và ghen tị</a:t>
            </a:r>
          </a:p>
          <a:p>
            <a:r>
              <a:rPr lang="en-US"/>
              <a:t>Thành viên cần bày tỏ sự cảm thông lẫn nhau.</a:t>
            </a:r>
          </a:p>
          <a:p>
            <a:r>
              <a:rPr lang="en-US"/>
              <a:t>Thành viên phải biết tha thứ. Vì đơn giản một điều, ALL chỉ nhằm đạt được mục tiêu chung của nhóm.</a:t>
            </a: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Cách tăng hiệu quả làm việc nhóm</a:t>
            </a:r>
          </a:p>
        </p:txBody>
      </p:sp>
      <p:sp>
        <p:nvSpPr>
          <p:cNvPr id="15363" name="Rectangle 3"/>
          <p:cNvSpPr>
            <a:spLocks noGrp="1" noChangeArrowheads="1"/>
          </p:cNvSpPr>
          <p:nvPr>
            <p:ph type="body" idx="1"/>
          </p:nvPr>
        </p:nvSpPr>
        <p:spPr/>
        <p:txBody>
          <a:bodyPr/>
          <a:lstStyle/>
          <a:p>
            <a:r>
              <a:rPr lang="en-US" sz="2400"/>
              <a:t>Lịch làm việc cụ thể</a:t>
            </a:r>
          </a:p>
          <a:p>
            <a:r>
              <a:rPr lang="en-US" sz="2400"/>
              <a:t>Quản lý thời gian</a:t>
            </a:r>
          </a:p>
          <a:p>
            <a:r>
              <a:rPr lang="en-US" sz="2400"/>
              <a:t>Đánh giá kết quả.</a:t>
            </a:r>
          </a:p>
          <a:p>
            <a:r>
              <a:rPr lang="en-US" sz="2400"/>
              <a:t>Tập trung vào Mục tiêu</a:t>
            </a:r>
          </a:p>
          <a:p>
            <a:r>
              <a:rPr lang="en-US" sz="2400"/>
              <a:t>Nâng cao sự nhất trí chung</a:t>
            </a:r>
          </a:p>
          <a:p>
            <a:r>
              <a:rPr lang="en-US" sz="2400"/>
              <a:t>Không ngại xung đột – trong công việc</a:t>
            </a:r>
          </a:p>
          <a:p>
            <a:r>
              <a:rPr lang="en-US" sz="2400"/>
              <a:t>Tin tưởng vào Mục tiêu chung</a:t>
            </a:r>
          </a:p>
          <a:p>
            <a:endParaRPr lang="en-US" sz="2400"/>
          </a:p>
        </p:txBody>
      </p:sp>
    </p:spTree>
  </p:cSld>
  <p:clrMapOvr>
    <a:masterClrMapping/>
  </p:clrMapOvr>
</p:sld>
</file>

<file path=ppt/theme/theme1.xml><?xml version="1.0" encoding="utf-8"?>
<a:theme xmlns:a="http://schemas.openxmlformats.org/drawingml/2006/main" name="bluepearl_basic">
  <a:themeElements>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fontScheme name="bluepearl_basic">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pearl_basic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Cworld template</Template>
  <TotalTime>214</TotalTime>
  <Words>694</Words>
  <Application>Microsoft Office PowerPoint</Application>
  <PresentationFormat>On-screen Show (4:3)</PresentationFormat>
  <Paragraphs>90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Wingdings</vt:lpstr>
      <vt:lpstr>Verdana</vt:lpstr>
      <vt:lpstr>Times</vt:lpstr>
      <vt:lpstr>Tahoma</vt:lpstr>
      <vt:lpstr>bluepearl_basic</vt:lpstr>
      <vt:lpstr>Kỹ năng làm việc nhóm  Teamwork - Collaboration</vt:lpstr>
      <vt:lpstr>PowerPoint Presentation</vt:lpstr>
      <vt:lpstr>Tại sao cần Kỹ năng làm việc nhóm</vt:lpstr>
      <vt:lpstr>Ưu điểm – Nhược điểm</vt:lpstr>
      <vt:lpstr>Phân biệt</vt:lpstr>
      <vt:lpstr>Kỹ năng cần thiết</vt:lpstr>
      <vt:lpstr>Quy trình thực hiện</vt:lpstr>
      <vt:lpstr>Thành viên cần làm gì?</vt:lpstr>
      <vt:lpstr>Cách tăng hiệu quả làm việc nhóm</vt:lpstr>
      <vt:lpstr>Nâng cao hiệu quả làm việc theo nhóm</vt:lpstr>
      <vt:lpstr>9 lời khuyên để có một nhóm làm việc hiệu quả</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Kỹ năng làm việc nhóm  Teamwork - Collaboration</dc:title>
  <dc:creator>Administrator</dc:creator>
  <cp:lastModifiedBy>dell</cp:lastModifiedBy>
  <cp:revision>10</cp:revision>
  <dcterms:created xsi:type="dcterms:W3CDTF">2006-07-04T07:59:44Z</dcterms:created>
  <dcterms:modified xsi:type="dcterms:W3CDTF">2018-04-03T09:16:08Z</dcterms:modified>
</cp:coreProperties>
</file>