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2"/>
  </p:notesMasterIdLst>
  <p:sldIdLst>
    <p:sldId id="256" r:id="rId2"/>
    <p:sldId id="267" r:id="rId3"/>
    <p:sldId id="257" r:id="rId4"/>
    <p:sldId id="268" r:id="rId5"/>
    <p:sldId id="258" r:id="rId6"/>
    <p:sldId id="259" r:id="rId7"/>
    <p:sldId id="260" r:id="rId8"/>
    <p:sldId id="261" r:id="rId9"/>
    <p:sldId id="262" r:id="rId10"/>
    <p:sldId id="263" r:id="rId11"/>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DFB"/>
    <a:srgbClr val="9999FF"/>
    <a:srgbClr val="6699FF"/>
    <a:srgbClr val="CCCCFF"/>
    <a:srgbClr val="FFFF00"/>
    <a:srgbClr val="FFFFFF"/>
    <a:srgbClr val="008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85397" autoAdjust="0"/>
  </p:normalViewPr>
  <p:slideViewPr>
    <p:cSldViewPr snapToGrid="0">
      <p:cViewPr>
        <p:scale>
          <a:sx n="75" d="100"/>
          <a:sy n="75" d="100"/>
        </p:scale>
        <p:origin x="-1098" y="-72"/>
      </p:cViewPr>
      <p:guideLst>
        <p:guide orient="horz" pos="3722"/>
        <p:guide pos="47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defTabSz="930275">
              <a:defRPr sz="1200"/>
            </a:lvl1pPr>
          </a:lstStyle>
          <a:p>
            <a:endParaRPr lang="en-US"/>
          </a:p>
        </p:txBody>
      </p:sp>
      <p:sp>
        <p:nvSpPr>
          <p:cNvPr id="26627" name="Rectangle 3"/>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algn="r" defTabSz="930275">
              <a:defRPr sz="1200"/>
            </a:lvl1pPr>
          </a:lstStyle>
          <a:p>
            <a:endParaRPr lang="en-US"/>
          </a:p>
        </p:txBody>
      </p:sp>
      <p:sp>
        <p:nvSpPr>
          <p:cNvPr id="26628" name="Rectangle 4"/>
          <p:cNvSpPr>
            <a:spLocks noRo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0088" y="4410075"/>
            <a:ext cx="559752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defTabSz="930275">
              <a:defRPr sz="1200"/>
            </a:lvl1pPr>
          </a:lstStyle>
          <a:p>
            <a:endParaRPr lang="en-US"/>
          </a:p>
        </p:txBody>
      </p:sp>
      <p:sp>
        <p:nvSpPr>
          <p:cNvPr id="26631" name="Rectangle 7"/>
          <p:cNvSpPr>
            <a:spLocks noGrp="1" noChangeArrowheads="1"/>
          </p:cNvSpPr>
          <p:nvPr>
            <p:ph type="sldNum" sz="quarter" idx="5"/>
          </p:nvPr>
        </p:nvSpPr>
        <p:spPr bwMode="auto">
          <a:xfrm>
            <a:off x="3963988"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algn="r" defTabSz="930275">
              <a:defRPr sz="1200"/>
            </a:lvl1pPr>
          </a:lstStyle>
          <a:p>
            <a:fld id="{BB274320-F975-47AA-90A9-C98C1CDF5FCF}" type="slidenum">
              <a:rPr lang="en-US"/>
              <a:pPr/>
              <a:t>‹#›</a:t>
            </a:fld>
            <a:endParaRPr lang="en-US"/>
          </a:p>
        </p:txBody>
      </p:sp>
    </p:spTree>
    <p:extLst>
      <p:ext uri="{BB962C8B-B14F-4D97-AF65-F5344CB8AC3E}">
        <p14:creationId xmlns:p14="http://schemas.microsoft.com/office/powerpoint/2010/main" val="261883668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13185-9192-40D5-9BA1-7E8ECEB178DD}" type="slidenum">
              <a:rPr lang="en-US"/>
              <a:pPr/>
              <a:t>1</a:t>
            </a:fld>
            <a:endParaRPr lang="en-US"/>
          </a:p>
        </p:txBody>
      </p:sp>
      <p:sp>
        <p:nvSpPr>
          <p:cNvPr id="173058" name="Rectangle 2"/>
          <p:cNvSpPr>
            <a:spLocks noRo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314" name="Rectangle 2"/>
          <p:cNvSpPr>
            <a:spLocks noChangeArrowheads="1"/>
          </p:cNvSpPr>
          <p:nvPr/>
        </p:nvSpPr>
        <p:spPr bwMode="blackWhite">
          <a:xfrm>
            <a:off x="0" y="0"/>
            <a:ext cx="9144000" cy="1690688"/>
          </a:xfrm>
          <a:prstGeom prst="rect">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3315" name="Rectangle 3"/>
          <p:cNvSpPr>
            <a:spLocks noChangeArrowheads="1"/>
          </p:cNvSpPr>
          <p:nvPr/>
        </p:nvSpPr>
        <p:spPr bwMode="blackWhite">
          <a:xfrm>
            <a:off x="0" y="5164138"/>
            <a:ext cx="9144000" cy="1690687"/>
          </a:xfrm>
          <a:prstGeom prst="rect">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3317" name="Rectangle 5"/>
          <p:cNvSpPr>
            <a:spLocks noChangeArrowheads="1"/>
          </p:cNvSpPr>
          <p:nvPr/>
        </p:nvSpPr>
        <p:spPr bwMode="black">
          <a:xfrm>
            <a:off x="879475" y="1298575"/>
            <a:ext cx="4789488"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 tIns="18288" rIns="18288" bIns="18288" anchor="ctr"/>
          <a:lstStyle/>
          <a:p>
            <a:pPr marL="342900" indent="-342900">
              <a:lnSpc>
                <a:spcPct val="98000"/>
              </a:lnSpc>
              <a:spcBef>
                <a:spcPct val="20000"/>
              </a:spcBef>
            </a:pPr>
            <a:r>
              <a:rPr lang="en-US" altLang="en-US" sz="1700"/>
              <a:t>phanmemgiaoduc.com.vn      Making life better</a:t>
            </a:r>
          </a:p>
        </p:txBody>
      </p:sp>
      <p:sp>
        <p:nvSpPr>
          <p:cNvPr id="13318" name="Rectangle 6"/>
          <p:cNvSpPr>
            <a:spLocks noChangeArrowheads="1"/>
          </p:cNvSpPr>
          <p:nvPr/>
        </p:nvSpPr>
        <p:spPr bwMode="black">
          <a:xfrm>
            <a:off x="1852613" y="6226175"/>
            <a:ext cx="4114800"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 tIns="18288" rIns="18288" bIns="18288" anchor="ctr"/>
          <a:lstStyle/>
          <a:p>
            <a:pPr marL="342900" indent="-342900">
              <a:lnSpc>
                <a:spcPct val="98000"/>
              </a:lnSpc>
              <a:spcBef>
                <a:spcPct val="20000"/>
              </a:spcBef>
            </a:pPr>
            <a:r>
              <a:rPr lang="en-US" altLang="en-US" sz="1300"/>
              <a:t>|  5 - 3 - 2007  I  Cworld Proprietary Information</a:t>
            </a:r>
          </a:p>
        </p:txBody>
      </p:sp>
      <p:sp>
        <p:nvSpPr>
          <p:cNvPr id="13319" name="Rectangle 7"/>
          <p:cNvSpPr>
            <a:spLocks noChangeArrowheads="1"/>
          </p:cNvSpPr>
          <p:nvPr/>
        </p:nvSpPr>
        <p:spPr bwMode="black">
          <a:xfrm>
            <a:off x="6486525" y="6270625"/>
            <a:ext cx="2387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000"/>
              <a:t>© 2007 TT Ứng dụng CNTT Giáo dục</a:t>
            </a:r>
          </a:p>
        </p:txBody>
      </p:sp>
      <p:sp>
        <p:nvSpPr>
          <p:cNvPr id="13320" name="Line 8"/>
          <p:cNvSpPr>
            <a:spLocks noChangeShapeType="1"/>
          </p:cNvSpPr>
          <p:nvPr/>
        </p:nvSpPr>
        <p:spPr bwMode="black">
          <a:xfrm flipV="1">
            <a:off x="1863725" y="4217988"/>
            <a:ext cx="0" cy="9413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321" name="Line 9"/>
          <p:cNvSpPr>
            <a:spLocks noChangeShapeType="1"/>
          </p:cNvSpPr>
          <p:nvPr/>
        </p:nvSpPr>
        <p:spPr bwMode="black">
          <a:xfrm flipV="1">
            <a:off x="3551238" y="1362075"/>
            <a:ext cx="0" cy="3317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322" name="Rectangle 10"/>
          <p:cNvSpPr>
            <a:spLocks noGrp="1" noChangeArrowheads="1"/>
          </p:cNvSpPr>
          <p:nvPr>
            <p:ph type="ctrTitle"/>
          </p:nvPr>
        </p:nvSpPr>
        <p:spPr>
          <a:xfrm>
            <a:off x="390525" y="2493963"/>
            <a:ext cx="7954963" cy="1470025"/>
          </a:xfrm>
        </p:spPr>
        <p:txBody>
          <a:bodyPr/>
          <a:lstStyle>
            <a:lvl1pPr>
              <a:defRPr>
                <a:solidFill>
                  <a:schemeClr val="bg1"/>
                </a:solidFill>
              </a:defRPr>
            </a:lvl1pPr>
          </a:lstStyle>
          <a:p>
            <a:pPr lvl="0"/>
            <a:r>
              <a:rPr lang="en-US" altLang="en-US" noProof="0" smtClean="0"/>
              <a:t>Presentation Title</a:t>
            </a:r>
          </a:p>
        </p:txBody>
      </p:sp>
      <p:sp>
        <p:nvSpPr>
          <p:cNvPr id="13323" name="Rectangle 11"/>
          <p:cNvSpPr>
            <a:spLocks noGrp="1" noChangeArrowheads="1"/>
          </p:cNvSpPr>
          <p:nvPr>
            <p:ph type="subTitle" idx="1"/>
          </p:nvPr>
        </p:nvSpPr>
        <p:spPr>
          <a:xfrm>
            <a:off x="1949450" y="4106863"/>
            <a:ext cx="6400800" cy="1384300"/>
          </a:xfrm>
        </p:spPr>
        <p:txBody>
          <a:bodyPr/>
          <a:lstStyle>
            <a:lvl1pPr marL="0" indent="0">
              <a:buFont typeface="Wingdings" pitchFamily="2" charset="2"/>
              <a:buNone/>
              <a:defRPr sz="2000">
                <a:solidFill>
                  <a:schemeClr val="tx2"/>
                </a:solidFill>
              </a:defRPr>
            </a:lvl1pPr>
          </a:lstStyle>
          <a:p>
            <a:pPr lvl="0"/>
            <a:r>
              <a:rPr lang="en-US" altLang="en-US" noProof="0" smtClean="0"/>
              <a:t>Presentation Subtitle</a:t>
            </a:r>
            <a:br>
              <a:rPr lang="en-US" altLang="en-US" noProof="0" smtClean="0"/>
            </a:br>
            <a:r>
              <a:rPr lang="en-US" altLang="en-US" noProof="0" smtClean="0"/>
              <a:t>Subtitle Second Line</a:t>
            </a:r>
          </a:p>
        </p:txBody>
      </p:sp>
      <p:sp>
        <p:nvSpPr>
          <p:cNvPr id="13324" name="Text Box 12"/>
          <p:cNvSpPr txBox="1">
            <a:spLocks noChangeArrowheads="1"/>
          </p:cNvSpPr>
          <p:nvPr/>
        </p:nvSpPr>
        <p:spPr bwMode="auto">
          <a:xfrm>
            <a:off x="0" y="-647700"/>
            <a:ext cx="57150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 tIns="9144" rIns="9144" bIns="9144">
            <a:spAutoFit/>
          </a:bodyPr>
          <a:lstStyle/>
          <a:p>
            <a:pPr>
              <a:spcBef>
                <a:spcPct val="50000"/>
              </a:spcBef>
            </a:pPr>
            <a:r>
              <a:rPr lang="en-US" altLang="en-US" sz="1600" b="1"/>
              <a:t>Template release: Oct 02</a:t>
            </a:r>
            <a:br>
              <a:rPr lang="en-US" altLang="en-US" sz="1600" b="1"/>
            </a:br>
            <a:r>
              <a:rPr lang="en-US" altLang="en-US" sz="1600" b="1"/>
              <a:t>For the latest, go to http://w3.ibm.com/ibm/presentations</a:t>
            </a:r>
          </a:p>
        </p:txBody>
      </p:sp>
    </p:spTree>
  </p:cSld>
  <p:clrMapOvr>
    <a:masterClrMapping/>
  </p:clrMapOvr>
  <p:transition spd="slow">
    <p:strips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Slide Number Placeholder 3"/>
          <p:cNvSpPr>
            <a:spLocks noGrp="1"/>
          </p:cNvSpPr>
          <p:nvPr>
            <p:ph type="sldNum" sz="quarter" idx="10"/>
          </p:nvPr>
        </p:nvSpPr>
        <p:spPr/>
        <p:txBody>
          <a:bodyPr/>
          <a:lstStyle>
            <a:lvl1pPr>
              <a:defRPr/>
            </a:lvl1pPr>
          </a:lstStyle>
          <a:p>
            <a:fld id="{8C362389-2F97-46B0-9DFB-F491551357A8}" type="slidenum">
              <a:rPr lang="en-US" altLang="en-US"/>
              <a:pPr/>
              <a:t>‹#›</a:t>
            </a:fld>
            <a:endParaRPr lang="en-US" altLang="en-US"/>
          </a:p>
        </p:txBody>
      </p:sp>
    </p:spTree>
    <p:extLst>
      <p:ext uri="{BB962C8B-B14F-4D97-AF65-F5344CB8AC3E}">
        <p14:creationId xmlns:p14="http://schemas.microsoft.com/office/powerpoint/2010/main" val="1620974732"/>
      </p:ext>
    </p:extLst>
  </p:cSld>
  <p:clrMapOvr>
    <a:masterClrMapping/>
  </p:clrMapOvr>
  <p:transition spd="slow">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84925" y="871538"/>
            <a:ext cx="2076450" cy="4806950"/>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153988" y="871538"/>
            <a:ext cx="6078537" cy="4806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Slide Number Placeholder 3"/>
          <p:cNvSpPr>
            <a:spLocks noGrp="1"/>
          </p:cNvSpPr>
          <p:nvPr>
            <p:ph type="sldNum" sz="quarter" idx="10"/>
          </p:nvPr>
        </p:nvSpPr>
        <p:spPr/>
        <p:txBody>
          <a:bodyPr/>
          <a:lstStyle>
            <a:lvl1pPr>
              <a:defRPr/>
            </a:lvl1pPr>
          </a:lstStyle>
          <a:p>
            <a:fld id="{9D585866-E571-400E-9909-8849CFC44483}" type="slidenum">
              <a:rPr lang="en-US" altLang="en-US"/>
              <a:pPr/>
              <a:t>‹#›</a:t>
            </a:fld>
            <a:endParaRPr lang="en-US" altLang="en-US"/>
          </a:p>
        </p:txBody>
      </p:sp>
    </p:spTree>
    <p:extLst>
      <p:ext uri="{BB962C8B-B14F-4D97-AF65-F5344CB8AC3E}">
        <p14:creationId xmlns:p14="http://schemas.microsoft.com/office/powerpoint/2010/main" val="787716111"/>
      </p:ext>
    </p:extLst>
  </p:cSld>
  <p:clrMapOvr>
    <a:masterClrMapping/>
  </p:clrMapOvr>
  <p:transition spd="slow">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Slide Number Placeholder 3"/>
          <p:cNvSpPr>
            <a:spLocks noGrp="1"/>
          </p:cNvSpPr>
          <p:nvPr>
            <p:ph type="sldNum" sz="quarter" idx="10"/>
          </p:nvPr>
        </p:nvSpPr>
        <p:spPr/>
        <p:txBody>
          <a:bodyPr/>
          <a:lstStyle>
            <a:lvl1pPr>
              <a:defRPr/>
            </a:lvl1pPr>
          </a:lstStyle>
          <a:p>
            <a:fld id="{42327335-7B25-4EF4-AA21-9065733C30A4}" type="slidenum">
              <a:rPr lang="en-US" altLang="en-US"/>
              <a:pPr/>
              <a:t>‹#›</a:t>
            </a:fld>
            <a:endParaRPr lang="en-US" altLang="en-US"/>
          </a:p>
        </p:txBody>
      </p:sp>
    </p:spTree>
    <p:extLst>
      <p:ext uri="{BB962C8B-B14F-4D97-AF65-F5344CB8AC3E}">
        <p14:creationId xmlns:p14="http://schemas.microsoft.com/office/powerpoint/2010/main" val="391960644"/>
      </p:ext>
    </p:extLst>
  </p:cSld>
  <p:clrMapOvr>
    <a:masterClrMapping/>
  </p:clrMapOvr>
  <p:transition spd="slow">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47BF01DF-2772-4548-902C-2AF9067B15FE}" type="slidenum">
              <a:rPr lang="en-US" altLang="en-US"/>
              <a:pPr/>
              <a:t>‹#›</a:t>
            </a:fld>
            <a:endParaRPr lang="en-US" altLang="en-US"/>
          </a:p>
        </p:txBody>
      </p:sp>
    </p:spTree>
    <p:extLst>
      <p:ext uri="{BB962C8B-B14F-4D97-AF65-F5344CB8AC3E}">
        <p14:creationId xmlns:p14="http://schemas.microsoft.com/office/powerpoint/2010/main" val="3946640485"/>
      </p:ext>
    </p:extLst>
  </p:cSld>
  <p:clrMapOvr>
    <a:masterClrMapping/>
  </p:clrMapOvr>
  <p:transition spd="slow">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1112838" y="1776413"/>
            <a:ext cx="3597275" cy="390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862513" y="1776413"/>
            <a:ext cx="3598862" cy="390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Slide Number Placeholder 4"/>
          <p:cNvSpPr>
            <a:spLocks noGrp="1"/>
          </p:cNvSpPr>
          <p:nvPr>
            <p:ph type="sldNum" sz="quarter" idx="10"/>
          </p:nvPr>
        </p:nvSpPr>
        <p:spPr/>
        <p:txBody>
          <a:bodyPr/>
          <a:lstStyle>
            <a:lvl1pPr>
              <a:defRPr/>
            </a:lvl1pPr>
          </a:lstStyle>
          <a:p>
            <a:fld id="{BEE5407A-321B-487A-85B7-1462A7DC6F4F}" type="slidenum">
              <a:rPr lang="en-US" altLang="en-US"/>
              <a:pPr/>
              <a:t>‹#›</a:t>
            </a:fld>
            <a:endParaRPr lang="en-US" altLang="en-US"/>
          </a:p>
        </p:txBody>
      </p:sp>
    </p:spTree>
    <p:extLst>
      <p:ext uri="{BB962C8B-B14F-4D97-AF65-F5344CB8AC3E}">
        <p14:creationId xmlns:p14="http://schemas.microsoft.com/office/powerpoint/2010/main" val="3666948373"/>
      </p:ext>
    </p:extLst>
  </p:cSld>
  <p:clrMapOvr>
    <a:masterClrMapping/>
  </p:clrMapOvr>
  <p:transition spd="slow">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Slide Number Placeholder 6"/>
          <p:cNvSpPr>
            <a:spLocks noGrp="1"/>
          </p:cNvSpPr>
          <p:nvPr>
            <p:ph type="sldNum" sz="quarter" idx="10"/>
          </p:nvPr>
        </p:nvSpPr>
        <p:spPr/>
        <p:txBody>
          <a:bodyPr/>
          <a:lstStyle>
            <a:lvl1pPr>
              <a:defRPr/>
            </a:lvl1pPr>
          </a:lstStyle>
          <a:p>
            <a:fld id="{AF6F7852-88D5-474B-84D7-81C1F0D89E30}" type="slidenum">
              <a:rPr lang="en-US" altLang="en-US"/>
              <a:pPr/>
              <a:t>‹#›</a:t>
            </a:fld>
            <a:endParaRPr lang="en-US" altLang="en-US"/>
          </a:p>
        </p:txBody>
      </p:sp>
    </p:spTree>
    <p:extLst>
      <p:ext uri="{BB962C8B-B14F-4D97-AF65-F5344CB8AC3E}">
        <p14:creationId xmlns:p14="http://schemas.microsoft.com/office/powerpoint/2010/main" val="3294462283"/>
      </p:ext>
    </p:extLst>
  </p:cSld>
  <p:clrMapOvr>
    <a:masterClrMapping/>
  </p:clrMapOvr>
  <p:transition spd="slow">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Slide Number Placeholder 2"/>
          <p:cNvSpPr>
            <a:spLocks noGrp="1"/>
          </p:cNvSpPr>
          <p:nvPr>
            <p:ph type="sldNum" sz="quarter" idx="10"/>
          </p:nvPr>
        </p:nvSpPr>
        <p:spPr/>
        <p:txBody>
          <a:bodyPr/>
          <a:lstStyle>
            <a:lvl1pPr>
              <a:defRPr/>
            </a:lvl1pPr>
          </a:lstStyle>
          <a:p>
            <a:fld id="{6AA0E9C5-CD99-47E1-947D-9E97FCA4CCF5}" type="slidenum">
              <a:rPr lang="en-US" altLang="en-US"/>
              <a:pPr/>
              <a:t>‹#›</a:t>
            </a:fld>
            <a:endParaRPr lang="en-US" altLang="en-US"/>
          </a:p>
        </p:txBody>
      </p:sp>
    </p:spTree>
    <p:extLst>
      <p:ext uri="{BB962C8B-B14F-4D97-AF65-F5344CB8AC3E}">
        <p14:creationId xmlns:p14="http://schemas.microsoft.com/office/powerpoint/2010/main" val="3836868057"/>
      </p:ext>
    </p:extLst>
  </p:cSld>
  <p:clrMapOvr>
    <a:masterClrMapping/>
  </p:clrMapOvr>
  <p:transition spd="slow">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3D690FA-3E39-47E5-8327-173370E173F3}" type="slidenum">
              <a:rPr lang="en-US" altLang="en-US"/>
              <a:pPr/>
              <a:t>‹#›</a:t>
            </a:fld>
            <a:endParaRPr lang="en-US" altLang="en-US"/>
          </a:p>
        </p:txBody>
      </p:sp>
    </p:spTree>
    <p:extLst>
      <p:ext uri="{BB962C8B-B14F-4D97-AF65-F5344CB8AC3E}">
        <p14:creationId xmlns:p14="http://schemas.microsoft.com/office/powerpoint/2010/main" val="3709266810"/>
      </p:ext>
    </p:extLst>
  </p:cSld>
  <p:clrMapOvr>
    <a:masterClrMapping/>
  </p:clrMapOvr>
  <p:transition spd="slow">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B1E9032-3861-4627-9184-4C504865A070}" type="slidenum">
              <a:rPr lang="en-US" altLang="en-US"/>
              <a:pPr/>
              <a:t>‹#›</a:t>
            </a:fld>
            <a:endParaRPr lang="en-US" altLang="en-US"/>
          </a:p>
        </p:txBody>
      </p:sp>
    </p:spTree>
    <p:extLst>
      <p:ext uri="{BB962C8B-B14F-4D97-AF65-F5344CB8AC3E}">
        <p14:creationId xmlns:p14="http://schemas.microsoft.com/office/powerpoint/2010/main" val="1355360428"/>
      </p:ext>
    </p:extLst>
  </p:cSld>
  <p:clrMapOvr>
    <a:masterClrMapping/>
  </p:clrMapOvr>
  <p:transition spd="slow">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53D5607-9F70-49DC-BA0B-AAADD75B8D43}" type="slidenum">
              <a:rPr lang="en-US" altLang="en-US"/>
              <a:pPr/>
              <a:t>‹#›</a:t>
            </a:fld>
            <a:endParaRPr lang="en-US" altLang="en-US"/>
          </a:p>
        </p:txBody>
      </p:sp>
    </p:spTree>
    <p:extLst>
      <p:ext uri="{BB962C8B-B14F-4D97-AF65-F5344CB8AC3E}">
        <p14:creationId xmlns:p14="http://schemas.microsoft.com/office/powerpoint/2010/main" val="1755254432"/>
      </p:ext>
    </p:extLst>
  </p:cSld>
  <p:clrMapOvr>
    <a:masterClrMapping/>
  </p:clrMapOvr>
  <p:transition spd="slow">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blackWhite">
          <a:xfrm>
            <a:off x="0" y="6475413"/>
            <a:ext cx="9144000" cy="382587"/>
          </a:xfrm>
          <a:prstGeom prst="rect">
            <a:avLst/>
          </a:prstGeom>
          <a:solidFill>
            <a:srgbClr val="FFCC00"/>
          </a:solidFill>
          <a:ln w="317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291" name="Rectangle 3"/>
          <p:cNvSpPr>
            <a:spLocks noChangeArrowheads="1"/>
          </p:cNvSpPr>
          <p:nvPr/>
        </p:nvSpPr>
        <p:spPr bwMode="blackWhite">
          <a:xfrm>
            <a:off x="0" y="0"/>
            <a:ext cx="9144000" cy="382588"/>
          </a:xfrm>
          <a:prstGeom prst="rect">
            <a:avLst/>
          </a:prstGeom>
          <a:solidFill>
            <a:srgbClr val="FFCC00"/>
          </a:solidFill>
          <a:ln w="317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292" name="Rectangle 4"/>
          <p:cNvSpPr>
            <a:spLocks noGrp="1" noChangeArrowheads="1"/>
          </p:cNvSpPr>
          <p:nvPr>
            <p:ph type="title"/>
          </p:nvPr>
        </p:nvSpPr>
        <p:spPr bwMode="auto">
          <a:xfrm>
            <a:off x="153988" y="871538"/>
            <a:ext cx="82454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2293" name="Rectangle 5"/>
          <p:cNvSpPr>
            <a:spLocks noGrp="1" noChangeArrowheads="1"/>
          </p:cNvSpPr>
          <p:nvPr>
            <p:ph type="body" idx="1"/>
          </p:nvPr>
        </p:nvSpPr>
        <p:spPr bwMode="auto">
          <a:xfrm>
            <a:off x="1112838" y="1776413"/>
            <a:ext cx="7348537"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295" name="Rectangle 7"/>
          <p:cNvSpPr>
            <a:spLocks noChangeArrowheads="1"/>
          </p:cNvSpPr>
          <p:nvPr/>
        </p:nvSpPr>
        <p:spPr bwMode="black">
          <a:xfrm>
            <a:off x="1447800" y="6502400"/>
            <a:ext cx="5940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b="1"/>
              <a:t>Kiến thức cơ sở</a:t>
            </a:r>
            <a:r>
              <a:rPr lang="en-US" altLang="en-US" sz="1000"/>
              <a:t>  |  Cworld Proprietary Information</a:t>
            </a:r>
          </a:p>
        </p:txBody>
      </p:sp>
      <p:sp>
        <p:nvSpPr>
          <p:cNvPr id="12297" name="Rectangle 9"/>
          <p:cNvSpPr>
            <a:spLocks noGrp="1" noChangeArrowheads="1"/>
          </p:cNvSpPr>
          <p:nvPr>
            <p:ph type="sldNum" sz="quarter" idx="4"/>
          </p:nvPr>
        </p:nvSpPr>
        <p:spPr bwMode="black">
          <a:xfrm>
            <a:off x="8137525" y="6165850"/>
            <a:ext cx="1006475"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50000"/>
              </a:spcBef>
              <a:defRPr sz="1400" b="1">
                <a:solidFill>
                  <a:schemeClr val="bg1"/>
                </a:solidFill>
              </a:defRPr>
            </a:lvl1pPr>
          </a:lstStyle>
          <a:p>
            <a:fld id="{263D6C90-611F-4507-AE3B-32CE9B127D59}" type="slidenum">
              <a:rPr lang="en-US" altLang="en-US"/>
              <a:pPr/>
              <a:t>‹#›</a:t>
            </a:fld>
            <a:endParaRPr lang="en-US" altLang="en-US"/>
          </a:p>
        </p:txBody>
      </p:sp>
      <p:sp>
        <p:nvSpPr>
          <p:cNvPr id="12299" name="Text Box 11"/>
          <p:cNvSpPr txBox="1">
            <a:spLocks noChangeArrowheads="1"/>
          </p:cNvSpPr>
          <p:nvPr/>
        </p:nvSpPr>
        <p:spPr bwMode="auto">
          <a:xfrm>
            <a:off x="0" y="-647700"/>
            <a:ext cx="9631363"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 tIns="9144" rIns="9144" bIns="9144">
            <a:spAutoFit/>
          </a:bodyPr>
          <a:lstStyle/>
          <a:p>
            <a:pPr>
              <a:spcBef>
                <a:spcPct val="50000"/>
              </a:spcBef>
            </a:pPr>
            <a:r>
              <a:rPr lang="en-US" altLang="en-US" sz="1600" b="1"/>
              <a:t>Template release: Oct 02</a:t>
            </a:r>
            <a:br>
              <a:rPr lang="en-US" altLang="en-US" sz="1600" b="1"/>
            </a:br>
            <a:r>
              <a:rPr lang="en-US" altLang="en-US" sz="1600" b="1"/>
              <a:t>For the latest, go to http://w3.ibm.com/ibm/presentations</a:t>
            </a:r>
          </a:p>
        </p:txBody>
      </p:sp>
      <p:sp>
        <p:nvSpPr>
          <p:cNvPr id="12300" name="Line 12"/>
          <p:cNvSpPr>
            <a:spLocks noChangeShapeType="1"/>
          </p:cNvSpPr>
          <p:nvPr/>
        </p:nvSpPr>
        <p:spPr bwMode="black">
          <a:xfrm>
            <a:off x="2933700" y="147638"/>
            <a:ext cx="0" cy="2349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301" name="Line 13"/>
          <p:cNvSpPr>
            <a:spLocks noChangeShapeType="1"/>
          </p:cNvSpPr>
          <p:nvPr/>
        </p:nvSpPr>
        <p:spPr bwMode="black">
          <a:xfrm>
            <a:off x="1447800" y="6488113"/>
            <a:ext cx="0" cy="1920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302" name="Rectangle 14"/>
          <p:cNvSpPr>
            <a:spLocks noChangeArrowheads="1"/>
          </p:cNvSpPr>
          <p:nvPr userDrawn="1"/>
        </p:nvSpPr>
        <p:spPr bwMode="black">
          <a:xfrm>
            <a:off x="244475" y="104775"/>
            <a:ext cx="4789488"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 tIns="18288" rIns="18288" bIns="18288" anchor="ctr"/>
          <a:lstStyle/>
          <a:p>
            <a:pPr marL="342900" indent="-342900">
              <a:lnSpc>
                <a:spcPct val="98000"/>
              </a:lnSpc>
              <a:spcBef>
                <a:spcPct val="20000"/>
              </a:spcBef>
            </a:pPr>
            <a:r>
              <a:rPr lang="en-US" altLang="en-US" sz="1700"/>
              <a:t>phanmemgiaoduc.com.vn      Making life better</a:t>
            </a:r>
          </a:p>
        </p:txBody>
      </p:sp>
      <p:sp>
        <p:nvSpPr>
          <p:cNvPr id="12303" name="Rectangle 15"/>
          <p:cNvSpPr>
            <a:spLocks noChangeArrowheads="1"/>
          </p:cNvSpPr>
          <p:nvPr userDrawn="1"/>
        </p:nvSpPr>
        <p:spPr bwMode="black">
          <a:xfrm>
            <a:off x="6486525" y="6511925"/>
            <a:ext cx="2387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000"/>
              <a:t>© 2007 TT Ứng dụng CNTT Giáo dục</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p:strips dir="rd"/>
  </p:transition>
  <p:timing>
    <p:tnLst>
      <p:par>
        <p:cTn id="1" dur="indefinite" restart="never" nodeType="tmRoot"/>
      </p:par>
    </p:tnLst>
  </p:timing>
  <p:hf hdr="0" ftr="0" dt="0"/>
  <p:txStyles>
    <p:titleStyle>
      <a:lvl1pPr algn="l" rtl="0" fontAlgn="base">
        <a:lnSpc>
          <a:spcPct val="90000"/>
        </a:lnSpc>
        <a:spcBef>
          <a:spcPct val="0"/>
        </a:spcBef>
        <a:spcAft>
          <a:spcPct val="0"/>
        </a:spcAft>
        <a:defRPr sz="2800">
          <a:solidFill>
            <a:schemeClr val="accent1"/>
          </a:solidFill>
          <a:latin typeface="+mj-lt"/>
          <a:ea typeface="+mj-ea"/>
          <a:cs typeface="+mj-cs"/>
        </a:defRPr>
      </a:lvl1pPr>
      <a:lvl2pPr algn="l" rtl="0" fontAlgn="base">
        <a:lnSpc>
          <a:spcPct val="90000"/>
        </a:lnSpc>
        <a:spcBef>
          <a:spcPct val="0"/>
        </a:spcBef>
        <a:spcAft>
          <a:spcPct val="0"/>
        </a:spcAft>
        <a:defRPr sz="2800">
          <a:solidFill>
            <a:schemeClr val="accent1"/>
          </a:solidFill>
          <a:latin typeface="Arial" charset="0"/>
          <a:cs typeface="Arial" charset="0"/>
        </a:defRPr>
      </a:lvl2pPr>
      <a:lvl3pPr algn="l" rtl="0" fontAlgn="base">
        <a:lnSpc>
          <a:spcPct val="90000"/>
        </a:lnSpc>
        <a:spcBef>
          <a:spcPct val="0"/>
        </a:spcBef>
        <a:spcAft>
          <a:spcPct val="0"/>
        </a:spcAft>
        <a:defRPr sz="2800">
          <a:solidFill>
            <a:schemeClr val="accent1"/>
          </a:solidFill>
          <a:latin typeface="Arial" charset="0"/>
          <a:cs typeface="Arial" charset="0"/>
        </a:defRPr>
      </a:lvl3pPr>
      <a:lvl4pPr algn="l" rtl="0" fontAlgn="base">
        <a:lnSpc>
          <a:spcPct val="90000"/>
        </a:lnSpc>
        <a:spcBef>
          <a:spcPct val="0"/>
        </a:spcBef>
        <a:spcAft>
          <a:spcPct val="0"/>
        </a:spcAft>
        <a:defRPr sz="2800">
          <a:solidFill>
            <a:schemeClr val="accent1"/>
          </a:solidFill>
          <a:latin typeface="Arial" charset="0"/>
          <a:cs typeface="Arial" charset="0"/>
        </a:defRPr>
      </a:lvl4pPr>
      <a:lvl5pPr algn="l" rtl="0" fontAlgn="base">
        <a:lnSpc>
          <a:spcPct val="90000"/>
        </a:lnSpc>
        <a:spcBef>
          <a:spcPct val="0"/>
        </a:spcBef>
        <a:spcAft>
          <a:spcPct val="0"/>
        </a:spcAft>
        <a:defRPr sz="2800">
          <a:solidFill>
            <a:schemeClr val="accent1"/>
          </a:solidFill>
          <a:latin typeface="Arial" charset="0"/>
          <a:cs typeface="Arial" charset="0"/>
        </a:defRPr>
      </a:lvl5pPr>
      <a:lvl6pPr marL="457200" algn="l" rtl="0" fontAlgn="base">
        <a:lnSpc>
          <a:spcPct val="90000"/>
        </a:lnSpc>
        <a:spcBef>
          <a:spcPct val="0"/>
        </a:spcBef>
        <a:spcAft>
          <a:spcPct val="0"/>
        </a:spcAft>
        <a:defRPr sz="2800">
          <a:solidFill>
            <a:schemeClr val="accent1"/>
          </a:solidFill>
          <a:latin typeface="Arial" charset="0"/>
          <a:cs typeface="Arial" charset="0"/>
        </a:defRPr>
      </a:lvl6pPr>
      <a:lvl7pPr marL="914400" algn="l" rtl="0" fontAlgn="base">
        <a:lnSpc>
          <a:spcPct val="90000"/>
        </a:lnSpc>
        <a:spcBef>
          <a:spcPct val="0"/>
        </a:spcBef>
        <a:spcAft>
          <a:spcPct val="0"/>
        </a:spcAft>
        <a:defRPr sz="2800">
          <a:solidFill>
            <a:schemeClr val="accent1"/>
          </a:solidFill>
          <a:latin typeface="Arial" charset="0"/>
          <a:cs typeface="Arial" charset="0"/>
        </a:defRPr>
      </a:lvl7pPr>
      <a:lvl8pPr marL="1371600" algn="l" rtl="0" fontAlgn="base">
        <a:lnSpc>
          <a:spcPct val="90000"/>
        </a:lnSpc>
        <a:spcBef>
          <a:spcPct val="0"/>
        </a:spcBef>
        <a:spcAft>
          <a:spcPct val="0"/>
        </a:spcAft>
        <a:defRPr sz="2800">
          <a:solidFill>
            <a:schemeClr val="accent1"/>
          </a:solidFill>
          <a:latin typeface="Arial" charset="0"/>
          <a:cs typeface="Arial" charset="0"/>
        </a:defRPr>
      </a:lvl8pPr>
      <a:lvl9pPr marL="1828800" algn="l" rtl="0" fontAlgn="base">
        <a:lnSpc>
          <a:spcPct val="90000"/>
        </a:lnSpc>
        <a:spcBef>
          <a:spcPct val="0"/>
        </a:spcBef>
        <a:spcAft>
          <a:spcPct val="0"/>
        </a:spcAft>
        <a:defRPr sz="2800">
          <a:solidFill>
            <a:schemeClr val="accent1"/>
          </a:solidFill>
          <a:latin typeface="Arial" charset="0"/>
          <a:cs typeface="Arial" charset="0"/>
        </a:defRPr>
      </a:lvl9pPr>
    </p:titleStyle>
    <p:bodyStyle>
      <a:lvl1pPr marL="228600" indent="-228600" algn="l" rtl="0" fontAlgn="base">
        <a:spcBef>
          <a:spcPct val="0"/>
        </a:spcBef>
        <a:spcAft>
          <a:spcPct val="0"/>
        </a:spcAft>
        <a:buClr>
          <a:srgbClr val="1B0CD8"/>
        </a:buClr>
        <a:buSzPct val="150000"/>
        <a:buFont typeface="Wingdings" pitchFamily="2" charset="2"/>
        <a:buChar char="§"/>
        <a:defRPr>
          <a:solidFill>
            <a:schemeClr val="bg1"/>
          </a:solidFill>
          <a:latin typeface="+mn-lt"/>
          <a:ea typeface="+mn-ea"/>
          <a:cs typeface="+mn-cs"/>
        </a:defRPr>
      </a:lvl1pPr>
      <a:lvl2pPr marL="750888" indent="-285750" algn="l" rtl="0" fontAlgn="base">
        <a:spcBef>
          <a:spcPct val="25000"/>
        </a:spcBef>
        <a:spcAft>
          <a:spcPct val="15000"/>
        </a:spcAft>
        <a:buClr>
          <a:srgbClr val="1B0CD8"/>
        </a:buClr>
        <a:buFont typeface="Wingdings" pitchFamily="2" charset="2"/>
        <a:buChar char="§"/>
        <a:defRPr sz="1600">
          <a:solidFill>
            <a:schemeClr val="bg1"/>
          </a:solidFill>
          <a:latin typeface="+mn-lt"/>
          <a:cs typeface="+mn-cs"/>
        </a:defRPr>
      </a:lvl2pPr>
      <a:lvl3pPr marL="1143000" indent="-228600" algn="l" rtl="0" fontAlgn="base">
        <a:spcBef>
          <a:spcPct val="20000"/>
        </a:spcBef>
        <a:spcAft>
          <a:spcPct val="0"/>
        </a:spcAft>
        <a:buClr>
          <a:srgbClr val="1B0CD8"/>
        </a:buClr>
        <a:buFont typeface="Verdana" pitchFamily="34" charset="0"/>
        <a:buChar char="-"/>
        <a:defRPr sz="1600">
          <a:solidFill>
            <a:schemeClr val="bg1"/>
          </a:solidFill>
          <a:latin typeface="+mn-lt"/>
          <a:cs typeface="+mn-cs"/>
        </a:defRPr>
      </a:lvl3pPr>
      <a:lvl4pPr marL="16002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4pPr>
      <a:lvl5pPr marL="20574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5pPr>
      <a:lvl6pPr marL="25146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6pPr>
      <a:lvl7pPr marL="29718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7pPr>
      <a:lvl8pPr marL="34290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8pPr>
      <a:lvl9pPr marL="38862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hanmemgiaoduc.vn/" TargetMode="External"/><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06525" y="2378075"/>
            <a:ext cx="6343650" cy="1470025"/>
          </a:xfrm>
        </p:spPr>
        <p:txBody>
          <a:bodyPr/>
          <a:lstStyle/>
          <a:p>
            <a:r>
              <a:rPr lang="en-US"/>
              <a:t>Kiến thức cơ sở</a:t>
            </a:r>
          </a:p>
        </p:txBody>
      </p:sp>
      <p:sp>
        <p:nvSpPr>
          <p:cNvPr id="2051" name="Rectangle 3"/>
          <p:cNvSpPr>
            <a:spLocks noGrp="1" noChangeArrowheads="1"/>
          </p:cNvSpPr>
          <p:nvPr>
            <p:ph type="subTitle" idx="1"/>
          </p:nvPr>
        </p:nvSpPr>
        <p:spPr>
          <a:xfrm>
            <a:off x="1949450" y="4106863"/>
            <a:ext cx="6618288" cy="1384300"/>
          </a:xfrm>
        </p:spPr>
        <p:txBody>
          <a:bodyPr/>
          <a:lstStyle/>
          <a:p>
            <a:r>
              <a:rPr lang="en-US"/>
              <a:t>Chương trình đào tạo </a:t>
            </a:r>
          </a:p>
          <a:p>
            <a:r>
              <a:rPr lang="en-US"/>
              <a:t>Nhân viên Cworld 2007</a:t>
            </a:r>
          </a:p>
          <a:p>
            <a:endParaRPr lang="en-US" sz="1400"/>
          </a:p>
          <a:p>
            <a:r>
              <a:rPr lang="en-US"/>
              <a:t>TRUNG TÂM CÔNG NGHỆ GIÁO DỤC</a:t>
            </a:r>
          </a:p>
          <a:p>
            <a:endParaRPr lang="en-US"/>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arn(in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arn(inHorizontal)">
                                      <p:cBhvr>
                                        <p:cTn id="12" dur="5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barn(inHorizontal)">
                                      <p:cBhvr>
                                        <p:cTn id="17" dur="5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barn(inHorizontal)">
                                      <p:cBhvr>
                                        <p:cTn id="22"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A18A6C06-E0B2-4731-8076-9149CE1B7CB8}" type="slidenum">
              <a:rPr lang="en-US" altLang="en-US"/>
              <a:pPr/>
              <a:t>10</a:t>
            </a:fld>
            <a:endParaRPr lang="en-US" altLang="en-US"/>
          </a:p>
        </p:txBody>
      </p:sp>
      <p:sp>
        <p:nvSpPr>
          <p:cNvPr id="266242" name="Rectangle 2"/>
          <p:cNvSpPr>
            <a:spLocks noGrp="1" noChangeArrowheads="1"/>
          </p:cNvSpPr>
          <p:nvPr>
            <p:ph type="title"/>
          </p:nvPr>
        </p:nvSpPr>
        <p:spPr/>
        <p:txBody>
          <a:bodyPr/>
          <a:lstStyle/>
          <a:p>
            <a:r>
              <a:rPr lang="en-US"/>
              <a:t>Đạo đức Kinh doanh</a:t>
            </a:r>
          </a:p>
        </p:txBody>
      </p:sp>
      <p:sp>
        <p:nvSpPr>
          <p:cNvPr id="266243" name="Rectangle 3"/>
          <p:cNvSpPr>
            <a:spLocks noGrp="1" noChangeArrowheads="1"/>
          </p:cNvSpPr>
          <p:nvPr>
            <p:ph type="body" idx="1"/>
          </p:nvPr>
        </p:nvSpPr>
        <p:spPr/>
        <p:txBody>
          <a:bodyPr/>
          <a:lstStyle/>
          <a:p>
            <a:pPr>
              <a:buFont typeface="Wingdings" pitchFamily="2" charset="2"/>
              <a:buNone/>
            </a:pPr>
            <a:r>
              <a:rPr lang="en-US" sz="2800"/>
              <a:t>Chỉ làm điều đúng – Không làm điều sai</a:t>
            </a:r>
          </a:p>
        </p:txBody>
      </p:sp>
      <p:pic>
        <p:nvPicPr>
          <p:cNvPr id="266249" name="Picture 9" descr="TBE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687638"/>
            <a:ext cx="5240338" cy="3178175"/>
          </a:xfrm>
          <a:prstGeom prst="rect">
            <a:avLst/>
          </a:prstGeom>
          <a:noFill/>
          <a:extLst>
            <a:ext uri="{909E8E84-426E-40DD-AFC4-6F175D3DCCD1}">
              <a14:hiddenFill xmlns:a14="http://schemas.microsoft.com/office/drawing/2010/main">
                <a:solidFill>
                  <a:srgbClr val="FFFFFF"/>
                </a:solidFill>
              </a14:hiddenFill>
            </a:ext>
          </a:extLst>
        </p:spPr>
      </p:pic>
      <p:sp>
        <p:nvSpPr>
          <p:cNvPr id="266250" name="Text Box 10"/>
          <p:cNvSpPr txBox="1">
            <a:spLocks noChangeArrowheads="1"/>
          </p:cNvSpPr>
          <p:nvPr/>
        </p:nvSpPr>
        <p:spPr bwMode="auto">
          <a:xfrm>
            <a:off x="4648200" y="5943600"/>
            <a:ext cx="41910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CC00"/>
                </a:solidFill>
              </a:rPr>
              <a:t>Website: </a:t>
            </a:r>
            <a:r>
              <a:rPr lang="en-US">
                <a:solidFill>
                  <a:srgbClr val="FFCC00"/>
                </a:solidFill>
                <a:hlinkClick r:id="rId3"/>
              </a:rPr>
              <a:t>www.phanmemgiaoduc.vn</a:t>
            </a:r>
            <a:endParaRPr lang="en-US">
              <a:solidFill>
                <a:srgbClr val="FFCC00"/>
              </a:solidFill>
            </a:endParaRPr>
          </a:p>
          <a:p>
            <a:pPr>
              <a:spcBef>
                <a:spcPct val="50000"/>
              </a:spcBef>
            </a:pPr>
            <a:endParaRPr lang="en-US">
              <a:solidFill>
                <a:srgbClr val="FFCC00"/>
              </a:solidFill>
            </a:endParaRPr>
          </a:p>
        </p:txBody>
      </p:sp>
    </p:spTree>
  </p:cSld>
  <p:clrMapOvr>
    <a:masterClrMapping/>
  </p:clrMapOvr>
  <p:transition spd="slow">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C4723E95-7933-4E3D-9FA6-EE091F79E1B3}" type="slidenum">
              <a:rPr lang="en-US" altLang="en-US"/>
              <a:pPr/>
              <a:t>2</a:t>
            </a:fld>
            <a:endParaRPr lang="en-US" altLang="en-US"/>
          </a:p>
        </p:txBody>
      </p:sp>
      <p:sp>
        <p:nvSpPr>
          <p:cNvPr id="271362" name="Rectangle 2"/>
          <p:cNvSpPr>
            <a:spLocks noGrp="1" noChangeArrowheads="1"/>
          </p:cNvSpPr>
          <p:nvPr>
            <p:ph type="title"/>
          </p:nvPr>
        </p:nvSpPr>
        <p:spPr/>
        <p:txBody>
          <a:bodyPr/>
          <a:lstStyle/>
          <a:p>
            <a:r>
              <a:rPr lang="en-US"/>
              <a:t>Đặc điểm của lĩnh vực hoạt động</a:t>
            </a:r>
          </a:p>
        </p:txBody>
      </p:sp>
      <p:pic>
        <p:nvPicPr>
          <p:cNvPr id="271364" name="Picture 4" descr="dropout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9125" y="1398588"/>
            <a:ext cx="2198688" cy="1558925"/>
          </a:xfrm>
          <a:prstGeom prst="rect">
            <a:avLst/>
          </a:prstGeom>
          <a:noFill/>
          <a:extLst>
            <a:ext uri="{909E8E84-426E-40DD-AFC4-6F175D3DCCD1}">
              <a14:hiddenFill xmlns:a14="http://schemas.microsoft.com/office/drawing/2010/main">
                <a:solidFill>
                  <a:srgbClr val="FFFFFF"/>
                </a:solidFill>
              </a14:hiddenFill>
            </a:ext>
          </a:extLst>
        </p:spPr>
      </p:pic>
      <p:pic>
        <p:nvPicPr>
          <p:cNvPr id="271365" name="Picture 5" descr="englischcool_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2650" y="1397000"/>
            <a:ext cx="1797050" cy="2298700"/>
          </a:xfrm>
          <a:prstGeom prst="rect">
            <a:avLst/>
          </a:prstGeom>
          <a:noFill/>
          <a:extLst>
            <a:ext uri="{909E8E84-426E-40DD-AFC4-6F175D3DCCD1}">
              <a14:hiddenFill xmlns:a14="http://schemas.microsoft.com/office/drawing/2010/main">
                <a:solidFill>
                  <a:srgbClr val="FFFFFF"/>
                </a:solidFill>
              </a14:hiddenFill>
            </a:ext>
          </a:extLst>
        </p:spPr>
      </p:pic>
      <p:pic>
        <p:nvPicPr>
          <p:cNvPr id="271366" name="Picture 6" descr="teaching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4163" y="3790950"/>
            <a:ext cx="890587" cy="2095500"/>
          </a:xfrm>
          <a:prstGeom prst="rect">
            <a:avLst/>
          </a:prstGeom>
          <a:noFill/>
          <a:extLst>
            <a:ext uri="{909E8E84-426E-40DD-AFC4-6F175D3DCCD1}">
              <a14:hiddenFill xmlns:a14="http://schemas.microsoft.com/office/drawing/2010/main">
                <a:solidFill>
                  <a:srgbClr val="FFFFFF"/>
                </a:solidFill>
              </a14:hiddenFill>
            </a:ext>
          </a:extLst>
        </p:spPr>
      </p:pic>
      <p:pic>
        <p:nvPicPr>
          <p:cNvPr id="271367" name="Picture 7" descr="lowstandards_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350" y="4375150"/>
            <a:ext cx="2616200" cy="1611313"/>
          </a:xfrm>
          <a:prstGeom prst="rect">
            <a:avLst/>
          </a:prstGeom>
          <a:noFill/>
          <a:extLst>
            <a:ext uri="{909E8E84-426E-40DD-AFC4-6F175D3DCCD1}">
              <a14:hiddenFill xmlns:a14="http://schemas.microsoft.com/office/drawing/2010/main">
                <a:solidFill>
                  <a:srgbClr val="FFFFFF"/>
                </a:solidFill>
              </a14:hiddenFill>
            </a:ext>
          </a:extLst>
        </p:spPr>
      </p:pic>
      <p:pic>
        <p:nvPicPr>
          <p:cNvPr id="271368" name="Picture 8" descr="250px-Khuê_vă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24250" y="2889250"/>
            <a:ext cx="1701800" cy="201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1D29C880-C00B-4E94-8EB9-0428A1003F92}" type="slidenum">
              <a:rPr lang="en-US" altLang="en-US"/>
              <a:pPr/>
              <a:t>3</a:t>
            </a:fld>
            <a:endParaRPr lang="en-US" altLang="en-US"/>
          </a:p>
        </p:txBody>
      </p:sp>
      <p:sp>
        <p:nvSpPr>
          <p:cNvPr id="260098" name="Rectangle 2"/>
          <p:cNvSpPr>
            <a:spLocks noGrp="1" noChangeArrowheads="1"/>
          </p:cNvSpPr>
          <p:nvPr>
            <p:ph type="title"/>
          </p:nvPr>
        </p:nvSpPr>
        <p:spPr/>
        <p:txBody>
          <a:bodyPr/>
          <a:lstStyle/>
          <a:p>
            <a:r>
              <a:rPr lang="en-US"/>
              <a:t>Đối tượng Khách hàng</a:t>
            </a:r>
          </a:p>
        </p:txBody>
      </p:sp>
      <p:sp>
        <p:nvSpPr>
          <p:cNvPr id="260099" name="Rectangle 3"/>
          <p:cNvSpPr>
            <a:spLocks noGrp="1" noChangeArrowheads="1"/>
          </p:cNvSpPr>
          <p:nvPr>
            <p:ph type="body" idx="1"/>
          </p:nvPr>
        </p:nvSpPr>
        <p:spPr/>
        <p:txBody>
          <a:bodyPr/>
          <a:lstStyle/>
          <a:p>
            <a:r>
              <a:rPr lang="en-US"/>
              <a:t>Đối tượng Khách hàng</a:t>
            </a:r>
          </a:p>
          <a:p>
            <a:pPr lvl="1"/>
            <a:r>
              <a:rPr lang="en-US"/>
              <a:t>Nhà quản lý</a:t>
            </a:r>
          </a:p>
          <a:p>
            <a:pPr lvl="1"/>
            <a:r>
              <a:rPr lang="en-US"/>
              <a:t>Giáo viên</a:t>
            </a:r>
          </a:p>
          <a:p>
            <a:pPr lvl="1"/>
            <a:r>
              <a:rPr lang="en-US"/>
              <a:t>Gia đình</a:t>
            </a:r>
          </a:p>
          <a:p>
            <a:r>
              <a:rPr lang="en-US"/>
              <a:t>Đặc điểm tâm lý</a:t>
            </a:r>
          </a:p>
          <a:p>
            <a:pPr lvl="1"/>
            <a:r>
              <a:rPr lang="en-US"/>
              <a:t>Nhà quản lý: Cẩn thận, giữ ghế, thành tích</a:t>
            </a:r>
          </a:p>
          <a:p>
            <a:pPr lvl="1"/>
            <a:r>
              <a:rPr lang="en-US"/>
              <a:t>Giáo viên: Ham học hỏi (quá tải), sợ trách nhiệm</a:t>
            </a:r>
          </a:p>
          <a:p>
            <a:pPr lvl="1"/>
            <a:r>
              <a:rPr lang="en-US"/>
              <a:t>Gia đình: thủ thế</a:t>
            </a:r>
          </a:p>
          <a:p>
            <a:endParaRPr lang="en-US"/>
          </a:p>
        </p:txBody>
      </p:sp>
      <p:pic>
        <p:nvPicPr>
          <p:cNvPr id="260100" name="Picture 4" descr="MCBD19601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05500" y="4003675"/>
            <a:ext cx="2754313" cy="1976438"/>
          </a:xfrm>
          <a:prstGeom prst="rect">
            <a:avLst/>
          </a:prstGeom>
          <a:noFill/>
          <a:extLst>
            <a:ext uri="{909E8E84-426E-40DD-AFC4-6F175D3DCCD1}">
              <a14:hiddenFill xmlns:a14="http://schemas.microsoft.com/office/drawing/2010/main">
                <a:solidFill>
                  <a:srgbClr val="FFFFFF"/>
                </a:solidFill>
              </a14:hiddenFill>
            </a:ext>
          </a:extLst>
        </p:spPr>
      </p:pic>
      <p:pic>
        <p:nvPicPr>
          <p:cNvPr id="260101" name="Picture 5" descr="MCj042382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15325" y="5946775"/>
            <a:ext cx="314325" cy="498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38D6FE5-A693-4F08-9155-F4BD73235125}" type="slidenum">
              <a:rPr lang="en-US" altLang="en-US"/>
              <a:pPr/>
              <a:t>4</a:t>
            </a:fld>
            <a:endParaRPr lang="en-US" altLang="en-US"/>
          </a:p>
        </p:txBody>
      </p:sp>
      <p:sp>
        <p:nvSpPr>
          <p:cNvPr id="272386" name="Rectangle 2"/>
          <p:cNvSpPr>
            <a:spLocks noGrp="1" noChangeArrowheads="1"/>
          </p:cNvSpPr>
          <p:nvPr>
            <p:ph type="title"/>
          </p:nvPr>
        </p:nvSpPr>
        <p:spPr/>
        <p:txBody>
          <a:bodyPr/>
          <a:lstStyle/>
          <a:p>
            <a:r>
              <a:rPr lang="en-US"/>
              <a:t>Đối thủ cạnh tranh</a:t>
            </a:r>
          </a:p>
        </p:txBody>
      </p:sp>
      <p:sp>
        <p:nvSpPr>
          <p:cNvPr id="272387" name="Rectangle 3"/>
          <p:cNvSpPr>
            <a:spLocks noGrp="1" noChangeArrowheads="1"/>
          </p:cNvSpPr>
          <p:nvPr>
            <p:ph type="body" idx="1"/>
          </p:nvPr>
        </p:nvSpPr>
        <p:spPr/>
        <p:txBody>
          <a:bodyPr/>
          <a:lstStyle/>
          <a:p>
            <a:r>
              <a:rPr lang="en-US"/>
              <a:t>Cạnh tranh trực tiếp</a:t>
            </a:r>
          </a:p>
          <a:p>
            <a:r>
              <a:rPr lang="en-US"/>
              <a:t>Cạnh tranh gián tiếp</a:t>
            </a:r>
          </a:p>
          <a:p>
            <a:r>
              <a:rPr lang="en-US"/>
              <a:t>Tính không minh bạch</a:t>
            </a:r>
          </a:p>
        </p:txBody>
      </p:sp>
    </p:spTree>
  </p:cSld>
  <p:clrMapOvr>
    <a:masterClrMapping/>
  </p:clrMapOvr>
  <p:transition spd="slow">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2E238160-D5A5-46F4-9BBF-00CF592585FC}" type="slidenum">
              <a:rPr lang="en-US" altLang="en-US"/>
              <a:pPr/>
              <a:t>5</a:t>
            </a:fld>
            <a:endParaRPr lang="en-US" altLang="en-US"/>
          </a:p>
        </p:txBody>
      </p:sp>
      <p:sp>
        <p:nvSpPr>
          <p:cNvPr id="261122" name="Rectangle 2"/>
          <p:cNvSpPr>
            <a:spLocks noGrp="1" noChangeArrowheads="1"/>
          </p:cNvSpPr>
          <p:nvPr>
            <p:ph type="title"/>
          </p:nvPr>
        </p:nvSpPr>
        <p:spPr/>
        <p:txBody>
          <a:bodyPr/>
          <a:lstStyle/>
          <a:p>
            <a:r>
              <a:rPr lang="en-US"/>
              <a:t>Cơ chế</a:t>
            </a:r>
          </a:p>
        </p:txBody>
      </p:sp>
      <p:sp>
        <p:nvSpPr>
          <p:cNvPr id="261123" name="Rectangle 3"/>
          <p:cNvSpPr>
            <a:spLocks noGrp="1" noChangeArrowheads="1"/>
          </p:cNvSpPr>
          <p:nvPr>
            <p:ph type="body" idx="1"/>
          </p:nvPr>
        </p:nvSpPr>
        <p:spPr/>
        <p:txBody>
          <a:bodyPr/>
          <a:lstStyle/>
          <a:p>
            <a:r>
              <a:rPr lang="en-US"/>
              <a:t>Ngành dọc</a:t>
            </a:r>
          </a:p>
          <a:p>
            <a:pPr lvl="1"/>
            <a:r>
              <a:rPr lang="en-US"/>
              <a:t>Nhà nước quản lý: chương trình, chất lượng</a:t>
            </a:r>
          </a:p>
          <a:p>
            <a:pPr lvl="1"/>
            <a:r>
              <a:rPr lang="en-US"/>
              <a:t>Bộ - Sở - Phòng – Trường – Học sinh </a:t>
            </a:r>
            <a:r>
              <a:rPr lang="en-US">
                <a:sym typeface="Wingdings" pitchFamily="2" charset="2"/>
              </a:rPr>
              <a:t> Phụ huynh</a:t>
            </a:r>
          </a:p>
          <a:p>
            <a:r>
              <a:rPr lang="en-US"/>
              <a:t>Xã hội hóa giáo dục</a:t>
            </a:r>
          </a:p>
          <a:p>
            <a:pPr lvl="1"/>
            <a:r>
              <a:rPr lang="en-US"/>
              <a:t>Huy động nguồn lực tài chính, trí tuệ, tinh thần từ Xã hội</a:t>
            </a:r>
          </a:p>
          <a:p>
            <a:pPr lvl="1"/>
            <a:r>
              <a:rPr lang="en-US"/>
              <a:t>Vẫn chịu sự quản lý về chất lượng</a:t>
            </a:r>
          </a:p>
          <a:p>
            <a:pPr lvl="1"/>
            <a:endParaRPr lang="en-US"/>
          </a:p>
        </p:txBody>
      </p:sp>
      <p:pic>
        <p:nvPicPr>
          <p:cNvPr id="261125" name="Picture 5" descr="MCj04061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4216400"/>
            <a:ext cx="2103438" cy="1651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D5FAE442-71E6-4819-BEDC-B28188CC21A5}" type="slidenum">
              <a:rPr lang="en-US" altLang="en-US"/>
              <a:pPr/>
              <a:t>6</a:t>
            </a:fld>
            <a:endParaRPr lang="en-US" altLang="en-US"/>
          </a:p>
        </p:txBody>
      </p:sp>
      <p:sp>
        <p:nvSpPr>
          <p:cNvPr id="262146" name="Rectangle 2"/>
          <p:cNvSpPr>
            <a:spLocks noGrp="1" noChangeArrowheads="1"/>
          </p:cNvSpPr>
          <p:nvPr>
            <p:ph type="title"/>
          </p:nvPr>
        </p:nvSpPr>
        <p:spPr/>
        <p:txBody>
          <a:bodyPr/>
          <a:lstStyle/>
          <a:p>
            <a:r>
              <a:rPr lang="en-US"/>
              <a:t>Sản phẩm</a:t>
            </a:r>
          </a:p>
        </p:txBody>
      </p:sp>
      <p:sp>
        <p:nvSpPr>
          <p:cNvPr id="262147" name="Rectangle 3"/>
          <p:cNvSpPr>
            <a:spLocks noGrp="1" noChangeArrowheads="1"/>
          </p:cNvSpPr>
          <p:nvPr>
            <p:ph type="body" idx="1"/>
          </p:nvPr>
        </p:nvSpPr>
        <p:spPr/>
        <p:txBody>
          <a:bodyPr/>
          <a:lstStyle/>
          <a:p>
            <a:r>
              <a:rPr lang="en-US"/>
              <a:t>Mang tính chuyên môn cao</a:t>
            </a:r>
          </a:p>
          <a:p>
            <a:r>
              <a:rPr lang="en-US"/>
              <a:t>Dòng sản phẩm</a:t>
            </a:r>
          </a:p>
          <a:p>
            <a:pPr lvl="1"/>
            <a:r>
              <a:rPr lang="en-US"/>
              <a:t>Giải pháp tổng thể: Trường Mầm non số; Lớp học số.</a:t>
            </a:r>
          </a:p>
          <a:p>
            <a:pPr lvl="1"/>
            <a:r>
              <a:rPr lang="en-US"/>
              <a:t>Phầm mềm: Kidsmart, Nutrikids, Icels..</a:t>
            </a:r>
          </a:p>
          <a:p>
            <a:pPr lvl="1"/>
            <a:r>
              <a:rPr lang="en-US"/>
              <a:t>Phần cứng: Máy tính, bàn ghế, thiết bị giảng dạy..</a:t>
            </a:r>
          </a:p>
        </p:txBody>
      </p:sp>
      <p:pic>
        <p:nvPicPr>
          <p:cNvPr id="262149" name="Picture 5" descr="MCj0341828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7575" y="3022600"/>
            <a:ext cx="2430463" cy="2854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D2F19A45-8D04-41A0-86F1-B96A9AC91EF2}" type="slidenum">
              <a:rPr lang="en-US" altLang="en-US"/>
              <a:pPr/>
              <a:t>7</a:t>
            </a:fld>
            <a:endParaRPr lang="en-US" altLang="en-US"/>
          </a:p>
        </p:txBody>
      </p:sp>
      <p:sp>
        <p:nvSpPr>
          <p:cNvPr id="263170" name="Rectangle 2"/>
          <p:cNvSpPr>
            <a:spLocks noGrp="1" noChangeArrowheads="1"/>
          </p:cNvSpPr>
          <p:nvPr>
            <p:ph type="title"/>
          </p:nvPr>
        </p:nvSpPr>
        <p:spPr/>
        <p:txBody>
          <a:bodyPr/>
          <a:lstStyle/>
          <a:p>
            <a:r>
              <a:rPr lang="en-US"/>
              <a:t>Đặc trưng khác</a:t>
            </a:r>
          </a:p>
        </p:txBody>
      </p:sp>
      <p:sp>
        <p:nvSpPr>
          <p:cNvPr id="263171" name="Rectangle 3"/>
          <p:cNvSpPr>
            <a:spLocks noGrp="1" noChangeArrowheads="1"/>
          </p:cNvSpPr>
          <p:nvPr>
            <p:ph type="body" idx="1"/>
          </p:nvPr>
        </p:nvSpPr>
        <p:spPr/>
        <p:txBody>
          <a:bodyPr/>
          <a:lstStyle/>
          <a:p>
            <a:r>
              <a:rPr lang="en-US"/>
              <a:t>Nguồn kinh phí hạn hẹp</a:t>
            </a:r>
          </a:p>
          <a:p>
            <a:r>
              <a:rPr lang="en-US"/>
              <a:t>Các Sở thụ động trong việc triển khai</a:t>
            </a:r>
          </a:p>
          <a:p>
            <a:r>
              <a:rPr lang="en-US"/>
              <a:t>Tính thời vụ</a:t>
            </a:r>
          </a:p>
          <a:p>
            <a:r>
              <a:rPr lang="en-US"/>
              <a:t>Lợi ích cá nhân</a:t>
            </a:r>
          </a:p>
          <a:p>
            <a:r>
              <a:rPr lang="en-US"/>
              <a:t>Xã hội, PR</a:t>
            </a:r>
          </a:p>
        </p:txBody>
      </p:sp>
      <p:pic>
        <p:nvPicPr>
          <p:cNvPr id="263172" name="Picture 4" descr="MCj029740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2800" y="3438525"/>
            <a:ext cx="4962525" cy="1231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D682F180-0CB9-4216-B07E-A64B28344FFB}" type="slidenum">
              <a:rPr lang="en-US" altLang="en-US"/>
              <a:pPr/>
              <a:t>8</a:t>
            </a:fld>
            <a:endParaRPr lang="en-US" altLang="en-US"/>
          </a:p>
        </p:txBody>
      </p:sp>
      <p:sp>
        <p:nvSpPr>
          <p:cNvPr id="264194" name="Rectangle 2"/>
          <p:cNvSpPr>
            <a:spLocks noGrp="1" noChangeArrowheads="1"/>
          </p:cNvSpPr>
          <p:nvPr>
            <p:ph type="title"/>
          </p:nvPr>
        </p:nvSpPr>
        <p:spPr/>
        <p:txBody>
          <a:bodyPr/>
          <a:lstStyle/>
          <a:p>
            <a:r>
              <a:rPr lang="en-US"/>
              <a:t>Văn hóa doanh nghiệp – Đạo đức kinh doanh</a:t>
            </a:r>
          </a:p>
        </p:txBody>
      </p:sp>
      <p:pic>
        <p:nvPicPr>
          <p:cNvPr id="264199" name="Picture 7" descr="417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3300" y="1974850"/>
            <a:ext cx="2825750" cy="2654300"/>
          </a:xfrm>
          <a:prstGeom prst="rect">
            <a:avLst/>
          </a:prstGeom>
          <a:noFill/>
          <a:extLst>
            <a:ext uri="{909E8E84-426E-40DD-AFC4-6F175D3DCCD1}">
              <a14:hiddenFill xmlns:a14="http://schemas.microsoft.com/office/drawing/2010/main">
                <a:solidFill>
                  <a:srgbClr val="FFFFFF"/>
                </a:solidFill>
              </a14:hiddenFill>
            </a:ext>
          </a:extLst>
        </p:spPr>
      </p:pic>
      <p:pic>
        <p:nvPicPr>
          <p:cNvPr id="264200" name="Picture 8" descr="company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6700" y="2349500"/>
            <a:ext cx="2197100" cy="2197100"/>
          </a:xfrm>
          <a:prstGeom prst="rect">
            <a:avLst/>
          </a:prstGeom>
          <a:noFill/>
          <a:extLst>
            <a:ext uri="{909E8E84-426E-40DD-AFC4-6F175D3DCCD1}">
              <a14:hiddenFill xmlns:a14="http://schemas.microsoft.com/office/drawing/2010/main">
                <a:solidFill>
                  <a:srgbClr val="FFFFFF"/>
                </a:solidFill>
              </a14:hiddenFill>
            </a:ext>
          </a:extLst>
        </p:spPr>
      </p:pic>
      <p:pic>
        <p:nvPicPr>
          <p:cNvPr id="264202" name="Picture 10" descr="company_cul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6438" y="2474913"/>
            <a:ext cx="2252662" cy="19288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2521103-511D-44DE-BDAE-E9DDF4F9D3F0}" type="slidenum">
              <a:rPr lang="en-US" altLang="en-US"/>
              <a:pPr/>
              <a:t>9</a:t>
            </a:fld>
            <a:endParaRPr lang="en-US" altLang="en-US"/>
          </a:p>
        </p:txBody>
      </p:sp>
      <p:sp>
        <p:nvSpPr>
          <p:cNvPr id="265218" name="Rectangle 2"/>
          <p:cNvSpPr>
            <a:spLocks noGrp="1" noChangeArrowheads="1"/>
          </p:cNvSpPr>
          <p:nvPr>
            <p:ph type="title"/>
          </p:nvPr>
        </p:nvSpPr>
        <p:spPr/>
        <p:txBody>
          <a:bodyPr/>
          <a:lstStyle/>
          <a:p>
            <a:r>
              <a:rPr lang="en-US"/>
              <a:t>Văn hóa doanh nghiệp là gì?</a:t>
            </a:r>
          </a:p>
        </p:txBody>
      </p:sp>
      <p:sp>
        <p:nvSpPr>
          <p:cNvPr id="265219" name="Rectangle 3"/>
          <p:cNvSpPr>
            <a:spLocks noGrp="1" noChangeArrowheads="1"/>
          </p:cNvSpPr>
          <p:nvPr>
            <p:ph type="body" idx="1"/>
          </p:nvPr>
        </p:nvSpPr>
        <p:spPr/>
        <p:txBody>
          <a:bodyPr/>
          <a:lstStyle/>
          <a:p>
            <a:r>
              <a:rPr lang="en-US"/>
              <a:t>Văn hoá doanh nghiệp (VHDN) biểu hiện qua hình ảnh doanh nghiệp hoạt động minh bạch, môi trường làm việc thân thiện, hành vi ứng xử văn minh, sống có trách nhiệm với cộng đồng và môi trường </a:t>
            </a:r>
          </a:p>
          <a:p>
            <a:r>
              <a:rPr lang="en-US"/>
              <a:t>"Văn hóa doanh nghiệp là tổng hợp các giá trị , các biểu tượng , huyền thoại , nghi thức , các điều cấm kỵ , các quan điểm triết học , đạo đức tạo thành nền móng sâu xa của doanh nghiệp"(Georges de saite marie , chuyên gia pháp về các doanh nghiệp vừa và nhỏ) </a:t>
            </a:r>
          </a:p>
        </p:txBody>
      </p:sp>
    </p:spTree>
  </p:cSld>
  <p:clrMapOvr>
    <a:masterClrMapping/>
  </p:clrMapOvr>
  <p:transition spd="slow">
    <p:strips dir="rd"/>
  </p:transition>
  <p:timing>
    <p:tnLst>
      <p:par>
        <p:cTn id="1" dur="indefinite" restart="never" nodeType="tmRoot"/>
      </p:par>
    </p:tnLst>
  </p:timing>
</p:sld>
</file>

<file path=ppt/theme/theme1.xml><?xml version="1.0" encoding="utf-8"?>
<a:theme xmlns:a="http://schemas.openxmlformats.org/drawingml/2006/main" name="bluepearl_basic">
  <a:themeElements>
    <a:clrScheme name="bluepearl_basic 1">
      <a:dk1>
        <a:srgbClr val="CCCCFF"/>
      </a:dk1>
      <a:lt1>
        <a:srgbClr val="FFFFFF"/>
      </a:lt1>
      <a:dk2>
        <a:srgbClr val="000000"/>
      </a:dk2>
      <a:lt2>
        <a:srgbClr val="808080"/>
      </a:lt2>
      <a:accent1>
        <a:srgbClr val="7889FB"/>
      </a:accent1>
      <a:accent2>
        <a:srgbClr val="2DB6B3"/>
      </a:accent2>
      <a:accent3>
        <a:srgbClr val="AAAAAA"/>
      </a:accent3>
      <a:accent4>
        <a:srgbClr val="DADADA"/>
      </a:accent4>
      <a:accent5>
        <a:srgbClr val="BEC4FD"/>
      </a:accent5>
      <a:accent6>
        <a:srgbClr val="28A5A2"/>
      </a:accent6>
      <a:hlink>
        <a:srgbClr val="C0C0C0"/>
      </a:hlink>
      <a:folHlink>
        <a:srgbClr val="D18213"/>
      </a:folHlink>
    </a:clrScheme>
    <a:fontScheme name="bluepearl_basic">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pearl_basic 1">
        <a:dk1>
          <a:srgbClr val="CCCCFF"/>
        </a:dk1>
        <a:lt1>
          <a:srgbClr val="FFFFFF"/>
        </a:lt1>
        <a:dk2>
          <a:srgbClr val="000000"/>
        </a:dk2>
        <a:lt2>
          <a:srgbClr val="808080"/>
        </a:lt2>
        <a:accent1>
          <a:srgbClr val="7889FB"/>
        </a:accent1>
        <a:accent2>
          <a:srgbClr val="2DB6B3"/>
        </a:accent2>
        <a:accent3>
          <a:srgbClr val="AAAAAA"/>
        </a:accent3>
        <a:accent4>
          <a:srgbClr val="DADADA"/>
        </a:accent4>
        <a:accent5>
          <a:srgbClr val="BEC4FD"/>
        </a:accent5>
        <a:accent6>
          <a:srgbClr val="28A5A2"/>
        </a:accent6>
        <a:hlink>
          <a:srgbClr val="C0C0C0"/>
        </a:hlink>
        <a:folHlink>
          <a:srgbClr val="D1821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9251</TotalTime>
  <Words>365</Words>
  <Application>Microsoft Office PowerPoint</Application>
  <PresentationFormat>On-screen Show (4:3)</PresentationFormat>
  <Paragraphs>55</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Wingdings</vt:lpstr>
      <vt:lpstr>Verdana</vt:lpstr>
      <vt:lpstr>Times</vt:lpstr>
      <vt:lpstr>bluepearl_basic</vt:lpstr>
      <vt:lpstr>Kiến thức cơ sở</vt:lpstr>
      <vt:lpstr>Đặc điểm của lĩnh vực hoạt động</vt:lpstr>
      <vt:lpstr>Đối tượng Khách hàng</vt:lpstr>
      <vt:lpstr>Đối thủ cạnh tranh</vt:lpstr>
      <vt:lpstr>Cơ chế</vt:lpstr>
      <vt:lpstr>Sản phẩm</vt:lpstr>
      <vt:lpstr>Đặc trưng khác</vt:lpstr>
      <vt:lpstr>Văn hóa doanh nghiệp – Đạo đức kinh doanh</vt:lpstr>
      <vt:lpstr>Văn hóa doanh nghiệp là gì?</vt:lpstr>
      <vt:lpstr>Đạo đức Kinh doanh</vt:lpstr>
    </vt:vector>
  </TitlesOfParts>
  <Company>IBM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OneXperience Briefing for Telesales Reps</dc:title>
  <dc:creator>Garrett Ewald</dc:creator>
  <cp:lastModifiedBy>dell</cp:lastModifiedBy>
  <cp:revision>80</cp:revision>
  <dcterms:created xsi:type="dcterms:W3CDTF">2004-10-08T16:44:26Z</dcterms:created>
  <dcterms:modified xsi:type="dcterms:W3CDTF">2018-04-03T09:13:51Z</dcterms:modified>
</cp:coreProperties>
</file>